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2" r:id="rId15"/>
    <p:sldId id="270" r:id="rId16"/>
    <p:sldId id="273" r:id="rId17"/>
    <p:sldId id="271" r:id="rId18"/>
    <p:sldId id="274" r:id="rId19"/>
    <p:sldId id="275" r:id="rId20"/>
    <p:sldId id="276" r:id="rId21"/>
    <p:sldId id="278" r:id="rId22"/>
    <p:sldId id="277" r:id="rId23"/>
    <p:sldId id="279" r:id="rId24"/>
    <p:sldId id="291" r:id="rId25"/>
    <p:sldId id="280" r:id="rId26"/>
    <p:sldId id="281" r:id="rId27"/>
    <p:sldId id="282" r:id="rId28"/>
    <p:sldId id="284" r:id="rId29"/>
    <p:sldId id="286" r:id="rId30"/>
    <p:sldId id="287" r:id="rId31"/>
    <p:sldId id="288" r:id="rId32"/>
    <p:sldId id="289" r:id="rId33"/>
    <p:sldId id="290" r:id="rId34"/>
    <p:sldId id="292" r:id="rId35"/>
    <p:sldId id="293" r:id="rId36"/>
    <p:sldId id="297" r:id="rId37"/>
    <p:sldId id="296" r:id="rId38"/>
    <p:sldId id="294" r:id="rId39"/>
    <p:sldId id="298" r:id="rId40"/>
    <p:sldId id="302" r:id="rId41"/>
    <p:sldId id="295" r:id="rId42"/>
    <p:sldId id="300" r:id="rId43"/>
    <p:sldId id="304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3" autoAdjust="0"/>
    <p:restoredTop sz="56667" autoAdjust="0"/>
  </p:normalViewPr>
  <p:slideViewPr>
    <p:cSldViewPr>
      <p:cViewPr varScale="1">
        <p:scale>
          <a:sx n="62" d="100"/>
          <a:sy n="62" d="100"/>
        </p:scale>
        <p:origin x="-2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F1F8B-7BC2-4232-B1BB-ACE32B11C175}" type="datetimeFigureOut">
              <a:rPr lang="ru-RU" smtClean="0"/>
              <a:pPr/>
              <a:t>27.12.15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4E1C2-12A6-4724-8757-805F906CF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0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5%D0%BA%D0%B8%D0%BD" TargetMode="External"/><Relationship Id="rId4" Type="http://schemas.openxmlformats.org/officeDocument/2006/relationships/hyperlink" Target="https://ru.wikipedia.org/wiki/%D0%9F%D0%BB%D0%BE%D1%89%D0%B0%D0%B4%D1%8C_%D0%A2%D1%8F%D0%BD%D1%8C%D0%B0%D0%BD%D1%8C%D0%BC%D1%8D%D0%BD%D1%8C" TargetMode="External"/><Relationship Id="rId5" Type="http://schemas.openxmlformats.org/officeDocument/2006/relationships/hyperlink" Target="https://ru.wikipedia.org/wiki/%D0%A7%D0%B6%D1%83%D0%BD%D0%BD%D0%B0%D0%BD%D1%8C%D1%85%D0%B0%D0%B9" TargetMode="External"/><Relationship Id="rId6" Type="http://schemas.openxmlformats.org/officeDocument/2006/relationships/hyperlink" Target="https://ru.wikipedia.org/wiki/%D0%98%D0%BC%D0%BF%D0%B5%D1%80%D0%B0%D1%82%D0%BE%D1%80" TargetMode="External"/><Relationship Id="rId7" Type="http://schemas.openxmlformats.org/officeDocument/2006/relationships/hyperlink" Target="https://ru.wikipedia.org/wiki/%D0%94%D0%B8%D0%BD%D0%B0%D1%81%D1%82%D0%B8%D1%8F_%D0%9C%D0%B8%D0%BD" TargetMode="External"/><Relationship Id="rId8" Type="http://schemas.openxmlformats.org/officeDocument/2006/relationships/hyperlink" Target="https://ru.wikipedia.org/wiki/%D0%94%D0%B8%D0%BD%D0%B0%D1%81%D1%82%D0%B8%D1%8F_%D0%A6%D0%B8%D0%BD" TargetMode="External"/><Relationship Id="rId9" Type="http://schemas.openxmlformats.org/officeDocument/2006/relationships/hyperlink" Target="https://ru.wikipedia.org/wiki/%D0%AE%D0%9D%D0%95%D0%A1%D0%9A%D0%9E" TargetMode="External"/><Relationship Id="rId10" Type="http://schemas.openxmlformats.org/officeDocument/2006/relationships/hyperlink" Target="https://ru.wikipedia.org/wiki/%D0%92%D1%81%D0%B5%D0%BC%D0%B8%D1%80%D0%BD%D0%BE%D0%B5_%D0%BD%D0%B0%D1%81%D0%BB%D0%B5%D0%B4%D0%B8%D0%B5" TargetMode="External"/><Relationship Id="rId11" Type="http://schemas.openxmlformats.org/officeDocument/2006/relationships/hyperlink" Target="https://ru.wikipedia.org/wiki/1987_%D0%B3%D0%BE%D0%B4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 занятия: сообщение новых знаний.</a:t>
            </a:r>
          </a:p>
          <a:p>
            <a:r>
              <a:rPr lang="ru-RU" dirty="0" smtClean="0"/>
              <a:t>Цели и задачи занятия:</a:t>
            </a:r>
          </a:p>
          <a:p>
            <a:r>
              <a:rPr lang="ru-RU" dirty="0" smtClean="0"/>
              <a:t>• изложение последовательной исторической перспективы становления и развития культуры Древнего Китая; </a:t>
            </a:r>
          </a:p>
          <a:p>
            <a:r>
              <a:rPr lang="ru-RU" dirty="0" smtClean="0"/>
              <a:t>• освещение основных художественных направлений и течений архитектуры, скульптуры, живописи, графики и декоративно-прикладного искусства, позволяющих студентам получить целостное представление о художественной картине мира;</a:t>
            </a:r>
          </a:p>
          <a:p>
            <a:r>
              <a:rPr lang="ru-RU" dirty="0" smtClean="0"/>
              <a:t>• формирование посредством освоения наиболее значимых явлений искусства социально-личностных, общекультурных, общенаучных, инструментальных и профессиональных компетенций, способствующих приобщению студентов к культурным и </a:t>
            </a:r>
            <a:r>
              <a:rPr lang="ru-RU" dirty="0" err="1" smtClean="0"/>
              <a:t>цивилизационным</a:t>
            </a:r>
            <a:r>
              <a:rPr lang="ru-RU" dirty="0" smtClean="0"/>
              <a:t> ценностям;</a:t>
            </a:r>
          </a:p>
          <a:p>
            <a:r>
              <a:rPr lang="ru-RU" dirty="0" smtClean="0"/>
              <a:t>• развитие интеллектуальных, творческих способностей в ходе анализа произведений искусства.</a:t>
            </a:r>
          </a:p>
          <a:p>
            <a:r>
              <a:rPr lang="ru-RU" dirty="0" smtClean="0"/>
              <a:t>Основной информационный источник: </a:t>
            </a:r>
            <a:r>
              <a:rPr lang="ru-RU" dirty="0" err="1" smtClean="0"/>
              <a:t>Емохонова</a:t>
            </a:r>
            <a:r>
              <a:rPr lang="ru-RU" dirty="0" smtClean="0"/>
              <a:t> Л. Г. Мировая художественная культура: Учеб. пособие для студ. сред. </a:t>
            </a:r>
            <a:r>
              <a:rPr lang="ru-RU" dirty="0" err="1" smtClean="0"/>
              <a:t>пед</a:t>
            </a:r>
            <a:r>
              <a:rPr lang="ru-RU" dirty="0" smtClean="0"/>
              <a:t>. учеб. заведений. - 5-е изд., </a:t>
            </a:r>
            <a:r>
              <a:rPr lang="ru-RU" dirty="0" err="1" smtClean="0"/>
              <a:t>перераб</a:t>
            </a:r>
            <a:r>
              <a:rPr lang="ru-RU" dirty="0" smtClean="0"/>
              <a:t>. и доп. - М.: Издательский центр «Академия», 2001.-544с, 16л. ил.: ил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Постройка сверху донизу разукрашивалась яркими зелеными, синими, оранжевыми красками; резные кронштейны покрывались ярко-красным лаком и позолотой; крыша, выложенная глазурованной черепицей или лакированными деревянными пластинками </a:t>
            </a:r>
            <a:r>
              <a:rPr lang="ru-RU" dirty="0" err="1" smtClean="0"/>
              <a:t>голубого</a:t>
            </a:r>
            <a:r>
              <a:rPr lang="ru-RU" dirty="0" smtClean="0"/>
              <a:t>, зеленого и золотистого цветов, переливалась на солнце подобно чешуе.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Особенностью архитектурного стиля в Китае стали пагоды. Возникшие в период распространения в Китае буддизма, они служили мемориальными хранилищами буддийских реликвий. Шести- и восьмигранные в плане пагоды со сложным декоративным оформлением возводились из кирпича в несколько этажей, каждый из которых увенчивался изогнутой кровлей. Со временем они стали неотъемлемой частью китайской архитектуры.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Такова знаменитая 57-метровая </a:t>
            </a:r>
            <a:r>
              <a:rPr lang="ru-RU" dirty="0" err="1" smtClean="0"/>
              <a:t>октогональная</a:t>
            </a:r>
            <a:r>
              <a:rPr lang="ru-RU" dirty="0" smtClean="0"/>
              <a:t> пагода </a:t>
            </a:r>
            <a:r>
              <a:rPr lang="ru-RU" dirty="0" err="1" smtClean="0"/>
              <a:t>Тэта</a:t>
            </a:r>
            <a:r>
              <a:rPr lang="ru-RU" dirty="0" smtClean="0"/>
              <a:t>, облицованная узорными глазурованными плитками цвета ржавчины, что и дало ей название «Железной пагоды». Она легко и плавно вздымается ввысь, острые углы ее 13 затейливо изогнутых крыш подхватывают движение кверху, наподобие ветвей стройной ели, составляя своеобразный переход от рациональных форм архитектуры к стихийным формам живой природы. </a:t>
            </a:r>
            <a:r>
              <a:rPr lang="ru-RU" dirty="0" err="1" smtClean="0"/>
              <a:t>Неслучай</a:t>
            </a:r>
            <a:r>
              <a:rPr lang="ru-RU" dirty="0" smtClean="0"/>
              <a:t>- но </a:t>
            </a:r>
            <a:r>
              <a:rPr lang="ru-RU" dirty="0" err="1" smtClean="0"/>
              <a:t>танский</a:t>
            </a:r>
            <a:r>
              <a:rPr lang="ru-RU" dirty="0" smtClean="0"/>
              <a:t> поэт </a:t>
            </a:r>
            <a:r>
              <a:rPr lang="ru-RU" dirty="0" err="1" smtClean="0"/>
              <a:t>Гао</a:t>
            </a:r>
            <a:r>
              <a:rPr lang="ru-RU" dirty="0" smtClean="0"/>
              <a:t> </a:t>
            </a:r>
            <a:r>
              <a:rPr lang="ru-RU" dirty="0" err="1" smtClean="0"/>
              <a:t>Ши</a:t>
            </a:r>
            <a:r>
              <a:rPr lang="ru-RU" dirty="0" smtClean="0"/>
              <a:t> (7007-765) сложил в ее честь стихи: Словно могучий источник, рвущийся ввысь из-под почвы, Башня стоит одиноко, к горным чертогам вздымаясь, Если подняться на башню, к самому верху подняться, Кажется, точно земного ты отрешишься навеки.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Градостроительные основы, сложившиеся еще во II тысячелетии до н.э., устанавливают регулярную планировку городов, наличие крепостных стен, дворцов, возводившихся на прямоугольной платформе и по одной оси. Эти характерные черты градостроительства в Китае получили дальнейшее развитие в сунский период и во времена правления династии Мин.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главный дворцовый комплекс китайских императоров с XV по начало XX века. Находится в центре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Пекин"/>
              </a:rPr>
              <a:t>Пекина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 северу от главной площади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Площадь Тяньаньмэнь"/>
              </a:rPr>
              <a:t>Тяньаньмэнь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восточнее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Чжуннаньхай"/>
              </a:rPr>
              <a:t>озёрного квартала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(резиденции современных руководителей страны).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Запретный город в самом сердце Пекина был отрезан от остального города рвами и пурпурно-красными стенами. Только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Император"/>
              </a:rPr>
              <a:t>император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его приближенные имели право здесь находиться, а для простого люда эта часть Пекина была недоступна (поэтому такое название). Отсюда Поднебесной правили 24 императора династий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Династия Мин"/>
              </a:rPr>
              <a:t>Мин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Династия Цин"/>
              </a:rPr>
              <a:t>Цин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Первым из китайских объектов занесён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ЮНЕСКО"/>
              </a:rPr>
              <a:t>ЮНЕСКО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список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Всемирное наследие"/>
              </a:rPr>
              <a:t>всемирного наследия человечества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(в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1987 год"/>
              </a:rPr>
              <a:t>1987 году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Золотая вода. Пять мраморных мостов символизируют пять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основопологающих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конфуцианских ценностей, пересекают Золотую воду, текущую с запада на восток</a:t>
            </a:r>
          </a:p>
          <a:p>
            <a:endParaRPr lang="ru-RU" dirty="0" smtClean="0"/>
          </a:p>
          <a:p>
            <a:r>
              <a:rPr lang="ru-RU" dirty="0" smtClean="0"/>
              <a:t>Он состоял из вереницы просторных площадей, рассчитанных на торжественные </a:t>
            </a:r>
            <a:r>
              <a:rPr lang="ru-RU" dirty="0" err="1" smtClean="0"/>
              <a:t>ше</a:t>
            </a:r>
            <a:r>
              <a:rPr lang="ru-RU" dirty="0" smtClean="0"/>
              <a:t>- </a:t>
            </a:r>
            <a:r>
              <a:rPr lang="ru-RU" dirty="0" err="1" smtClean="0"/>
              <a:t>ствия</a:t>
            </a:r>
            <a:r>
              <a:rPr lang="ru-RU" dirty="0" smtClean="0"/>
              <a:t>, многочисленных приемных павильонов, парадных и жилых покоев </a:t>
            </a:r>
            <a:r>
              <a:rPr lang="ru-RU" dirty="0" err="1" smtClean="0"/>
              <a:t>импе</a:t>
            </a:r>
            <a:r>
              <a:rPr lang="ru-RU" dirty="0" smtClean="0"/>
              <a:t>- </a:t>
            </a:r>
            <a:r>
              <a:rPr lang="ru-RU" dirty="0" err="1" smtClean="0"/>
              <a:t>ратора</a:t>
            </a:r>
            <a:r>
              <a:rPr lang="ru-RU" dirty="0" smtClean="0"/>
              <a:t>, тенистых садов и водоемов. Рядом располагался Императорский город с административными зданиями и резиденциями высших сановников. К </a:t>
            </a:r>
            <a:r>
              <a:rPr lang="ru-RU" dirty="0" err="1" smtClean="0"/>
              <a:t>восто</a:t>
            </a:r>
            <a:r>
              <a:rPr lang="ru-RU" dirty="0" smtClean="0"/>
              <a:t>- </a:t>
            </a:r>
            <a:r>
              <a:rPr lang="ru-RU" dirty="0" err="1" smtClean="0"/>
              <a:t>ку</a:t>
            </a:r>
            <a:r>
              <a:rPr lang="ru-RU" dirty="0" smtClean="0"/>
              <a:t> и западу от центральной оси находились торговые и монастырские кварталы. Дворцы, рынки, храмы и пагоды были отделены от жилых кварталов высокими стенами и составляли Внутренний город.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Обнесеный</a:t>
            </a:r>
            <a:r>
              <a:rPr lang="ru-RU" dirty="0" smtClean="0"/>
              <a:t> массивными стенами столичный город был ориентирован по оси север - юг и делился центральной магистралью на две части, в каждой из которых пролегало десять 7-километровых улиц, а с востока на запад - четырнадцать дли- ной по 9 км; улицы завершались мощными крепостными воротами. Ядром сто- </a:t>
            </a:r>
            <a:r>
              <a:rPr lang="ru-RU" dirty="0" err="1" smtClean="0"/>
              <a:t>лицы</a:t>
            </a:r>
            <a:r>
              <a:rPr lang="ru-RU" dirty="0" smtClean="0"/>
              <a:t> служил Запретный город, отождествлявшийся с центром мироздания.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Наибольший размах светское зодчество получило в Пекине, ставшем столицей с 1421 г., во времена правления династии Мин. 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Пекинский императорский дворец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Гугун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бесспорно относится к величайшим памятникам мировой культуры. Главная заслуга в возведении этого дворца принадлежит императору династии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Мин-Чэнцзу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правившему в 1403-1424 годах. Строительство грандиозного комплекса началось в 1406 году и спустя пятнадцать лет было в основном завершено.</a:t>
            </a:r>
          </a:p>
          <a:p>
            <a:r>
              <a:rPr lang="ru-RU" dirty="0" smtClean="0"/>
              <a:t>Выстроенный по образцу прежних столиц, Пекин возводился как парадный дворцовый комплекс.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Главным ансамблем Пекина являлся расположенный в центре Внутреннего города монументальный императорский дворец, так называемый Главный парадный павильон </a:t>
            </a:r>
            <a:r>
              <a:rPr lang="ru-RU" dirty="0" err="1" smtClean="0"/>
              <a:t>Тайхэдянь</a:t>
            </a:r>
            <a:r>
              <a:rPr lang="ru-RU" dirty="0" smtClean="0"/>
              <a:t> - Зал высшей гармонии, предназначенный для </a:t>
            </a:r>
            <a:r>
              <a:rPr lang="ru-RU" dirty="0" err="1" smtClean="0"/>
              <a:t>госу</a:t>
            </a:r>
            <a:r>
              <a:rPr lang="ru-RU" dirty="0" smtClean="0"/>
              <a:t>- дарственных церемоний. Он воплощал характер- </a:t>
            </a:r>
            <a:r>
              <a:rPr lang="ru-RU" dirty="0" err="1" smtClean="0"/>
              <a:t>ные</a:t>
            </a:r>
            <a:r>
              <a:rPr lang="ru-RU" dirty="0" smtClean="0"/>
              <a:t> особенности китайского зодчества - </a:t>
            </a:r>
            <a:r>
              <a:rPr lang="ru-RU" dirty="0" err="1" smtClean="0"/>
              <a:t>соедине</a:t>
            </a:r>
            <a:r>
              <a:rPr lang="ru-RU" dirty="0" smtClean="0"/>
              <a:t>- </a:t>
            </a:r>
            <a:r>
              <a:rPr lang="ru-RU" dirty="0" err="1" smtClean="0"/>
              <a:t>ние</a:t>
            </a:r>
            <a:r>
              <a:rPr lang="ru-RU" dirty="0" smtClean="0"/>
              <a:t> многоступенчатого белого каменного цоколя, ярких колонн, массивных золотистых черепичных крыш.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Дворец Небесной Чистоты самый большой зал во Внутреннем Дворе - его высота 20 метров. Он был построен в 1420 году и был восстановлен в 1798 году после пожара. На протяжении всей династии Мин и в ранний период династии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шестнадцать императоров жили здесь. Но когда император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Юнчжэн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династии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переехал жить в Зал Духовного Развития, этот дворец стал местом, где императоры проводили заседания со своим кабинетом, обсуждали вопросы с министрами и иностранными послами, зачитывали документы перед принятием. В центре Дворца Небесной Чистоты стоит золотой трон, окруженный различными украшениями.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Двухстишья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колоннах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Пространственный размах и звучность цветовых сочетаний ощущаются и в храмовом строительстве, где каждый храм символически отождествляется со Вселенной. Наиболее крупным храмовым ансамблем является храм Неба в южной части Внешнего города. Три террасы круглой фор- мы, окруженные прямоугольными мрамор- </a:t>
            </a:r>
            <a:r>
              <a:rPr lang="ru-RU" dirty="0" err="1" smtClean="0"/>
              <a:t>ными</a:t>
            </a:r>
            <a:r>
              <a:rPr lang="ru-RU" dirty="0" smtClean="0"/>
              <a:t> балюстрадами, лежат одна на другой и служат основанием для каменного жертвенника. Квадратные в плане стены символизируют землю; круглые здания храмов -знак неба. Эти простые знаки, беспрерывно варьируясь, вместе с остроконечными синими крышами как бы обозначают бес- прерывный круговорот движения стихий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отличие от европейских культур, где мерой вещей был человек, для китайского миропонимания эталоном являлась природа. Пантеистическое мировосприятие китайцев, соединившись с рационализмом и традиционностью жизненного уклада, породило удивительную устойчивость форм в архитектуре и живописи. Поскольку главной особенностью искусства Китая является его консерватизм, целесообразнее знакомиться с ним не по историческим периодам, а по основным направлениям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Культура Древнего Китая формировалась на территории Восточной и Центральной Азии, где уже в I тысячелетии до н.э. сложились философско-религиозные учения, согласно которым природа воспринималась как живой организм, а про </a:t>
            </a:r>
            <a:r>
              <a:rPr lang="ru-RU" dirty="0" err="1" smtClean="0"/>
              <a:t>цесс</a:t>
            </a:r>
            <a:r>
              <a:rPr lang="ru-RU" dirty="0" smtClean="0"/>
              <a:t> мироздания как результат взаимодействия небесного мужского начала Ян и земного женского </a:t>
            </a:r>
            <a:r>
              <a:rPr lang="ru-RU" dirty="0" err="1" smtClean="0"/>
              <a:t>Инь</a:t>
            </a:r>
            <a:r>
              <a:rPr lang="ru-RU" dirty="0" smtClean="0"/>
              <a:t> в их 64 сочетаниях.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Особым видом искусства стало создание ландшафтных садов, где мир естественной природы с ее деревьями, мхами, горами и водоемами сочетался с </a:t>
            </a:r>
            <a:r>
              <a:rPr lang="ru-RU" dirty="0" err="1" smtClean="0"/>
              <a:t>архитек</a:t>
            </a:r>
            <a:r>
              <a:rPr lang="ru-RU" dirty="0" smtClean="0"/>
              <a:t>- </a:t>
            </a:r>
            <a:r>
              <a:rPr lang="ru-RU" dirty="0" err="1" smtClean="0"/>
              <a:t>турным</a:t>
            </a:r>
            <a:r>
              <a:rPr lang="ru-RU" dirty="0" smtClean="0"/>
              <a:t> замыслом зодчего. Они являются примером идеальной гармонии природы и сооружений. На берегах и островах озер возникали живописные беседки и </a:t>
            </a:r>
            <a:r>
              <a:rPr lang="ru-RU" dirty="0" err="1" smtClean="0"/>
              <a:t>пави</a:t>
            </a:r>
            <a:r>
              <a:rPr lang="ru-RU" dirty="0" smtClean="0"/>
              <a:t>- </a:t>
            </a:r>
            <a:r>
              <a:rPr lang="ru-RU" dirty="0" err="1" smtClean="0"/>
              <a:t>льоны</a:t>
            </a:r>
            <a:r>
              <a:rPr lang="ru-RU" dirty="0" smtClean="0"/>
              <a:t>, предназначавшиеся для созерцания пейзажей.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7B619-FDFA-48AB-ACE0-29FADFB83A6F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 китайских садах архитектурные сооружения – беседки, павильоны, пагоды – были рассчитаны не столько на пребывание в них. Сколько на любование открывающимся видом.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Пантеистическое мировосприятие наиболее полно и ярко выразилось в живописи, возникшей в качестве иллюстраций к стихотворным произведениям и ставшей ведущим жанром изобразительного искусства Китая. Картины имели форму вертикальных и горизонтальных свитков. Они писались тушью и минеральными красками на специально обработанных шелковых полотнищах и бумаге. </a:t>
            </a:r>
          </a:p>
          <a:p>
            <a:r>
              <a:rPr lang="ru-RU" dirty="0" smtClean="0"/>
              <a:t>Живопись обязательно сопровождалась стихотворными строками. Стремление найти для изображенного художником адекватное словесное выражение, а поэтические строки выразить живописными средствами сделалось уникальной отличительной чертой китайской живописи во всех ее жанрах.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Жанр </a:t>
            </a:r>
            <a:r>
              <a:rPr lang="ru-RU" dirty="0" err="1" smtClean="0"/>
              <a:t>женъ-у</a:t>
            </a:r>
            <a:r>
              <a:rPr lang="ru-RU" dirty="0" smtClean="0"/>
              <a:t> («люди») включал портретную живопись, исторические и мифологические сюжеты- </a:t>
            </a:r>
          </a:p>
          <a:p>
            <a:r>
              <a:rPr lang="ru-RU" dirty="0" smtClean="0"/>
              <a:t>Композиция, позы, лица персонажей были условными, но при помощи техники </a:t>
            </a:r>
            <a:r>
              <a:rPr lang="ru-RU" dirty="0" err="1" smtClean="0"/>
              <a:t>гун-би</a:t>
            </a:r>
            <a:r>
              <a:rPr lang="ru-RU" dirty="0" smtClean="0"/>
              <a:t> («тщательная кисть»), предусматривающей детальную прорисовку одежды, причесок, примечательных мелочей, художники воссоздавали удивительно жизненную атмосферу. При этом гибкая изящная линия рисунка при- давала ему утонченность и рафинированность.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err="1" smtClean="0"/>
              <a:t>Чжао</a:t>
            </a:r>
            <a:r>
              <a:rPr lang="ru-RU" sz="1200" dirty="0" smtClean="0"/>
              <a:t> </a:t>
            </a:r>
            <a:r>
              <a:rPr lang="ru-RU" sz="1200" dirty="0" err="1" smtClean="0"/>
              <a:t>Менфу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выдающийся китайский художник, каллиграф, литератор и государственный деятель.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Самыми ранними из сохранившихся являются свитки </a:t>
            </a:r>
            <a:r>
              <a:rPr lang="ru-RU" dirty="0" err="1" smtClean="0"/>
              <a:t>Гу</a:t>
            </a:r>
            <a:r>
              <a:rPr lang="ru-RU" dirty="0" smtClean="0"/>
              <a:t> </a:t>
            </a:r>
            <a:r>
              <a:rPr lang="ru-RU" dirty="0" err="1" smtClean="0"/>
              <a:t>Кайчжи</a:t>
            </a:r>
            <a:r>
              <a:rPr lang="ru-RU" dirty="0" smtClean="0"/>
              <a:t> (344-406), один из которых - «Фея реки </a:t>
            </a:r>
            <a:r>
              <a:rPr lang="ru-RU" dirty="0" err="1" smtClean="0"/>
              <a:t>Ло</a:t>
            </a:r>
            <a:r>
              <a:rPr lang="ru-RU" dirty="0" smtClean="0"/>
              <a:t>» - создан по одноименной оде прославленного </a:t>
            </a:r>
            <a:r>
              <a:rPr lang="ru-RU" dirty="0" err="1" smtClean="0"/>
              <a:t>ханьского</a:t>
            </a:r>
            <a:r>
              <a:rPr lang="ru-RU" dirty="0" smtClean="0"/>
              <a:t> поэта </a:t>
            </a:r>
            <a:r>
              <a:rPr lang="ru-RU" dirty="0" err="1" smtClean="0"/>
              <a:t>Цао</a:t>
            </a:r>
            <a:r>
              <a:rPr lang="ru-RU" dirty="0" smtClean="0"/>
              <a:t> </a:t>
            </a:r>
            <a:r>
              <a:rPr lang="ru-RU" dirty="0" err="1" smtClean="0"/>
              <a:t>Чжи</a:t>
            </a:r>
            <a:r>
              <a:rPr lang="ru-RU" dirty="0" smtClean="0"/>
              <a:t> (192-232). Рисунки на длинном горизонтальном свитке точно воспроизводят литературный текст; события разворачиваются на фоне при- </a:t>
            </a:r>
            <a:r>
              <a:rPr lang="ru-RU" dirty="0" err="1" smtClean="0"/>
              <a:t>чудливых</a:t>
            </a:r>
            <a:r>
              <a:rPr lang="ru-RU" dirty="0" smtClean="0"/>
              <a:t> очертаний гор, прихотливых извивов воды, деревьев и фестончатых об- лаков. Пейзаж впервые был введен </a:t>
            </a:r>
            <a:r>
              <a:rPr lang="ru-RU" dirty="0" err="1" smtClean="0"/>
              <a:t>Гу</a:t>
            </a:r>
            <a:r>
              <a:rPr lang="ru-RU" dirty="0" smtClean="0"/>
              <a:t> </a:t>
            </a:r>
            <a:r>
              <a:rPr lang="ru-RU" dirty="0" err="1" smtClean="0"/>
              <a:t>Кайчжи</a:t>
            </a:r>
            <a:r>
              <a:rPr lang="ru-RU" dirty="0" smtClean="0"/>
              <a:t> в живопись в качестве фона и был выполнен в изысканном зеленом цвете различных оттенков. Первая сцена рассказывает о князе, увидевшем на вершине горы прекрасную фею реки </a:t>
            </a:r>
            <a:r>
              <a:rPr lang="ru-RU" dirty="0" err="1" smtClean="0"/>
              <a:t>Ло</a:t>
            </a:r>
            <a:r>
              <a:rPr lang="ru-RU" dirty="0" smtClean="0"/>
              <a:t>, госпожу Ми, нежный и трепетный облик которой поразил его воображение: </a:t>
            </a:r>
          </a:p>
          <a:p>
            <a:r>
              <a:rPr lang="ru-RU" dirty="0" smtClean="0"/>
              <a:t>Прекрасный этот облик вот какой: </a:t>
            </a:r>
          </a:p>
          <a:p>
            <a:r>
              <a:rPr lang="ru-RU" dirty="0" smtClean="0"/>
              <a:t>Легко, как лебедь </a:t>
            </a:r>
            <a:r>
              <a:rPr lang="ru-RU" dirty="0" err="1" smtClean="0"/>
              <a:t>вспуганный</a:t>
            </a:r>
            <a:r>
              <a:rPr lang="ru-RU" dirty="0" smtClean="0"/>
              <a:t>, парит, </a:t>
            </a:r>
          </a:p>
          <a:p>
            <a:r>
              <a:rPr lang="ru-RU" dirty="0" smtClean="0"/>
              <a:t>А гибкостью - летающий дракон! </a:t>
            </a:r>
          </a:p>
          <a:p>
            <a:r>
              <a:rPr lang="ru-RU" dirty="0" smtClean="0"/>
              <a:t>Осенней хризантемы в ней покой, </a:t>
            </a:r>
          </a:p>
          <a:p>
            <a:r>
              <a:rPr lang="ru-RU" dirty="0" smtClean="0"/>
              <a:t>Весенняя сосна не так пышна! </a:t>
            </a:r>
          </a:p>
          <a:p>
            <a:r>
              <a:rPr lang="ru-RU" dirty="0" smtClean="0"/>
              <a:t>Видна же неотчетливо, как сон... </a:t>
            </a:r>
          </a:p>
          <a:p>
            <a:r>
              <a:rPr lang="ru-RU" dirty="0" smtClean="0"/>
              <a:t>Как месяц, но за облачком она...</a:t>
            </a:r>
          </a:p>
          <a:p>
            <a:r>
              <a:rPr lang="ru-RU" dirty="0" smtClean="0"/>
              <a:t> Свежо сверкает пламя красоты, </a:t>
            </a:r>
          </a:p>
          <a:p>
            <a:r>
              <a:rPr lang="ru-RU" dirty="0" smtClean="0"/>
              <a:t>Как лотос из зеленой тени вод... </a:t>
            </a:r>
          </a:p>
          <a:p>
            <a:r>
              <a:rPr lang="ru-RU" dirty="0" smtClean="0"/>
              <a:t>Как выточены плечи красоты! </a:t>
            </a:r>
          </a:p>
          <a:p>
            <a:r>
              <a:rPr lang="ru-RU" dirty="0" smtClean="0"/>
              <a:t>Как тонко талия округлена! </a:t>
            </a:r>
          </a:p>
          <a:p>
            <a:r>
              <a:rPr lang="ru-RU" dirty="0" smtClean="0"/>
              <a:t>Стан - сверток шелка белого точь-в-точь... Затылок хрупок, шея так стройна! Прозрачна кожа, призрачны черты! Прическа взбита очень высоко, Длина ее изогнутых бровей И тонкость изумительны! Глаза Блестят великолепно - звезд живей! Покой царит на яшмовом лице, И жесты благородны. Простота, Непринужденность, ласковость манер Пленяют, очаровывают мир... Я был пленен воздушной красотой, И сердце трепетало тяжело.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 же органично соединены живопись на шелке </a:t>
            </a:r>
            <a:r>
              <a:rPr lang="ru-RU" dirty="0" err="1" smtClean="0"/>
              <a:t>Тхао</a:t>
            </a:r>
            <a:r>
              <a:rPr lang="ru-RU" dirty="0" smtClean="0"/>
              <a:t> </a:t>
            </a:r>
            <a:r>
              <a:rPr lang="ru-RU" dirty="0" err="1" smtClean="0"/>
              <a:t>Ше-пенга</a:t>
            </a:r>
            <a:r>
              <a:rPr lang="ru-RU" dirty="0" smtClean="0"/>
              <a:t> «Девушка и лань» и поэзия </a:t>
            </a:r>
            <a:r>
              <a:rPr lang="ru-RU" dirty="0" err="1" smtClean="0"/>
              <a:t>Цао</a:t>
            </a:r>
            <a:r>
              <a:rPr lang="ru-RU" dirty="0" smtClean="0"/>
              <a:t> </a:t>
            </a:r>
            <a:r>
              <a:rPr lang="ru-RU" dirty="0" err="1" smtClean="0"/>
              <a:t>Чжи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Где-то в южной стране эта девушка скромно живет,</a:t>
            </a:r>
          </a:p>
          <a:p>
            <a:r>
              <a:rPr lang="ru-RU" dirty="0" smtClean="0"/>
              <a:t> И лицо у нее схоже с персиком нежным и сливой. </a:t>
            </a:r>
          </a:p>
          <a:p>
            <a:r>
              <a:rPr lang="ru-RU" dirty="0" smtClean="0"/>
              <a:t>Утром бродит она у </a:t>
            </a:r>
            <a:r>
              <a:rPr lang="ru-RU" dirty="0" err="1" smtClean="0"/>
              <a:t>Чандзяна</a:t>
            </a:r>
            <a:r>
              <a:rPr lang="ru-RU" dirty="0" smtClean="0"/>
              <a:t> стремительных вод, </a:t>
            </a:r>
          </a:p>
          <a:p>
            <a:r>
              <a:rPr lang="ru-RU" dirty="0" smtClean="0"/>
              <a:t>А у берега </a:t>
            </a:r>
            <a:r>
              <a:rPr lang="ru-RU" dirty="0" err="1" smtClean="0"/>
              <a:t>Сян</a:t>
            </a:r>
            <a:r>
              <a:rPr lang="ru-RU" dirty="0" smtClean="0"/>
              <a:t> выбирает ночлег сиротливый. </a:t>
            </a:r>
          </a:p>
          <a:p>
            <a:r>
              <a:rPr lang="ru-RU" dirty="0" smtClean="0"/>
              <a:t>Только люди вокруг равнодушны к ее красоте, </a:t>
            </a:r>
          </a:p>
          <a:p>
            <a:r>
              <a:rPr lang="ru-RU" dirty="0" smtClean="0"/>
              <a:t>Для кого же тогда улыбаться открыто и ясно? </a:t>
            </a:r>
          </a:p>
          <a:p>
            <a:r>
              <a:rPr lang="ru-RU" dirty="0" smtClean="0"/>
              <a:t>А короткая жизнь приближается к горькой черте. </a:t>
            </a:r>
          </a:p>
          <a:p>
            <a:r>
              <a:rPr lang="ru-RU" dirty="0" smtClean="0"/>
              <a:t>Увядает краса - и она разрушенью подвластна.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 Си  - лучший китайский пейзажист XI в., вошел в историю искусства, как завершитель традиции монохромного пейзажа.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"Ранняя весна". </a:t>
            </a:r>
          </a:p>
          <a:p>
            <a:r>
              <a:rPr lang="ru-RU" dirty="0" smtClean="0"/>
              <a:t>Созерцательное мироощущение предполагало полное слияние с природой, и неслучайно центральное место в китайском искусстве, особенно в </a:t>
            </a:r>
            <a:r>
              <a:rPr lang="ru-RU" dirty="0" err="1" smtClean="0"/>
              <a:t>танский</a:t>
            </a:r>
            <a:r>
              <a:rPr lang="ru-RU" dirty="0" smtClean="0"/>
              <a:t> и сунский </a:t>
            </a:r>
            <a:r>
              <a:rPr lang="ru-RU" dirty="0" err="1" smtClean="0"/>
              <a:t>перио</a:t>
            </a:r>
            <a:r>
              <a:rPr lang="ru-RU" dirty="0" smtClean="0"/>
              <a:t>- </a:t>
            </a:r>
            <a:r>
              <a:rPr lang="ru-RU" dirty="0" err="1" smtClean="0"/>
              <a:t>ды</a:t>
            </a:r>
            <a:r>
              <a:rPr lang="ru-RU" dirty="0" smtClean="0"/>
              <a:t>, занял пейзаж </a:t>
            </a:r>
            <a:r>
              <a:rPr lang="ru-RU" dirty="0" err="1" smtClean="0"/>
              <a:t>шань-шуй</a:t>
            </a:r>
            <a:r>
              <a:rPr lang="ru-RU" dirty="0" smtClean="0"/>
              <a:t> («горы-воды»). Если он имел повествовательный характер (отражал повседневные дела крестьян, развлечения знати, </a:t>
            </a:r>
            <a:r>
              <a:rPr lang="ru-RU" dirty="0" err="1" smtClean="0"/>
              <a:t>высокомудрые</a:t>
            </a:r>
            <a:r>
              <a:rPr lang="ru-RU" dirty="0" smtClean="0"/>
              <a:t> занятия ученых и чиновников), то писался в манере </a:t>
            </a:r>
            <a:r>
              <a:rPr lang="ru-RU" dirty="0" err="1" smtClean="0"/>
              <a:t>гун-би</a:t>
            </a:r>
            <a:r>
              <a:rPr lang="ru-RU" dirty="0" smtClean="0"/>
              <a:t> яркими синими, зелеными, белыми красками, с прорисовкой деталей и обилием позолоты. Пейзажи настроения выполнялись тушью в манере </a:t>
            </a:r>
            <a:r>
              <a:rPr lang="ru-RU" dirty="0" err="1" smtClean="0"/>
              <a:t>сеи</a:t>
            </a:r>
            <a:r>
              <a:rPr lang="ru-RU" dirty="0" smtClean="0"/>
              <a:t> (живопись идеи») только черным и белым </a:t>
            </a:r>
            <a:r>
              <a:rPr lang="ru-RU" dirty="0" err="1" smtClean="0"/>
              <a:t>цве</a:t>
            </a:r>
            <a:r>
              <a:rPr lang="ru-RU" dirty="0" smtClean="0"/>
              <a:t>- том. При этом объектом изображения становился не </a:t>
            </a:r>
            <a:r>
              <a:rPr lang="ru-RU" dirty="0" err="1" smtClean="0"/>
              <a:t>реаль-ный</a:t>
            </a:r>
            <a:r>
              <a:rPr lang="ru-RU" dirty="0" smtClean="0"/>
              <a:t> пейзаж, а «символический», со скрытым смыслом. Горы, к примеру, выражали творческое мужское начало «Ян», вода - пассивное женское начало «</a:t>
            </a:r>
            <a:r>
              <a:rPr lang="ru-RU" dirty="0" err="1" smtClean="0"/>
              <a:t>Инь</a:t>
            </a:r>
            <a:r>
              <a:rPr lang="ru-RU" dirty="0" smtClean="0"/>
              <a:t>», сосны символизировали долголетие, бамбуковый лист, трепещущий на ветру, -стойкость и несгибаемый дух, дикая слива была аллегорией зимы, пион - весны, лотос - лета, хризантема - осени.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 Сведения о культуре Китая вплоть до 221 г. до н.э. - времени формирования первого централизованного государства империи </a:t>
            </a:r>
            <a:r>
              <a:rPr lang="ru-RU" dirty="0" err="1" smtClean="0"/>
              <a:t>Цинь</a:t>
            </a:r>
            <a:r>
              <a:rPr lang="ru-RU" dirty="0" smtClean="0"/>
              <a:t> - </a:t>
            </a:r>
            <a:r>
              <a:rPr lang="ru-RU" dirty="0" err="1" smtClean="0"/>
              <a:t>полулегендарны</a:t>
            </a:r>
            <a:r>
              <a:rPr lang="ru-RU" dirty="0" smtClean="0"/>
              <a:t>. Они </a:t>
            </a:r>
            <a:r>
              <a:rPr lang="ru-RU" dirty="0" err="1" smtClean="0"/>
              <a:t>восхо</a:t>
            </a:r>
            <a:r>
              <a:rPr lang="ru-RU" dirty="0" smtClean="0"/>
              <a:t>- </a:t>
            </a:r>
            <a:r>
              <a:rPr lang="ru-RU" dirty="0" err="1" smtClean="0"/>
              <a:t>дят</a:t>
            </a:r>
            <a:r>
              <a:rPr lang="ru-RU" dirty="0" smtClean="0"/>
              <a:t> к мифам о золотом веке правления мудрых государей Срединного царства и отражают представления китайцев о происхождении природы и человека из единой первоосновы (единство макро- и микрокосма). </a:t>
            </a:r>
          </a:p>
          <a:p>
            <a:r>
              <a:rPr lang="ru-RU" dirty="0" smtClean="0"/>
              <a:t>К древнейшим относится миф о происхождении Вселенной. Из хаоса появился первый человек </a:t>
            </a:r>
            <a:r>
              <a:rPr lang="ru-RU" dirty="0" err="1" smtClean="0"/>
              <a:t>Паньгу</a:t>
            </a:r>
            <a:r>
              <a:rPr lang="ru-RU" dirty="0" smtClean="0"/>
              <a:t>, по мере роста которого произошло отделение неба от земли, а части тела дали начало космическим явлениям и рельефу: дыхание стало ветром и облаками; голос -громом; левый глаз - солнцем» правый - луной; конечности - четырьмя пределами земли; локти, колени, голова - пятью священными горами; кровь ~ реками; волосы - деревьями и травами; паразиты на его теле - людьми. В представлении китайцев Срединное царство имело форму квадрата и находилось в центре Земли под небом .сферической формы, откуда и пошло название Поднебесная империя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Главным в пейзаже настроения являлась передача безбрежных просторов и </a:t>
            </a:r>
            <a:r>
              <a:rPr lang="ru-RU" dirty="0" err="1" smtClean="0"/>
              <a:t>свето-воздушной</a:t>
            </a:r>
            <a:r>
              <a:rPr lang="ru-RU" dirty="0" smtClean="0"/>
              <a:t> среды, что достигалось благодаря крайне </a:t>
            </a:r>
            <a:r>
              <a:rPr lang="ru-RU" dirty="0" err="1" smtClean="0"/>
              <a:t>высо</a:t>
            </a:r>
            <a:r>
              <a:rPr lang="ru-RU" dirty="0" smtClean="0"/>
              <a:t>- кой точке зрения и изображению не- скольких планов, поднятых один над другим. Грандиозный, почти космический образ природы создавал в своих полотнах один из выдающихся китайских художников </a:t>
            </a:r>
            <a:r>
              <a:rPr lang="ru-RU" dirty="0" err="1" smtClean="0"/>
              <a:t>танского</a:t>
            </a:r>
            <a:r>
              <a:rPr lang="ru-RU" dirty="0" smtClean="0"/>
              <a:t> периода - Ван </a:t>
            </a:r>
            <a:r>
              <a:rPr lang="ru-RU" dirty="0" err="1" smtClean="0"/>
              <a:t>Вэй</a:t>
            </a:r>
            <a:r>
              <a:rPr lang="ru-RU" dirty="0" smtClean="0"/>
              <a:t> (699 или 701 -759 или 651). Черной тушью он прорисовывал линии переднего плана, делая их более четкими и </a:t>
            </a:r>
            <a:r>
              <a:rPr lang="ru-RU" dirty="0" err="1" smtClean="0"/>
              <a:t>графичными</a:t>
            </a:r>
            <a:r>
              <a:rPr lang="ru-RU" dirty="0" smtClean="0"/>
              <a:t>, а мягкими размывками - очертания предметов второго плана, создавая иллюзию влажной дымки, окутывающей горы. Эта техника позволяла ему передавать множество различных нюансов в природе: туман, стылую воду в зарослях ивняка и даже умиротворяющую тишину сумеречных равнин. Ван </a:t>
            </a:r>
            <a:r>
              <a:rPr lang="ru-RU" dirty="0" err="1" smtClean="0"/>
              <a:t>Вэй</a:t>
            </a:r>
            <a:r>
              <a:rPr lang="ru-RU" dirty="0" smtClean="0"/>
              <a:t> наделял пейзаж особой поэтично­стью, и недаром говорили, что в таких картинах, как у него, царит поэзия, а в стихах заключена живопись, как, например, в картине «Путники в горах»: Весь день моросило в пустынных горах дотемна. Небесная глубь вечерней прохладой полна. Средь хвои сосновой слепит-блистает луна. Прозрачно бежит по камням ручьевая волна. Бамбук зашумел - возвращаются прачки с реки. Лотос качнулся - рыбачьи плывут челноки. Хоть вешний давно отлетел аромат травяной» Хочу, чтобы вы остались на осень со мной.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Еще более обобщенными, но зримо передающими грандиозное пространство являлись пейзажи сунского мастера Го Си (</a:t>
            </a:r>
            <a:r>
              <a:rPr lang="ru-RU" dirty="0" err="1" smtClean="0"/>
              <a:t>ок</a:t>
            </a:r>
            <a:r>
              <a:rPr lang="ru-RU" dirty="0" smtClean="0"/>
              <a:t>. 1020 - </a:t>
            </a:r>
            <a:r>
              <a:rPr lang="ru-RU" dirty="0" err="1" smtClean="0"/>
              <a:t>ок</a:t>
            </a:r>
            <a:r>
              <a:rPr lang="ru-RU" dirty="0" smtClean="0"/>
              <a:t>. 1090). Мастерски </a:t>
            </a:r>
            <a:r>
              <a:rPr lang="ru-RU" dirty="0" err="1" smtClean="0"/>
              <a:t>сопостав</a:t>
            </a:r>
            <a:r>
              <a:rPr lang="ru-RU" dirty="0" smtClean="0"/>
              <a:t>- </a:t>
            </a:r>
            <a:r>
              <a:rPr lang="ru-RU" dirty="0" err="1" smtClean="0"/>
              <a:t>ляя</a:t>
            </a:r>
            <a:r>
              <a:rPr lang="ru-RU" dirty="0" smtClean="0"/>
              <a:t> различные планы и масштабы, используя размывки и графический линейный ритм, намеренно срезая верхний и нижний края свитка, Го Си обозначал глубину и отдаленность предметов. На горизонтальном свитке «Осенний туман рассеял- </a:t>
            </a:r>
            <a:r>
              <a:rPr lang="ru-RU" dirty="0" err="1" smtClean="0"/>
              <a:t>ся</a:t>
            </a:r>
            <a:r>
              <a:rPr lang="ru-RU" dirty="0" smtClean="0"/>
              <a:t> над горами и равнинами» неясные очертания гор вырастают словно из тумана, отодвигающего их на огромное расстояние от четких силуэтов сосен переднего плана. Го Си превращал самый скромный мотив в глубокое и значительное проведение, в котором находили отражение поэтические строки, написанные, к при- меру, </a:t>
            </a:r>
            <a:r>
              <a:rPr lang="ru-RU" dirty="0" err="1" smtClean="0"/>
              <a:t>Цзо</a:t>
            </a:r>
            <a:r>
              <a:rPr lang="ru-RU" dirty="0" smtClean="0"/>
              <a:t> </a:t>
            </a:r>
            <a:r>
              <a:rPr lang="ru-RU" dirty="0" err="1" smtClean="0"/>
              <a:t>Сы</a:t>
            </a:r>
            <a:r>
              <a:rPr lang="ru-RU" dirty="0" smtClean="0"/>
              <a:t> (232-300): </a:t>
            </a:r>
          </a:p>
          <a:p>
            <a:r>
              <a:rPr lang="ru-RU" dirty="0" smtClean="0"/>
              <a:t>Ветер осенний, все холодней на ветру – </a:t>
            </a:r>
          </a:p>
          <a:p>
            <a:r>
              <a:rPr lang="ru-RU" dirty="0" smtClean="0"/>
              <a:t>Белые росы инеем станут к утру. </a:t>
            </a:r>
          </a:p>
          <a:p>
            <a:r>
              <a:rPr lang="ru-RU" dirty="0" smtClean="0"/>
              <a:t>Слабые ветви вечером стужа скует, </a:t>
            </a:r>
          </a:p>
          <a:p>
            <a:r>
              <a:rPr lang="ru-RU" dirty="0" smtClean="0"/>
              <a:t>Падают листья ночи и дни напролет.,. </a:t>
            </a:r>
          </a:p>
          <a:p>
            <a:r>
              <a:rPr lang="ru-RU" dirty="0" smtClean="0"/>
              <a:t>За занавеску выгляну в маленький сад: </a:t>
            </a:r>
          </a:p>
          <a:p>
            <a:r>
              <a:rPr lang="ru-RU" dirty="0" smtClean="0"/>
              <a:t>Дикие гуси в утреннем небе кричат, </a:t>
            </a:r>
          </a:p>
          <a:p>
            <a:r>
              <a:rPr lang="ru-RU" dirty="0" smtClean="0"/>
              <a:t>К дальним просторам дух устремляется мой – </a:t>
            </a:r>
          </a:p>
          <a:p>
            <a:r>
              <a:rPr lang="ru-RU" dirty="0" smtClean="0"/>
              <a:t>Дни коротаю в комнатке этой пустой. </a:t>
            </a:r>
          </a:p>
          <a:p>
            <a:r>
              <a:rPr lang="ru-RU" dirty="0" smtClean="0"/>
              <a:t>Стар я скитаться вечно в чужой стороне. </a:t>
            </a:r>
          </a:p>
          <a:p>
            <a:r>
              <a:rPr lang="ru-RU" dirty="0" smtClean="0"/>
              <a:t>Сумерки года... боль и досада во мне.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Кроме изображения грандиозных ландшафтов, величавых просторов, полных эпического величия, в китайской живописи был распространен камерный пейзаж, воспевающий тихую, нежную природу, простую и даже будничную. Очарователь- </a:t>
            </a:r>
            <a:r>
              <a:rPr lang="ru-RU" dirty="0" err="1" smtClean="0"/>
              <a:t>ные</a:t>
            </a:r>
            <a:r>
              <a:rPr lang="ru-RU" dirty="0" smtClean="0"/>
              <a:t> камерные пейзажи, созвучные печальным лирическим зарисовкам </a:t>
            </a:r>
            <a:r>
              <a:rPr lang="ru-RU" dirty="0" err="1" smtClean="0"/>
              <a:t>танских</a:t>
            </a:r>
            <a:r>
              <a:rPr lang="ru-RU" dirty="0" smtClean="0"/>
              <a:t> и сунских поэтов, писал </a:t>
            </a:r>
            <a:r>
              <a:rPr lang="ru-RU" dirty="0" err="1" smtClean="0"/>
              <a:t>Ма</a:t>
            </a:r>
            <a:r>
              <a:rPr lang="ru-RU" dirty="0" smtClean="0"/>
              <a:t> Юань (</a:t>
            </a:r>
            <a:r>
              <a:rPr lang="ru-RU" dirty="0" err="1" smtClean="0"/>
              <a:t>ок</a:t>
            </a:r>
            <a:r>
              <a:rPr lang="ru-RU" dirty="0" smtClean="0"/>
              <a:t>. 1170-1240). Настроение тихой грусти </a:t>
            </a:r>
            <a:r>
              <a:rPr lang="ru-RU" dirty="0" err="1" smtClean="0"/>
              <a:t>проя</a:t>
            </a:r>
            <a:r>
              <a:rPr lang="ru-RU" dirty="0" smtClean="0"/>
              <a:t>- вилось в монохромном свитке «Одинокий рыбак на реке в холодную погоду», где природа словно растворилась в ровной пелене тумана. Горы, берега, деревья, даже небо слились с мглистой дымкой, и лишь одинокая маленькая лодка с безмолвной фигурой рыбака мерно покачивается на водной поверхности, едва обозначенной волнистыми штрихами.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Наряду с пейзажем в сунскую эпоху приобрела большую популярность </a:t>
            </a:r>
            <a:r>
              <a:rPr lang="ru-RU" dirty="0" err="1" smtClean="0"/>
              <a:t>живо-пись</a:t>
            </a:r>
            <a:r>
              <a:rPr lang="ru-RU" dirty="0" smtClean="0"/>
              <a:t> </a:t>
            </a:r>
            <a:r>
              <a:rPr lang="ru-RU" dirty="0" err="1" smtClean="0"/>
              <a:t>хуа-няо</a:t>
            </a:r>
            <a:r>
              <a:rPr lang="ru-RU" dirty="0" smtClean="0"/>
              <a:t> («цветы-птицы»). </a:t>
            </a:r>
            <a:r>
              <a:rPr lang="ru-RU" dirty="0" err="1" smtClean="0"/>
              <a:t>Хуа-няо</a:t>
            </a:r>
            <a:r>
              <a:rPr lang="ru-RU" dirty="0" smtClean="0"/>
              <a:t> воплощала философскую идею «великого в малом», когда из мира </a:t>
            </a:r>
            <a:r>
              <a:rPr lang="ru-RU" dirty="0" err="1" smtClean="0"/>
              <a:t>едесяти</a:t>
            </a:r>
            <a:r>
              <a:rPr lang="ru-RU" dirty="0" smtClean="0"/>
              <a:t> тысяч вещей» выбиралась одна (один цветок, одна птица), воспринимавшаяся как часть Вселенной и получавшая универсальную </a:t>
            </a:r>
            <a:r>
              <a:rPr lang="ru-RU" dirty="0" err="1" smtClean="0"/>
              <a:t>зна</a:t>
            </a:r>
            <a:r>
              <a:rPr lang="ru-RU" dirty="0" smtClean="0"/>
              <a:t>- </a:t>
            </a:r>
            <a:r>
              <a:rPr lang="ru-RU" dirty="0" err="1" smtClean="0"/>
              <a:t>чимость</a:t>
            </a:r>
            <a:r>
              <a:rPr lang="ru-RU" dirty="0" smtClean="0"/>
              <a:t>. В жанре </a:t>
            </a:r>
            <a:r>
              <a:rPr lang="ru-RU" dirty="0" err="1" smtClean="0"/>
              <a:t>хуа-няо</a:t>
            </a:r>
            <a:r>
              <a:rPr lang="ru-RU" dirty="0" smtClean="0"/>
              <a:t> обозначились два направления. Первое отличалось прорисовкой мельчайших деталей, красочностью и виртуозным изображением глаза: на глаз наносили капельку прозрачного лака, чтобы придать живость взгляду. </a:t>
            </a:r>
            <a:r>
              <a:rPr lang="ru-RU" dirty="0" err="1" smtClean="0"/>
              <a:t>Вет-ка</a:t>
            </a:r>
            <a:r>
              <a:rPr lang="ru-RU" dirty="0" smtClean="0"/>
              <a:t> цветущей сливы - и на ней готовая вспорхнуть легкая и пушистая тонконогая птица; сидящий на ветке цветущего гибискуса пестрый фазан, красные перышки на грудке которого созвучны пурпурным бутонам китайской розы (см. </a:t>
            </a:r>
            <a:r>
              <a:rPr lang="ru-RU" dirty="0" err="1" smtClean="0"/>
              <a:t>цв</a:t>
            </a:r>
            <a:r>
              <a:rPr lang="ru-RU" dirty="0" smtClean="0"/>
              <a:t>. </a:t>
            </a:r>
            <a:r>
              <a:rPr lang="ru-RU" dirty="0" err="1" smtClean="0"/>
              <a:t>вкл</a:t>
            </a:r>
            <a:r>
              <a:rPr lang="ru-RU" dirty="0" smtClean="0"/>
              <a:t>.); </a:t>
            </a:r>
            <a:r>
              <a:rPr lang="ru-RU" dirty="0" err="1" smtClean="0"/>
              <a:t>ро-скошные</a:t>
            </a:r>
            <a:r>
              <a:rPr lang="ru-RU" dirty="0" smtClean="0"/>
              <a:t>, лопнувшие от созревших зерен сиреневые плоды граната и грациозная </a:t>
            </a:r>
            <a:r>
              <a:rPr lang="ru-RU" dirty="0" err="1" smtClean="0"/>
              <a:t>сливочно-розовая</a:t>
            </a:r>
            <a:r>
              <a:rPr lang="ru-RU" dirty="0" smtClean="0"/>
              <a:t> иволга с гусеницей в клюве - вот некоторые из бесчисленного множества сюжетов сунских картин </a:t>
            </a:r>
            <a:r>
              <a:rPr lang="ru-RU" dirty="0" err="1" smtClean="0"/>
              <a:t>хуа-няо</a:t>
            </a:r>
            <a:r>
              <a:rPr lang="ru-RU" dirty="0" smtClean="0"/>
              <a:t>. Такую картину художник обязательно наделял поэтическим текстом, усиливая значимость изображения синтезом живописи, поэзии и изысканной иероглифики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Второе направление жанра «цветы-птицы» было созвучно пейзажной живописи настроения и тяготело к философскому обобщению. Основная задача этих картин состояла не столько в передаче внешнего облика, сколько в выражении общих мировоззренческих проблем. Одной из уникальных картин этого направления, в </a:t>
            </a:r>
            <a:r>
              <a:rPr lang="ru-RU" dirty="0" err="1" smtClean="0"/>
              <a:t>кото</a:t>
            </a:r>
            <a:r>
              <a:rPr lang="ru-RU" dirty="0" smtClean="0"/>
              <a:t>- рой отразилось фундаментальное для китайской мысли понятие Великой Пустоты и покоя духовного прозрения как цели пути </a:t>
            </a:r>
            <a:r>
              <a:rPr lang="ru-RU" dirty="0" err="1" smtClean="0"/>
              <a:t>дао</a:t>
            </a:r>
            <a:r>
              <a:rPr lang="ru-RU" dirty="0" smtClean="0"/>
              <a:t> к вечности и бесконечности, </a:t>
            </a:r>
            <a:r>
              <a:rPr lang="ru-RU" dirty="0" err="1" smtClean="0"/>
              <a:t>явля</a:t>
            </a:r>
            <a:r>
              <a:rPr lang="ru-RU" dirty="0" smtClean="0"/>
              <a:t>- </a:t>
            </a:r>
            <a:r>
              <a:rPr lang="ru-RU" dirty="0" err="1" smtClean="0"/>
              <a:t>ется</a:t>
            </a:r>
            <a:r>
              <a:rPr lang="ru-RU" dirty="0" smtClean="0"/>
              <a:t> картина </a:t>
            </a:r>
            <a:r>
              <a:rPr lang="ru-RU" dirty="0" err="1" smtClean="0"/>
              <a:t>My</a:t>
            </a:r>
            <a:r>
              <a:rPr lang="ru-RU" dirty="0" smtClean="0"/>
              <a:t> </a:t>
            </a:r>
            <a:r>
              <a:rPr lang="ru-RU" dirty="0" err="1" smtClean="0"/>
              <a:t>Ци</a:t>
            </a:r>
            <a:r>
              <a:rPr lang="ru-RU" dirty="0" smtClean="0"/>
              <a:t> (1181 -1239) «Птица </a:t>
            </a:r>
            <a:r>
              <a:rPr lang="ru-RU" dirty="0" err="1" smtClean="0"/>
              <a:t>багэ</a:t>
            </a:r>
            <a:r>
              <a:rPr lang="ru-RU" dirty="0" smtClean="0"/>
              <a:t> на старой сосне». Большая птица, вцепившаяся тонкими сильными лапками в кору ствола старой сосны, нависает над пустотой. Пятнышком глаза она всматривается в открываю- </a:t>
            </a:r>
            <a:r>
              <a:rPr lang="ru-RU" dirty="0" err="1" smtClean="0"/>
              <a:t>щуюся</a:t>
            </a:r>
            <a:r>
              <a:rPr lang="ru-RU" dirty="0" smtClean="0"/>
              <a:t> перед ней бездну и сжимается в черный взъерошенный комок. Ветка со- сны, свисающая </a:t>
            </a:r>
            <a:r>
              <a:rPr lang="ru-RU" dirty="0" err="1" smtClean="0"/>
              <a:t>сверху,жесткая</a:t>
            </a:r>
            <a:r>
              <a:rPr lang="ru-RU" dirty="0" smtClean="0"/>
              <a:t> и сухая, усугубляет ощущение холода, тоскливого одиночества. Фигурка птицы окружена враждебной пустотой, стылой, словно кол- кие иглы сосны. Сюжет звучит как заданная тема: пустота, заглатывающая все сущее, являющаяся необозримым экраном «тела </a:t>
            </a:r>
            <a:r>
              <a:rPr lang="ru-RU" dirty="0" err="1" smtClean="0"/>
              <a:t>дао</a:t>
            </a:r>
            <a:r>
              <a:rPr lang="ru-RU" dirty="0" smtClean="0"/>
              <a:t>», - это единственное, чего нет и что остается вечно. Но картина «Птица </a:t>
            </a:r>
            <a:r>
              <a:rPr lang="ru-RU" dirty="0" err="1" smtClean="0"/>
              <a:t>багэ</a:t>
            </a:r>
            <a:r>
              <a:rPr lang="ru-RU" dirty="0" smtClean="0"/>
              <a:t> на старой сосне», подобно всей китайской </a:t>
            </a:r>
            <a:r>
              <a:rPr lang="ru-RU" dirty="0" err="1" smtClean="0"/>
              <a:t>жи</a:t>
            </a:r>
            <a:r>
              <a:rPr lang="ru-RU" dirty="0" smtClean="0"/>
              <a:t>­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Особое значение в Китае имеет </a:t>
            </a:r>
            <a:r>
              <a:rPr lang="ru-RU" sz="1200" b="1" i="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каллиграфия</a:t>
            </a:r>
            <a:r>
              <a:rPr lang="ru-R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ставящаяся даже выше живописи. Человек, мастерски владевший кистью, вызывал всеобщее восхищение. Знаменитые каллиграфы, как правило, были одновременно поэтами и живописцами. Их рукописи ценились наравне с самыми лучшими картинами, изучались, копировались. Вообще иероглиф предстает как идеальная структурная модель худ. произведения, как душа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к-ры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целом (в нем отражается дух человека, изобразившего этот знак). Занимаясь каллиграфией каждый китаец заново открывает внутреннюю гармонию своего Я, вступает в общение с Вселенной. Добиться успеха в каллиграфии можно только в зрелом возрасте, накопив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опыт. Благоговейно относясь к написанному слову, китайцы высоко ценят не только почерк, но и цвет, качество бумаги, туши и кисти.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процессе долгих поисков была найдена своеобразная форма картин – свиток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IV-VIвв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.). Работы выполнялись на шелке или бумаге в виде свитков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или гор. формы (настенные и ручные). Настенные свитки обрамляли тканями нескольких цветов. Ручные были предназначены, чтобы смотреть их на столе. Размеры такого свитка составляли в высоту 20-25 см, а в длину – 10-15 м. Их смотрели, постепенно разворачивая. Созерцание свитка было целым ритуалом. Они хранились в свернутом виде (от натянутости они портятся) в драг. шкатулках и вынимались только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торж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случаях. Сложились разные манеры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письма: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тщательная,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фиксирующая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все детали,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другая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свободная,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позволяющая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зрителю додумать самому то, что скрыл от него художник.</a:t>
            </a:r>
            <a:endParaRPr lang="ru-RU" dirty="0" smtClean="0"/>
          </a:p>
          <a:p>
            <a:r>
              <a:rPr lang="ru-RU" dirty="0" smtClean="0"/>
              <a:t>Поскольку китайское общественное сознание на протяжении тысячелетий </a:t>
            </a:r>
            <a:r>
              <a:rPr lang="ru-RU" dirty="0" err="1" smtClean="0"/>
              <a:t>вос-принимало</a:t>
            </a:r>
            <a:r>
              <a:rPr lang="ru-RU" dirty="0" smtClean="0"/>
              <a:t> иероглифы как образец прекрасного и соразмерного во всем, возникла постоянная взаимосвязь между каллиграфией и искусствами. Каллиграфия оказала влияние на китайский театр, где каллиграфическими надписями украшают сцену, а графические черты в гриме имеют условный смысл, подобно иероглифам, отмечая злодея, его жертву, благородного мужа или предателя.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Мир в представлении китайцев – это мир абсолютного тождества противоположностей, где последние не отрицают друг друга, все различия относительны. В каждом явлении природы (цветок, водопад и т.д.) видно богатство всего мира. Основа этой дуалистической картины мира записана в Книге перемен» (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И-цзин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»). У мира 2 начала –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инь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(тяжелые, темные частицы, земля) и 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ян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(светлые, легкие частицы, небо). Все предметы и явления не что иное как взаимосвязь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(движение и покой, тепло и холод, добро и зло, свет и тьма). Не следует рассуждать о том, что лучше, что хуже – и то и другое необходимо, одно без другого немыслимо, одно переходит в другое, поэтому может быть и тем и другим в зависимости от времени и ситуации. Графически это изображалось как две неотделимы половины – белая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 черная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изогнутые таким образом, что одна готова перейти в другую. Белая точка на черной половине и черная точка на белой олицетворяют неизбежное взаимопроникновение противоборствующих сил. А обе космические силы образуют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всеобщий закон Вселенной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художественной культуре Китая наряду с архитектурой и живописью </a:t>
            </a:r>
            <a:r>
              <a:rPr lang="ru-RU" dirty="0" err="1" smtClean="0"/>
              <a:t>значи</a:t>
            </a:r>
            <a:r>
              <a:rPr lang="ru-RU" dirty="0" smtClean="0"/>
              <a:t>- тельное место всегда занимала декоративно-прикладное искусство (резьба по </a:t>
            </a:r>
            <a:r>
              <a:rPr lang="ru-RU" dirty="0" err="1" smtClean="0"/>
              <a:t>кам</a:t>
            </a:r>
            <a:r>
              <a:rPr lang="ru-RU" dirty="0" smtClean="0"/>
              <a:t>- ню, дереву, кости, производство фарфора, вышивка), которое приобрело в периоды Мин (1368-1644) и </a:t>
            </a:r>
            <a:r>
              <a:rPr lang="ru-RU" dirty="0" err="1" smtClean="0"/>
              <a:t>Цин</a:t>
            </a:r>
            <a:r>
              <a:rPr lang="ru-RU" dirty="0" smtClean="0"/>
              <a:t> (1644-1911) ведущее значение. В VII-X вв. на декоративные формы решающее воздействие оказала монументальная скульптура, в X-XIV вв. - живопись, а с XV в. - ландшафтная архитектура. Одним из главных видов декоративно-прикладного искусства стал фарфор. Керамика </a:t>
            </a:r>
            <a:r>
              <a:rPr lang="ru-RU" dirty="0" err="1" smtClean="0"/>
              <a:t>танского</a:t>
            </a:r>
            <a:r>
              <a:rPr lang="ru-RU" dirty="0" smtClean="0"/>
              <a:t> периода покрывалась однотонной серо-голубой или трех- цветной глазурью с интенсивными пятнами бирюзовых, зеленых, янтарно-желтых тонов. В XI-XIII вв. керамика стала значительно разнообразнее по формам и изысканнее по сочетаниям тонов. Наиболее распространенными изделиями сунского периода были сосуды, покрытые серо-голубыми и серо-зелеными глазу- </a:t>
            </a:r>
            <a:r>
              <a:rPr lang="ru-RU" dirty="0" err="1" smtClean="0"/>
              <a:t>рями</a:t>
            </a:r>
            <a:r>
              <a:rPr lang="ru-RU" dirty="0" smtClean="0"/>
              <a:t>. По цвету они напоминали нефрит, а по формам - древнюю бронзовую утварь. </a:t>
            </a:r>
          </a:p>
          <a:p>
            <a:r>
              <a:rPr lang="ru-RU" dirty="0" smtClean="0"/>
              <a:t>Появление новых красителей - кобальта, красной глазури и трехцветных свинцовых глазурей обеспечило многоцветность, яркость и декоративную нарядность фарфоровых изделий XV в. Особого расцвета производство фарфора до- </a:t>
            </a:r>
            <a:r>
              <a:rPr lang="ru-RU" dirty="0" err="1" smtClean="0"/>
              <a:t>стигло</a:t>
            </a:r>
            <a:r>
              <a:rPr lang="ru-RU" dirty="0" smtClean="0"/>
              <a:t> в </a:t>
            </a:r>
            <a:r>
              <a:rPr lang="ru-RU" dirty="0" err="1" smtClean="0"/>
              <a:t>цинское</a:t>
            </a:r>
            <a:r>
              <a:rPr lang="ru-RU" dirty="0" smtClean="0"/>
              <a:t> время, когда вазы и блюда черного цвета, расписанные звучными, сверкающими красками, уподоблялись своеобразным картинам, на которых изображались цветы, птицы, пейзажи, жанровые сцены. В период Мин получила распространение техника перегородчатых и расписных эмалей: узор состоял из рас- положенных по </a:t>
            </a:r>
            <a:r>
              <a:rPr lang="ru-RU" dirty="0" err="1" smtClean="0"/>
              <a:t>голубому</a:t>
            </a:r>
            <a:r>
              <a:rPr lang="ru-RU" dirty="0" smtClean="0"/>
              <a:t> фону красных цветов с вкраплением желтого и зеленого; тонкая проволочная сетка, составляющая основу узора, мерцала золотыми жил«Черепаха, изгоняющая демонов». Китайские иероглифы 50 </a:t>
            </a:r>
            <a:r>
              <a:rPr lang="ru-RU" dirty="0" err="1" smtClean="0"/>
              <a:t>ками</a:t>
            </a:r>
            <a:r>
              <a:rPr lang="ru-RU" dirty="0" smtClean="0"/>
              <a:t>. В XV-XIX вв. совершенствовалось мастерство в изготовлении изделий из красного резного лака: шкатулок, ширм, столов, шкафов, императорских тронов. Рельефы, вырезанные в лаке, покрывая предмет сплошным многослойным узором, создавали богатую и мягкую светотеневую игру. Расписными лаками украшались мебель, музыкальные инструменты, посуда. Черный лак, нанесенный на левкас и расписанный по вырезанным узорам красками нежных зеленых, </a:t>
            </a:r>
            <a:r>
              <a:rPr lang="ru-RU" dirty="0" err="1" smtClean="0"/>
              <a:t>голубых</a:t>
            </a:r>
            <a:r>
              <a:rPr lang="ru-RU" dirty="0" smtClean="0"/>
              <a:t>, </a:t>
            </a:r>
            <a:r>
              <a:rPr lang="ru-RU" dirty="0" err="1" smtClean="0"/>
              <a:t>розо</a:t>
            </a:r>
            <a:r>
              <a:rPr lang="ru-RU" dirty="0" smtClean="0"/>
              <a:t>- </a:t>
            </a:r>
            <a:r>
              <a:rPr lang="ru-RU" dirty="0" err="1" smtClean="0"/>
              <a:t>вых</a:t>
            </a:r>
            <a:r>
              <a:rPr lang="ru-RU" dirty="0" smtClean="0"/>
              <a:t> тонов и золотом, инкрустированный перламутром и костью, придавал </a:t>
            </a:r>
            <a:r>
              <a:rPr lang="ru-RU" dirty="0" err="1" smtClean="0"/>
              <a:t>издели</a:t>
            </a:r>
            <a:r>
              <a:rPr lang="ru-RU" dirty="0" smtClean="0"/>
              <a:t>- ям большую изысканность.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Эксперименты китайских алхимиков в конце концов привели к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изобретению пороха.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Особое место занимала также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геомантия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наука о связи космоса и земного рельефа. Здесь знания и рекомендации китайских магов не только имели большое значение для земледельцев и архитекторов, но и привели к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изобретению компаса.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Важная роль принадлежала также астрологии, особенно в составлении гороскопов на все случаи жизни.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соответствии с пятью ориентирами в пространстве (центр и четыре стороны света) </a:t>
            </a:r>
            <a:r>
              <a:rPr lang="ru-RU" dirty="0" err="1" smtClean="0"/>
              <a:t>воз-никла</a:t>
            </a:r>
            <a:r>
              <a:rPr lang="ru-RU" dirty="0" smtClean="0"/>
              <a:t> пятичленная модель мира с небесным правителем центра и владыками сторон света, каждый из которых олицетворял планету, первоэлемент, время года и цвет. Владыкой </a:t>
            </a:r>
            <a:r>
              <a:rPr lang="ru-RU" dirty="0" err="1" smtClean="0"/>
              <a:t>цен-тра</a:t>
            </a:r>
            <a:r>
              <a:rPr lang="ru-RU" dirty="0" smtClean="0"/>
              <a:t>, верховным небесным правителем» являлся </a:t>
            </a:r>
            <a:r>
              <a:rPr lang="ru-RU" dirty="0" err="1" smtClean="0"/>
              <a:t>Хуан-ди</a:t>
            </a:r>
            <a:r>
              <a:rPr lang="ru-RU" dirty="0" smtClean="0"/>
              <a:t> - «желтый император», олицетворявший планету Земля (или Сатурн), магические силы Земли, желтый цвет. Повелителю востока </a:t>
            </a:r>
            <a:r>
              <a:rPr lang="ru-RU" dirty="0" err="1" smtClean="0"/>
              <a:t>Фуси</a:t>
            </a:r>
            <a:r>
              <a:rPr lang="ru-RU" dirty="0" smtClean="0"/>
              <a:t> соответствовали планета Юпитер, дерево, весна, зеленый цвет; божеству запада </a:t>
            </a:r>
            <a:r>
              <a:rPr lang="ru-RU" dirty="0" err="1" smtClean="0"/>
              <a:t>Шаохао</a:t>
            </a:r>
            <a:r>
              <a:rPr lang="ru-RU" dirty="0" smtClean="0"/>
              <a:t> - планета Венера, металл, осень, белый цвет; божеству юга </a:t>
            </a:r>
            <a:r>
              <a:rPr lang="ru-RU" dirty="0" err="1" smtClean="0"/>
              <a:t>Янь-ди</a:t>
            </a:r>
            <a:r>
              <a:rPr lang="ru-RU" dirty="0" smtClean="0"/>
              <a:t> - планета Марс, огонь, лето, красный цвет; владыка севера </a:t>
            </a:r>
            <a:r>
              <a:rPr lang="ru-RU" dirty="0" err="1" smtClean="0"/>
              <a:t>Чжуаньсюй</a:t>
            </a:r>
            <a:r>
              <a:rPr lang="ru-RU" dirty="0" smtClean="0"/>
              <a:t> считался покровителем </a:t>
            </a:r>
            <a:r>
              <a:rPr lang="ru-RU" dirty="0" err="1" smtClean="0"/>
              <a:t>пла</a:t>
            </a:r>
            <a:r>
              <a:rPr lang="ru-RU" dirty="0" smtClean="0"/>
              <a:t>- </a:t>
            </a:r>
            <a:r>
              <a:rPr lang="ru-RU" dirty="0" err="1" smtClean="0"/>
              <a:t>неты</a:t>
            </a:r>
            <a:r>
              <a:rPr lang="ru-RU" dirty="0" smtClean="0"/>
              <a:t> Меркурий, с ним соотносились вода, зима, черный цвет. Причем эти мифические пер- </a:t>
            </a:r>
            <a:r>
              <a:rPr lang="ru-RU" dirty="0" err="1" smtClean="0"/>
              <a:t>сонажи</a:t>
            </a:r>
            <a:r>
              <a:rPr lang="ru-RU" dirty="0" smtClean="0"/>
              <a:t> отождествлялись с реальными людьми - императорами, военачальниками, </a:t>
            </a:r>
            <a:r>
              <a:rPr lang="ru-RU" dirty="0" err="1" smtClean="0"/>
              <a:t>сановни</a:t>
            </a:r>
            <a:r>
              <a:rPr lang="ru-RU" dirty="0" smtClean="0"/>
              <a:t>- </a:t>
            </a:r>
            <a:r>
              <a:rPr lang="ru-RU" dirty="0" err="1" smtClean="0"/>
              <a:t>ками</a:t>
            </a:r>
            <a:r>
              <a:rPr lang="ru-RU" dirty="0" smtClean="0"/>
              <a:t>, что является отличительной особенностью китайской мифологии.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Особого выделения заслуживает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производство шелка,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где Китай обладал абсолютной монополией. Соседние страны тщетно пытались раскрыть тайны шелковой технологии. К I в. до н.э. объемы производства шелка достигают огромных размеров. Он становится главным товаром китайского экспорта.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Цинь-Ханьскую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эпоху Китай устанавливает широкие и интенсивные связи с другими государствами. Особую роль в этом играл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Великий шелковый путь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протяженностью в 7 тыс. км, по которому шли торговые караваны в Среднюю Азию, Индию, Иран и страны Средиземноморья. Помимо шелка Китай поставлял на международный рынок железо, никель, драгоценные металлы, лаковые, бронзовые, керамические и другие изделия.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Восточнее г.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Сиань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провинции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Шэньси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располагается многотысячный военный гарнизон, это чудо света, известное как – 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Терракотовая армия императора </a:t>
            </a:r>
            <a:r>
              <a:rPr lang="ru-R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Цинь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Шихуанди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Подземные захоронения насчитывают по крайней мере 8099 терракотовых статуй китайский воинов и их лошадей. Им удостоилась честь быть захороненными вместе с первым императором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Цинь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Цинь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Шихуанди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210—209 гг. до н.э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Самым знаменитым архитектурным памятником Древнего Китая стала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Великая китайская стена.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Наиболее известный ее участок (750 км) находится недалеко от Пекина, где она имеет ширину 5-8 м и высоту до 10 м. Вся же длина стены со всеми ответвлениями составляет более 6 тыс. км.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 Формы животного и растительного мира, своеобразные очертания гор развили у китайцев оригинальный, изящный вкус, а пантеистическое мышление, соединившись с рационализмом и традиционностью уклада жизни, породило удивительную устойчивость форм в архитектуре и живописи. </a:t>
            </a:r>
          </a:p>
          <a:p>
            <a:r>
              <a:rPr lang="ru-RU" dirty="0" smtClean="0"/>
              <a:t> -ритм каллиграфического почерка и живописного мазка был единым; поэтическая надпись дополняла и расшифровывала смысл живописи. </a:t>
            </a:r>
          </a:p>
          <a:p>
            <a:r>
              <a:rPr lang="ru-RU" dirty="0" smtClean="0"/>
              <a:t>Подобный художественный синтез, не свойственный другим культурам, обусловил </a:t>
            </a:r>
            <a:r>
              <a:rPr lang="ru-RU" dirty="0" err="1" smtClean="0"/>
              <a:t>вневремен</a:t>
            </a:r>
            <a:r>
              <a:rPr lang="ru-RU" dirty="0" smtClean="0"/>
              <a:t>- ной характер поэзии и живописи, их современное звучание.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и другие культуры,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китайская культура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самобытна и неповторима. В отличие от индийской она более 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рациональна, прагматична,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обращена к ценностям реальной земной жизни. Вторая характерная ее черта — это исключительная, огромная и определяющая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роль традиций, обычаев у ритуалов и церемонии.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Отсюда существующее выражение — «китайские церемонии».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одна особенность китайской культуры связана с религией и отношением к природе. Как и в других религиях, в китайских верованиях обожествляются прежде всего силы природы. Верховным божеством для китайцев выступает Небо, главным храмом — храм Неба, а свою страну они именуют Поднебесной. У них существует культ Солнца и других светил. С древнейших времен китайцы поклоняются горам и водам как святыням.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 наряду с обожествлением природы для китайской культуры, как ни для какой другой, характерны ее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эстетизация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поэтизация. Именно поэтому в ней раньше всего возникают пейзажная живопись, лирика и архитектура. Можно даже сказать, что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«пейзажный» взгляд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распространяется в Китае на все явления жизни. По глубине эстетического и поэтического проникновения в жизнь природы китайская культура не знает себе равных.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тому же полулегендарному времени относится возникновение философских систем конфуцианства и даосизма. Морально-этическое учение Конфуция (</a:t>
            </a:r>
            <a:r>
              <a:rPr lang="ru-RU" dirty="0" err="1" smtClean="0"/>
              <a:t>ок</a:t>
            </a:r>
            <a:r>
              <a:rPr lang="ru-RU" dirty="0" smtClean="0"/>
              <a:t>. 551- 479 до н.э.) исходило из идеи разумного, навечно установленного небом порядка: власть государя считалась священной; также священным считалось соблюдение норм этикета в отношениях между правителем и подданными, членами семьи, живущими и умершими. Вместе с тем право каждого человека на почет и уважение определяли не богатство и власть, а образованность, гуманизм и чувство долга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Основателем даосизма был древний мудрец </a:t>
            </a:r>
            <a:r>
              <a:rPr lang="ru-RU" dirty="0" err="1" smtClean="0"/>
              <a:t>Лао-цзы</a:t>
            </a:r>
            <a:r>
              <a:rPr lang="ru-RU" dirty="0" smtClean="0"/>
              <a:t> (VI в. до н.э,), создавший теорию </a:t>
            </a:r>
            <a:r>
              <a:rPr lang="ru-RU" dirty="0" err="1" smtClean="0"/>
              <a:t>дао</a:t>
            </a:r>
            <a:r>
              <a:rPr lang="ru-RU" dirty="0" smtClean="0"/>
              <a:t> - пути к гармонии, которую можно обрести, ведя простую мудрую жизнь. Метафорически </a:t>
            </a:r>
            <a:r>
              <a:rPr lang="ru-RU" dirty="0" err="1" smtClean="0"/>
              <a:t>дао</a:t>
            </a:r>
            <a:r>
              <a:rPr lang="ru-RU" dirty="0" smtClean="0"/>
              <a:t> уподоблялось воде, не имеющей формы, поэтому действие трактовалось как </a:t>
            </a:r>
            <a:r>
              <a:rPr lang="ru-RU" dirty="0" err="1" smtClean="0"/>
              <a:t>недеяние</a:t>
            </a:r>
            <a:r>
              <a:rPr lang="ru-RU" dirty="0" smtClean="0"/>
              <a:t>: уступчивость, покорность, отказ от желаний и борьбы, единство с первоосновой мира, обретение бессмертия. Такое созерцатель- </a:t>
            </a:r>
            <a:r>
              <a:rPr lang="ru-RU" dirty="0" err="1" smtClean="0"/>
              <a:t>ное</a:t>
            </a:r>
            <a:r>
              <a:rPr lang="ru-RU" dirty="0" smtClean="0"/>
              <a:t>, поэтическое восприятие жизни, заложенное в учении </a:t>
            </a:r>
            <a:r>
              <a:rPr lang="ru-RU" dirty="0" err="1" smtClean="0"/>
              <a:t>Лао-цзы</a:t>
            </a:r>
            <a:r>
              <a:rPr lang="ru-RU" dirty="0" smtClean="0"/>
              <a:t>, стало определяющим во всех областях художественной жизни Древнего Китая.</a:t>
            </a:r>
          </a:p>
          <a:p>
            <a:endParaRPr lang="ru-RU" dirty="0" smtClean="0"/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Почему в мире столько войн и конфликтов? Почему в обществе царят несправедливость и преступления? Почему мы сами так часто грустим, тоскуем и, как правило, недовольны своей судьбой? Ответ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Лао-цзы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прост: мы привязаны к своим мнениям и взглядам, мы действуем, повинуясь собственным желаниям и целям, и, что еще хуже, мы навязываем свою волю и свои представления всему и вся.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совсем забыли, что на самом деле миром правит Дао. Дао — это Истина и одновременно Путь к ней. Дао — начало всех вещей, закон и правила жизни. Оно пронизывает собой сущее, оживляет и направляет все, в том числе и нас. Поэтому для человека жизнь подлинная, исполненная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Дэ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(благой силы, совершенства) есть отказ от потакания своим желаниям ради следования вселенскому закону. Нужно забыть все «правильные» ответы, нужно отказаться от бесконечной погони за вещами и комфортом, нужно забыть про корысть и тщеславие, нужно стать самим собой: ребенком и даже глупцом — чистым и невинным, и тогда жизнь обретет гармонию и смысл.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Наиболее зримым отражением пантеистического мировосприятия и представлений о пятичленной модели мира является архитектура. Основой китайской архитектуры служит каркасная ячейка тин, образованная столбами и балками-перекрытиями. Стены, не являющиеся несущими элементами, могут заменяться легкими решетками, вокруг которых идут широкие обход- </a:t>
            </a:r>
            <a:r>
              <a:rPr lang="ru-RU" dirty="0" err="1" smtClean="0"/>
              <a:t>ные</a:t>
            </a:r>
            <a:r>
              <a:rPr lang="ru-RU" dirty="0" smtClean="0"/>
              <a:t> галереи. Из-за обилия дождей в Китае издавна применялась четырехскатная высокая крыша с сильно выступающими и загнутыми кверху краями для доступа света. Эти массивные крыши крепились к опорным столбам при помощи </a:t>
            </a:r>
            <a:r>
              <a:rPr lang="ru-RU" dirty="0" err="1" smtClean="0"/>
              <a:t>подкровельных</a:t>
            </a:r>
            <a:r>
              <a:rPr lang="ru-RU" dirty="0" smtClean="0"/>
              <a:t> кронштейнов - </a:t>
            </a:r>
            <a:r>
              <a:rPr lang="ru-RU" dirty="0" err="1" smtClean="0"/>
              <a:t>доугунов</a:t>
            </a:r>
            <a:r>
              <a:rPr lang="ru-RU" dirty="0" smtClean="0"/>
              <a:t>, благодаря которым кровля с плавно изогнутыми углами служила надежной защитой от непогоды и зноя, вторя силуэтам окрестных холмов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Простоту форм зодчие оттеняли обилием декоративных элементов. Фигурная резьба - драконы, фениксы, черепахи - сплошным кружевом покрывала карнизы, кронштейны, основания колонн, придавая архитектуре затейливый вид.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4E1C2-12A6-4724-8757-805F906CF9C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8BBD-540B-4587-8DDA-86A9AEB316D5}" type="datetimeFigureOut">
              <a:rPr lang="ru-RU" smtClean="0"/>
              <a:pPr/>
              <a:t>27.12.15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C90A-FC80-4979-BDAE-266063DA3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8BBD-540B-4587-8DDA-86A9AEB316D5}" type="datetimeFigureOut">
              <a:rPr lang="ru-RU" smtClean="0"/>
              <a:pPr/>
              <a:t>27.12.15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C90A-FC80-4979-BDAE-266063DA3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8BBD-540B-4587-8DDA-86A9AEB316D5}" type="datetimeFigureOut">
              <a:rPr lang="ru-RU" smtClean="0"/>
              <a:pPr/>
              <a:t>27.12.15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C90A-FC80-4979-BDAE-266063DA3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8BBD-540B-4587-8DDA-86A9AEB316D5}" type="datetimeFigureOut">
              <a:rPr lang="ru-RU" smtClean="0"/>
              <a:pPr/>
              <a:t>27.12.15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C90A-FC80-4979-BDAE-266063DA3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8BBD-540B-4587-8DDA-86A9AEB316D5}" type="datetimeFigureOut">
              <a:rPr lang="ru-RU" smtClean="0"/>
              <a:pPr/>
              <a:t>27.12.15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C90A-FC80-4979-BDAE-266063DA3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8BBD-540B-4587-8DDA-86A9AEB316D5}" type="datetimeFigureOut">
              <a:rPr lang="ru-RU" smtClean="0"/>
              <a:pPr/>
              <a:t>27.12.15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C90A-FC80-4979-BDAE-266063DA3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8BBD-540B-4587-8DDA-86A9AEB316D5}" type="datetimeFigureOut">
              <a:rPr lang="ru-RU" smtClean="0"/>
              <a:pPr/>
              <a:t>27.12.15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C90A-FC80-4979-BDAE-266063DA3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8BBD-540B-4587-8DDA-86A9AEB316D5}" type="datetimeFigureOut">
              <a:rPr lang="ru-RU" smtClean="0"/>
              <a:pPr/>
              <a:t>27.12.15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C90A-FC80-4979-BDAE-266063DA3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8BBD-540B-4587-8DDA-86A9AEB316D5}" type="datetimeFigureOut">
              <a:rPr lang="ru-RU" smtClean="0"/>
              <a:pPr/>
              <a:t>27.12.15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C90A-FC80-4979-BDAE-266063DA3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8BBD-540B-4587-8DDA-86A9AEB316D5}" type="datetimeFigureOut">
              <a:rPr lang="ru-RU" smtClean="0"/>
              <a:pPr/>
              <a:t>27.12.15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C90A-FC80-4979-BDAE-266063DA3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8BBD-540B-4587-8DDA-86A9AEB316D5}" type="datetimeFigureOut">
              <a:rPr lang="ru-RU" smtClean="0"/>
              <a:pPr/>
              <a:t>27.12.15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C90A-FC80-4979-BDAE-266063DA3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58BBD-540B-4587-8DDA-86A9AEB316D5}" type="datetimeFigureOut">
              <a:rPr lang="ru-RU" smtClean="0"/>
              <a:pPr/>
              <a:t>27.12.15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CC90A-FC80-4979-BDAE-266063DA3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7%D0%B5%D1%80%D0%B5%D0%BF%D0%B0%D1%85%D0%B8_%D0%B2_%D0%BA%D0%B8%D1%82%D0%B0%D0%B9%D1%81%D0%BA%D0%BE%D0%B9_%D0%BC%D0%B8%D1%84%D0%BE%D0%BB%D0%BE%D0%B3%D0%B8%D0%B8" TargetMode="External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hyperlink" Target="http://azialand.ru/terrakotovaya-armiya/" TargetMode="External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0%D0%BF%D1%80%D0%B5%D1%82%D0%BD%D1%8B%D0%B9_%D0%B3%D0%BE%D1%80%D0%BE%D0%B4" TargetMode="External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Конспект занятия:</a:t>
            </a:r>
            <a:br>
              <a:rPr lang="ru-RU" dirty="0" smtClean="0"/>
            </a:br>
            <a:r>
              <a:rPr lang="ru-RU" dirty="0" smtClean="0"/>
              <a:t>Культура Древнего Китая </a:t>
            </a:r>
            <a:endParaRPr lang="ru-RU" dirty="0"/>
          </a:p>
        </p:txBody>
      </p:sp>
      <p:pic>
        <p:nvPicPr>
          <p:cNvPr id="4" name="Содержимое 3" descr="in-y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857628"/>
            <a:ext cx="2143140" cy="1950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596" y="428604"/>
            <a:ext cx="81582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ГБПОУ  КК  «Краснодарский педагогический колледж»</a:t>
            </a:r>
          </a:p>
          <a:p>
            <a:r>
              <a:rPr lang="ru-RU" dirty="0" smtClean="0"/>
              <a:t>	        Учебно-методический комплекс</a:t>
            </a:r>
          </a:p>
          <a:p>
            <a:r>
              <a:rPr lang="ru-RU" dirty="0" smtClean="0"/>
              <a:t>Преподаватель: </a:t>
            </a:r>
            <a:r>
              <a:rPr lang="ru-RU" dirty="0" err="1" smtClean="0"/>
              <a:t>Провизен</a:t>
            </a:r>
            <a:r>
              <a:rPr lang="ru-RU" dirty="0" smtClean="0"/>
              <a:t> М.Я.</a:t>
            </a:r>
          </a:p>
          <a:p>
            <a:r>
              <a:rPr lang="ru-RU" dirty="0" smtClean="0"/>
              <a:t>Специальность: Дизайн (по отраслям)</a:t>
            </a:r>
          </a:p>
          <a:p>
            <a:r>
              <a:rPr lang="ru-RU" dirty="0" smtClean="0"/>
              <a:t>История мировой культуры	      				1курс 1семестр</a:t>
            </a:r>
          </a:p>
          <a:p>
            <a:r>
              <a:rPr lang="ru-RU" dirty="0" smtClean="0"/>
              <a:t>Занятие № 7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43306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2015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1154098"/>
          </a:xfrm>
        </p:spPr>
        <p:txBody>
          <a:bodyPr/>
          <a:lstStyle/>
          <a:p>
            <a:r>
              <a:rPr lang="ru-RU" dirty="0" smtClean="0"/>
              <a:t>Пагода</a:t>
            </a:r>
            <a:endParaRPr lang="ru-RU" dirty="0"/>
          </a:p>
        </p:txBody>
      </p:sp>
      <p:pic>
        <p:nvPicPr>
          <p:cNvPr id="5" name="Содержимое 4" descr="1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192786" cy="5697559"/>
          </a:xfrm>
        </p:spPr>
      </p:pic>
      <p:pic>
        <p:nvPicPr>
          <p:cNvPr id="6" name="Содержимое 5" descr="17-17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flipV="1">
            <a:off x="4143372" y="3071810"/>
            <a:ext cx="4713918" cy="350046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274638"/>
            <a:ext cx="2471726" cy="1082660"/>
          </a:xfrm>
        </p:spPr>
        <p:txBody>
          <a:bodyPr/>
          <a:lstStyle/>
          <a:p>
            <a:r>
              <a:rPr lang="ru-RU" dirty="0" smtClean="0"/>
              <a:t>Пагоды</a:t>
            </a:r>
            <a:endParaRPr lang="ru-RU" dirty="0"/>
          </a:p>
        </p:txBody>
      </p:sp>
      <p:pic>
        <p:nvPicPr>
          <p:cNvPr id="5" name="Содержимое 4" descr="osobennosti_arhitektury_drevnego_kitaya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414980" cy="635795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86512" y="1357298"/>
            <a:ext cx="2857488" cy="4768865"/>
          </a:xfrm>
        </p:spPr>
        <p:txBody>
          <a:bodyPr/>
          <a:lstStyle/>
          <a:p>
            <a:r>
              <a:rPr lang="ru-RU" dirty="0" smtClean="0"/>
              <a:t>служили мемориальными хранилищами буддийских реликвий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4400552" cy="1357298"/>
          </a:xfrm>
        </p:spPr>
        <p:txBody>
          <a:bodyPr>
            <a:noAutofit/>
          </a:bodyPr>
          <a:lstStyle/>
          <a:p>
            <a:r>
              <a:rPr lang="ru-RU" sz="3200" b="1" dirty="0"/>
              <a:t>П</a:t>
            </a:r>
            <a:r>
              <a:rPr lang="ru-RU" sz="3200" b="1" dirty="0" smtClean="0"/>
              <a:t>агода </a:t>
            </a:r>
            <a:r>
              <a:rPr lang="ru-RU" sz="3200" b="1" dirty="0" err="1" smtClean="0"/>
              <a:t>Тэта</a:t>
            </a:r>
            <a:r>
              <a:rPr lang="ru-RU" sz="3200" b="1" dirty="0" smtClean="0"/>
              <a:t>. «Железная» Пагода. </a:t>
            </a:r>
            <a:r>
              <a:rPr lang="ru-RU" sz="3200" b="1" dirty="0" err="1" smtClean="0"/>
              <a:t>Кайфын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4572008"/>
            <a:ext cx="4495800" cy="2285992"/>
          </a:xfrm>
        </p:spPr>
        <p:txBody>
          <a:bodyPr>
            <a:normAutofit/>
          </a:bodyPr>
          <a:lstStyle/>
          <a:p>
            <a:r>
              <a:rPr lang="ru-RU" dirty="0" smtClean="0"/>
              <a:t>13 затейливо изогнутых крыш  - переход от рациональных форм архитектуры к стихийным формам живой природы</a:t>
            </a:r>
            <a:endParaRPr lang="ru-RU" dirty="0"/>
          </a:p>
        </p:txBody>
      </p:sp>
      <p:pic>
        <p:nvPicPr>
          <p:cNvPr id="6" name="Рисунок 5" descr="atta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28604"/>
            <a:ext cx="4037026" cy="6079858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4"/>
          <a:srcRect l="4911" t="6000" r="5048" b="8000"/>
          <a:stretch>
            <a:fillRect/>
          </a:stretch>
        </p:blipFill>
        <p:spPr>
          <a:xfrm>
            <a:off x="571472" y="1357298"/>
            <a:ext cx="3929090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786058"/>
            <a:ext cx="7543824" cy="571503"/>
          </a:xfrm>
        </p:spPr>
        <p:txBody>
          <a:bodyPr/>
          <a:lstStyle/>
          <a:p>
            <a:r>
              <a:rPr lang="ru-RU" b="1" dirty="0"/>
              <a:t>Пекин, Запретный город</a:t>
            </a:r>
          </a:p>
        </p:txBody>
      </p:sp>
      <p:pic>
        <p:nvPicPr>
          <p:cNvPr id="5" name="Содержимое 4" descr="420px-Gugun_panorama-2005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2810479"/>
          </a:xfrm>
        </p:spPr>
      </p:pic>
      <p:pic>
        <p:nvPicPr>
          <p:cNvPr id="7" name="Рисунок 6" descr="420px-Gugun_panorama-2005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76" y="3500438"/>
            <a:ext cx="8295152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orbidden_city_map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91220"/>
            <a:ext cx="9012449" cy="607484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1868478"/>
          </a:xfrm>
        </p:spPr>
        <p:txBody>
          <a:bodyPr/>
          <a:lstStyle/>
          <a:p>
            <a:r>
              <a:rPr lang="ru-RU" dirty="0" smtClean="0"/>
              <a:t>Запретный город. Пекин.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215206" y="2786058"/>
            <a:ext cx="1685908" cy="4525963"/>
          </a:xfrm>
        </p:spPr>
        <p:txBody>
          <a:bodyPr/>
          <a:lstStyle/>
          <a:p>
            <a:r>
              <a:rPr lang="ru-RU" u="sng" dirty="0">
                <a:hlinkClick r:id="rId3" tooltip="Черепахи в китайской мифологии"/>
              </a:rPr>
              <a:t>Черепаха</a:t>
            </a:r>
            <a:r>
              <a:rPr lang="ru-RU" dirty="0"/>
              <a:t> в Запретном городе</a:t>
            </a:r>
          </a:p>
        </p:txBody>
      </p:sp>
      <p:pic>
        <p:nvPicPr>
          <p:cNvPr id="5" name="Содержимое 4" descr="220px-Forbidden-City-Bronze-Tortoise-4015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5978" y="357166"/>
            <a:ext cx="3048021" cy="2286016"/>
          </a:xfrm>
        </p:spPr>
      </p:pic>
      <p:pic>
        <p:nvPicPr>
          <p:cNvPr id="6" name="Рисунок 5" descr="566744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68905"/>
            <a:ext cx="6299391" cy="4189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285750" y="785794"/>
            <a:ext cx="8858250" cy="685800"/>
          </a:xfrm>
        </p:spPr>
        <p:txBody>
          <a:bodyPr/>
          <a:lstStyle/>
          <a:p>
            <a:r>
              <a:rPr lang="ru-RU" b="1" dirty="0"/>
              <a:t>Пекинский императорский дворец </a:t>
            </a:r>
            <a:r>
              <a:rPr lang="ru-RU" b="1" dirty="0" err="1"/>
              <a:t>Гугун</a:t>
            </a:r>
            <a:endParaRPr lang="ru-RU" dirty="0"/>
          </a:p>
        </p:txBody>
      </p:sp>
      <p:pic>
        <p:nvPicPr>
          <p:cNvPr id="8" name="Рисунок 7" descr="forbidden-city_2_0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1714488"/>
            <a:ext cx="9009989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5000636"/>
            <a:ext cx="8215370" cy="1857364"/>
          </a:xfrm>
        </p:spPr>
        <p:txBody>
          <a:bodyPr>
            <a:noAutofit/>
          </a:bodyPr>
          <a:lstStyle/>
          <a:p>
            <a:r>
              <a:rPr lang="ru-RU" dirty="0"/>
              <a:t>Все в Императорском дворце наполнено высшим смыслом. Фасады всех главных строений смотрят на юг, повернувшись спиной к враждебным силам севера.</a:t>
            </a:r>
          </a:p>
        </p:txBody>
      </p:sp>
      <p:pic>
        <p:nvPicPr>
          <p:cNvPr id="5" name="Рисунок 4" descr="095899a7f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42876"/>
            <a:ext cx="7907981" cy="485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Парадный павильон </a:t>
            </a:r>
            <a:r>
              <a:rPr lang="ru-RU" sz="2800" b="1" dirty="0" err="1" smtClean="0"/>
              <a:t>Тайхэдянь</a:t>
            </a:r>
            <a:r>
              <a:rPr lang="ru-RU" sz="2800" b="1" dirty="0" smtClean="0"/>
              <a:t> - Зал высшей гармонии</a:t>
            </a:r>
            <a:endParaRPr lang="ru-RU" sz="2800" b="1" dirty="0"/>
          </a:p>
        </p:txBody>
      </p:sp>
      <p:pic>
        <p:nvPicPr>
          <p:cNvPr id="5" name="Содержимое 4" descr="69919923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28596" y="752477"/>
            <a:ext cx="8143932" cy="610552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2330" y="0"/>
            <a:ext cx="2071670" cy="314324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Храм</a:t>
            </a:r>
            <a:br>
              <a:rPr lang="ru-RU" sz="3200" b="1" dirty="0" smtClean="0"/>
            </a:br>
            <a:r>
              <a:rPr lang="ru-RU" sz="3200" b="1" dirty="0" smtClean="0"/>
              <a:t> Неба. Пекин</a:t>
            </a:r>
            <a:endParaRPr lang="ru-RU" sz="3200" b="1" dirty="0"/>
          </a:p>
        </p:txBody>
      </p:sp>
      <p:pic>
        <p:nvPicPr>
          <p:cNvPr id="5" name="Содержимое 4" descr="08120515032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1260" y="142876"/>
            <a:ext cx="6963946" cy="5072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596" y="5429264"/>
            <a:ext cx="8715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Квадратные в плане стены символизируют землю; круглые здания храмов - знак неба.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Культура Древнего Китая</a:t>
            </a:r>
            <a:endParaRPr lang="ru-RU" dirty="0"/>
          </a:p>
        </p:txBody>
      </p:sp>
      <p:pic>
        <p:nvPicPr>
          <p:cNvPr id="6" name="Содержимое 5" descr="китайская-письменность.pn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957049"/>
            <a:ext cx="9144000" cy="582953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4898.jpe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1438" y="0"/>
            <a:ext cx="8929718" cy="594876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5929329"/>
            <a:ext cx="8215370" cy="928671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Храм Неба: императорский жертвенный алтарь в Пекине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Китайские ландшафтные сады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Разительно отличаются от европейских. Каждый из них имеет свое лицо.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Не совместимы с какой-либо общей схемой.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 В них нет правильных, геометрически расчерченных газонов, прямых аллей, четкой планировки.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/>
              <a:t>У истоков садово-паркового искусства стояли философы и писатели, рассматривавшие сад не как естественный пейзаж, а как художественное произведение.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китай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8980565" cy="546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572140"/>
            <a:ext cx="9429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устройстве садов и парков прослеживается влияние главенствующих духовных учений: буддизма, даосизма и конфуцианства.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китай сад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0" y="4765119"/>
            <a:ext cx="9144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800" dirty="0"/>
              <a:t>В китайских садах архитектурные сооружения – беседки, павильоны, </a:t>
            </a:r>
            <a:r>
              <a:rPr lang="ru-RU" sz="2800" dirty="0" smtClean="0"/>
              <a:t>пагоды </a:t>
            </a:r>
            <a:r>
              <a:rPr lang="ru-RU" sz="2800" dirty="0"/>
              <a:t>– были рассчитаны не столько на пребывание в </a:t>
            </a:r>
            <a:r>
              <a:rPr lang="ru-RU" sz="2800" dirty="0" smtClean="0"/>
              <a:t>них, </a:t>
            </a:r>
            <a:r>
              <a:rPr lang="ru-RU" sz="2800" dirty="0"/>
              <a:t>с</a:t>
            </a:r>
            <a:r>
              <a:rPr lang="ru-RU" sz="2800" dirty="0" smtClean="0"/>
              <a:t>колько </a:t>
            </a:r>
            <a:r>
              <a:rPr lang="ru-RU" sz="2800" dirty="0"/>
              <a:t>на любование открывающимся видом.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929330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Принадлежности для работы средневекового </a:t>
            </a:r>
          </a:p>
          <a:p>
            <a:r>
              <a:rPr lang="ru-RU" sz="2400" b="1" i="1" dirty="0" smtClean="0"/>
              <a:t>китайского художника.</a:t>
            </a:r>
            <a:endParaRPr lang="ru-RU" sz="2400" dirty="0"/>
          </a:p>
        </p:txBody>
      </p:sp>
      <p:pic>
        <p:nvPicPr>
          <p:cNvPr id="3" name="Рисунок 2" descr="f637ed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8897126" cy="5786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396335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Чжао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Менфу</a:t>
            </a:r>
            <a:r>
              <a:rPr lang="ru-RU" sz="2400" b="1" dirty="0" smtClean="0"/>
              <a:t>. Чиновник </a:t>
            </a:r>
            <a:r>
              <a:rPr lang="ru-RU" sz="2400" b="1" dirty="0"/>
              <a:t>верхом на коне, деталь.</a:t>
            </a:r>
          </a:p>
        </p:txBody>
      </p:sp>
      <p:pic>
        <p:nvPicPr>
          <p:cNvPr id="3" name="Рисунок 2" descr="1a_Zhao_Mengfu_Man_Riding_a_Horse,_dated_1296_(31.5_x_620_cm)_Palace_Museum,_Beijin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974734"/>
            <a:ext cx="8929718" cy="4443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0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Китайская живопись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642918"/>
            <a:ext cx="857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Жанр </a:t>
            </a:r>
            <a:r>
              <a:rPr lang="ru-RU" sz="2800" dirty="0" err="1" smtClean="0"/>
              <a:t>жень-у</a:t>
            </a:r>
            <a:r>
              <a:rPr lang="ru-RU" sz="2800" dirty="0" smtClean="0"/>
              <a:t> («люди») включал портретную живопись, </a:t>
            </a:r>
          </a:p>
          <a:p>
            <a:r>
              <a:rPr lang="ru-RU" sz="2800" dirty="0" smtClean="0"/>
              <a:t>исторические и мифологические сюжеты. </a:t>
            </a:r>
          </a:p>
          <a:p>
            <a:r>
              <a:rPr lang="ru-RU" sz="2800" dirty="0" smtClean="0"/>
              <a:t>Техника </a:t>
            </a:r>
            <a:r>
              <a:rPr lang="ru-RU" sz="2800" dirty="0" err="1" smtClean="0"/>
              <a:t>гун-би</a:t>
            </a:r>
            <a:r>
              <a:rPr lang="ru-RU" sz="2800" dirty="0" smtClean="0"/>
              <a:t> («тщательная кисть»)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24px-7_Zhao_Mengfu_Man_and_Horse,_dated_1296_(30.2_x_178.1_cm);_Metropolitan_Mus._N-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4703" y="0"/>
            <a:ext cx="9158703" cy="5572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5626894"/>
            <a:ext cx="86439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Чжао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Менфу</a:t>
            </a:r>
            <a:r>
              <a:rPr lang="ru-RU" sz="2800" b="1" dirty="0" smtClean="0"/>
              <a:t>. Конь и конюх. Фрагмент свитка. 1296 г.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057781"/>
            <a:ext cx="580652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/>
              <a:t>Гу</a:t>
            </a:r>
            <a:r>
              <a:rPr lang="ru-RU" sz="2800" b="1" dirty="0"/>
              <a:t> </a:t>
            </a:r>
            <a:r>
              <a:rPr lang="ru-RU" sz="2800" b="1" dirty="0" err="1"/>
              <a:t>Кайчжи</a:t>
            </a:r>
            <a:r>
              <a:rPr lang="ru-RU" sz="2800" b="1" dirty="0"/>
              <a:t>. Свиток «Фея реки </a:t>
            </a:r>
            <a:r>
              <a:rPr lang="ru-RU" sz="2800" b="1" dirty="0" err="1"/>
              <a:t>Ло</a:t>
            </a:r>
            <a:r>
              <a:rPr lang="ru-RU" sz="2800" b="1" dirty="0"/>
              <a:t>», </a:t>
            </a:r>
            <a:endParaRPr lang="ru-RU" sz="2800" b="1" dirty="0" smtClean="0"/>
          </a:p>
          <a:p>
            <a:r>
              <a:rPr lang="ru-RU" dirty="0" smtClean="0"/>
              <a:t>деталь</a:t>
            </a:r>
            <a:r>
              <a:rPr lang="ru-RU" dirty="0"/>
              <a:t>. Копия XII или XIII века. Галерея </a:t>
            </a:r>
            <a:r>
              <a:rPr lang="ru-RU" dirty="0" err="1"/>
              <a:t>Фрир</a:t>
            </a:r>
            <a:r>
              <a:rPr lang="ru-RU" dirty="0"/>
              <a:t>, Вашингтон.</a:t>
            </a:r>
          </a:p>
        </p:txBody>
      </p:sp>
      <p:pic>
        <p:nvPicPr>
          <p:cNvPr id="3" name="Рисунок 2" descr="400px-Gu_Kaizhi_river_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15" y="71438"/>
            <a:ext cx="8719603" cy="592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6445" y="714356"/>
            <a:ext cx="27860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Ван </a:t>
            </a:r>
            <a:r>
              <a:rPr lang="ru-RU" sz="2800" b="1" dirty="0" err="1" smtClean="0"/>
              <a:t>Вэй</a:t>
            </a:r>
            <a:r>
              <a:rPr lang="ru-RU" sz="2800" b="1" dirty="0" smtClean="0"/>
              <a:t> </a:t>
            </a:r>
            <a:r>
              <a:rPr lang="ru-RU" sz="2800" dirty="0" smtClean="0"/>
              <a:t>был и прекрасным художником, и каллиграфом, и музыкантом, и поэтом.</a:t>
            </a:r>
            <a:endParaRPr lang="ru-RU" sz="2800" dirty="0"/>
          </a:p>
        </p:txBody>
      </p:sp>
      <p:pic>
        <p:nvPicPr>
          <p:cNvPr id="3" name="Рисунок 2" descr="ван ве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4"/>
            <a:ext cx="5072086" cy="6001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_d089a9a1_28120567yiy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5" y="142876"/>
            <a:ext cx="3565903" cy="6215082"/>
          </a:xfrm>
          <a:prstGeom prst="rect">
            <a:avLst/>
          </a:prstGeom>
        </p:spPr>
      </p:pic>
      <p:pic>
        <p:nvPicPr>
          <p:cNvPr id="3" name="Рисунок 2" descr="0_28751_14bb735_x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642918"/>
            <a:ext cx="4143372" cy="6104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6446" y="0"/>
            <a:ext cx="274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Го </a:t>
            </a:r>
            <a:r>
              <a:rPr lang="ru-RU" sz="2400" dirty="0" err="1" smtClean="0"/>
              <a:t>Си.Ранняя</a:t>
            </a:r>
            <a:r>
              <a:rPr lang="ru-RU" sz="2400" dirty="0" smtClean="0"/>
              <a:t> весна.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6357958"/>
            <a:ext cx="2785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Чоу</a:t>
            </a:r>
            <a:r>
              <a:rPr lang="ru-RU" sz="2400" dirty="0" smtClean="0"/>
              <a:t> Ин. Горы и вода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26542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Представления китайцев о происхождении природы и человека из единой первоосновы </a:t>
            </a:r>
            <a:endParaRPr lang="ru-RU" sz="2800" dirty="0"/>
          </a:p>
        </p:txBody>
      </p:sp>
      <p:pic>
        <p:nvPicPr>
          <p:cNvPr id="6" name="Содержимое 5" descr="99.pangu_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857232"/>
            <a:ext cx="4203547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786314" y="3357563"/>
            <a:ext cx="43576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Срединное царство имело форму квадрата и находилось в центре Земли под небом сферической формы, откуда и пошло название Поднебесная империя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7950" y="357166"/>
            <a:ext cx="27860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Ван </a:t>
            </a:r>
            <a:r>
              <a:rPr lang="ru-RU" sz="2800" b="1" dirty="0" err="1" smtClean="0"/>
              <a:t>Вэй</a:t>
            </a:r>
            <a:r>
              <a:rPr lang="ru-RU" sz="2800" b="1" dirty="0" smtClean="0"/>
              <a:t> </a:t>
            </a:r>
            <a:r>
              <a:rPr lang="ru-RU" sz="2800" dirty="0" smtClean="0"/>
              <a:t>был и прекрасным художником, и каллиграфом, и музыкантом, и поэтом.</a:t>
            </a:r>
            <a:endParaRPr lang="ru-RU" sz="2800" dirty="0"/>
          </a:p>
        </p:txBody>
      </p:sp>
      <p:pic>
        <p:nvPicPr>
          <p:cNvPr id="3" name="Рисунок 2" descr="ван вей.jpg"/>
          <p:cNvPicPr>
            <a:picLocks noChangeAspect="1"/>
          </p:cNvPicPr>
          <p:nvPr/>
        </p:nvPicPr>
        <p:blipFill>
          <a:blip r:embed="rId3"/>
          <a:srcRect b="6597"/>
          <a:stretch>
            <a:fillRect/>
          </a:stretch>
        </p:blipFill>
        <p:spPr>
          <a:xfrm>
            <a:off x="0" y="0"/>
            <a:ext cx="620480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15074" y="4929198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Ван </a:t>
            </a:r>
            <a:r>
              <a:rPr lang="ru-RU" sz="3200" b="1" dirty="0" err="1" smtClean="0"/>
              <a:t>Вэй</a:t>
            </a:r>
            <a:r>
              <a:rPr lang="ru-RU" sz="3200" b="1" dirty="0" smtClean="0"/>
              <a:t>. Горный пейзаж.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kuo_hsi_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45115" cy="5924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6072206"/>
            <a:ext cx="896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Го Си. Осенний туман рассеялся над горами и равнинами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286124"/>
            <a:ext cx="321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Ма</a:t>
            </a:r>
            <a:r>
              <a:rPr lang="ru-RU" sz="2800" b="1" dirty="0" smtClean="0"/>
              <a:t> Юань</a:t>
            </a:r>
            <a:r>
              <a:rPr lang="ru-RU" sz="2800" dirty="0" smtClean="0"/>
              <a:t>. Одинокий рыбак на реке </a:t>
            </a:r>
            <a:endParaRPr lang="ru-RU" sz="2800" dirty="0"/>
          </a:p>
        </p:txBody>
      </p:sp>
      <p:pic>
        <p:nvPicPr>
          <p:cNvPr id="3" name="Рисунок 2" descr="26568833cv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357718" cy="3300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3439" y="285728"/>
            <a:ext cx="45005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Известен своими лаконичными монохромными пейзажами (тушь и акварель). Живописная манера его и </a:t>
            </a:r>
            <a:r>
              <a:rPr lang="ru-RU" sz="2400" dirty="0" err="1" smtClean="0"/>
              <a:t>Ся</a:t>
            </a:r>
            <a:r>
              <a:rPr lang="ru-RU" sz="2400" dirty="0" smtClean="0"/>
              <a:t> </a:t>
            </a:r>
            <a:r>
              <a:rPr lang="ru-RU" sz="2400" dirty="0" err="1" smtClean="0"/>
              <a:t>Гуя</a:t>
            </a:r>
            <a:r>
              <a:rPr lang="ru-RU" sz="2400" dirty="0" smtClean="0"/>
              <a:t> получила название школы </a:t>
            </a:r>
            <a:r>
              <a:rPr lang="ru-RU" sz="2400" dirty="0" err="1" smtClean="0"/>
              <a:t>Ма</a:t>
            </a:r>
            <a:r>
              <a:rPr lang="ru-RU" sz="2400" dirty="0" smtClean="0"/>
              <a:t> </a:t>
            </a:r>
            <a:r>
              <a:rPr lang="ru-RU" sz="2400" dirty="0" err="1" smtClean="0"/>
              <a:t>Ся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 </a:t>
            </a:r>
          </a:p>
        </p:txBody>
      </p:sp>
      <p:pic>
        <p:nvPicPr>
          <p:cNvPr id="7" name="Рисунок 6" descr="jingxin20074301628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952" y="2357430"/>
            <a:ext cx="4798048" cy="4500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1538" y="5349895"/>
            <a:ext cx="33575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Ма</a:t>
            </a:r>
            <a:r>
              <a:rPr lang="ru-RU" sz="2800" b="1" dirty="0" smtClean="0"/>
              <a:t> Юань</a:t>
            </a:r>
            <a:r>
              <a:rPr lang="ru-RU" sz="2800" dirty="0" smtClean="0"/>
              <a:t>. Сливовое дерево, камни утки.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6380" y="5473005"/>
            <a:ext cx="3428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Чжао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Чжи</a:t>
            </a:r>
            <a:r>
              <a:rPr lang="ru-RU" sz="2800" b="1" dirty="0" smtClean="0"/>
              <a:t>. </a:t>
            </a:r>
          </a:p>
          <a:p>
            <a:r>
              <a:rPr lang="ru-RU" sz="2800" b="1" dirty="0" smtClean="0"/>
              <a:t>Гибискус и фазан. </a:t>
            </a:r>
          </a:p>
          <a:p>
            <a:r>
              <a:rPr lang="ru-RU" sz="2800" dirty="0" smtClean="0"/>
              <a:t>Период </a:t>
            </a:r>
            <a:r>
              <a:rPr lang="ru-RU" sz="2800" dirty="0" err="1" smtClean="0"/>
              <a:t>Сун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 descr="4d08d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5143505" cy="68901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9225" y="285728"/>
            <a:ext cx="37147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Живопись </a:t>
            </a:r>
            <a:r>
              <a:rPr lang="ru-RU" sz="3200" b="1" dirty="0" err="1" smtClean="0"/>
              <a:t>хуа-няо</a:t>
            </a:r>
            <a:r>
              <a:rPr lang="ru-RU" sz="3200" b="1" dirty="0" smtClean="0"/>
              <a:t> («цветы-птицы»).</a:t>
            </a:r>
          </a:p>
          <a:p>
            <a:r>
              <a:rPr lang="ru-RU" sz="3200" dirty="0" smtClean="0"/>
              <a:t>Воплощала философскую идею «великого в малом»</a:t>
            </a:r>
          </a:p>
          <a:p>
            <a:r>
              <a:rPr lang="ru-RU" sz="3200" dirty="0" smtClean="0"/>
              <a:t>Синтез живописи, поэзии и изысканной иероглифики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9" y="4500570"/>
            <a:ext cx="2143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/>
              <a:t>My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Ци</a:t>
            </a:r>
            <a:r>
              <a:rPr lang="ru-RU" sz="2800" b="1" i="1" dirty="0" smtClean="0"/>
              <a:t>. Птица </a:t>
            </a:r>
            <a:r>
              <a:rPr lang="ru-RU" sz="2800" b="1" i="1" dirty="0" err="1" smtClean="0"/>
              <a:t>багэ</a:t>
            </a:r>
            <a:r>
              <a:rPr lang="ru-RU" sz="2800" b="1" i="1" dirty="0" smtClean="0"/>
              <a:t> на старой сосне.</a:t>
            </a:r>
            <a:endParaRPr lang="ru-RU" sz="2800" b="1" dirty="0"/>
          </a:p>
        </p:txBody>
      </p:sp>
      <p:pic>
        <p:nvPicPr>
          <p:cNvPr id="3" name="Рисунок 2" descr="000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506" y="0"/>
            <a:ext cx="333298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2264" y="428604"/>
            <a:ext cx="2571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Понятие Великой Пустоты и покоя духовного прозрения как цели пути </a:t>
            </a:r>
            <a:r>
              <a:rPr lang="ru-RU" sz="2800" dirty="0" err="1" smtClean="0"/>
              <a:t>дао</a:t>
            </a:r>
            <a:r>
              <a:rPr lang="ru-RU" sz="2800" dirty="0" smtClean="0"/>
              <a:t> к вечности и бесконечности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1_shuf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9144000" cy="5146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428604"/>
            <a:ext cx="290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Каллиграфия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642918"/>
            <a:ext cx="7643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Иероглиф и естественное движение: </a:t>
            </a:r>
          </a:p>
          <a:p>
            <a:r>
              <a:rPr lang="ru-RU" sz="2800" b="1" dirty="0" smtClean="0"/>
              <a:t>знак мир и летящая сова</a:t>
            </a:r>
            <a:endParaRPr lang="ru-RU" sz="2800" b="1" dirty="0"/>
          </a:p>
        </p:txBody>
      </p:sp>
      <p:pic>
        <p:nvPicPr>
          <p:cNvPr id="3" name="Рисунок 2" descr="clip_image006_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214555"/>
            <a:ext cx="9144000" cy="3218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-y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42390"/>
            <a:ext cx="3973078" cy="361550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тождество противоположностей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143372" y="1214422"/>
            <a:ext cx="5000628" cy="5643578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Основа дуалистической картины мира записана в Книге перемен» (</a:t>
            </a:r>
            <a:r>
              <a:rPr lang="ru-RU" b="1" dirty="0" smtClean="0"/>
              <a:t>«</a:t>
            </a:r>
            <a:r>
              <a:rPr lang="ru-RU" b="1" dirty="0" err="1" smtClean="0"/>
              <a:t>И-цзин</a:t>
            </a:r>
            <a:r>
              <a:rPr lang="ru-RU" b="1" dirty="0" smtClean="0"/>
              <a:t>»).</a:t>
            </a:r>
          </a:p>
          <a:p>
            <a:r>
              <a:rPr lang="ru-RU" b="1" dirty="0" smtClean="0"/>
              <a:t>У мира 2 начала – </a:t>
            </a:r>
            <a:r>
              <a:rPr lang="ru-RU" b="1" dirty="0" err="1" smtClean="0"/>
              <a:t>инь</a:t>
            </a:r>
            <a:r>
              <a:rPr lang="ru-RU" b="1" dirty="0" smtClean="0"/>
              <a:t> (тяжелые, темные частицы, земля) и </a:t>
            </a:r>
            <a:r>
              <a:rPr lang="ru-RU" b="1" dirty="0" err="1" smtClean="0"/>
              <a:t>ян</a:t>
            </a:r>
            <a:r>
              <a:rPr lang="ru-RU" b="1" dirty="0" smtClean="0"/>
              <a:t> </a:t>
            </a:r>
            <a:r>
              <a:rPr lang="ru-RU" dirty="0" smtClean="0"/>
              <a:t>(светлые, легкие частицы, небо).</a:t>
            </a:r>
            <a:r>
              <a:rPr lang="ru-RU" b="1" dirty="0" smtClean="0"/>
              <a:t> </a:t>
            </a:r>
          </a:p>
          <a:p>
            <a:r>
              <a:rPr lang="ru-RU" dirty="0" smtClean="0"/>
              <a:t>В каждом явлении природы (цветок, водопад и т.д.) видно богатство всего мира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838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30" y="1785926"/>
            <a:ext cx="2100420" cy="5072074"/>
          </a:xfrm>
          <a:prstGeom prst="rect">
            <a:avLst/>
          </a:prstGeom>
        </p:spPr>
      </p:pic>
      <p:pic>
        <p:nvPicPr>
          <p:cNvPr id="3" name="Рисунок 2" descr="afdf907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189" y="1285860"/>
            <a:ext cx="5374811" cy="43577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4" y="5715016"/>
            <a:ext cx="2650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Керамика периода Мин.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6215082"/>
            <a:ext cx="255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Керамика периода </a:t>
            </a:r>
            <a:r>
              <a:rPr lang="ru-RU" b="1" i="1" dirty="0" err="1" smtClean="0"/>
              <a:t>Сун</a:t>
            </a:r>
            <a:r>
              <a:rPr lang="ru-RU" b="1" i="1" dirty="0" smtClean="0"/>
              <a:t>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Одним из главных видов декоративно-прикладного искусства стал фарфор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Достижения древней китайской культуры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571612"/>
            <a:ext cx="3757610" cy="4840303"/>
          </a:xfrm>
        </p:spPr>
        <p:txBody>
          <a:bodyPr/>
          <a:lstStyle/>
          <a:p>
            <a:r>
              <a:rPr lang="ru-RU" b="1" dirty="0" smtClean="0"/>
              <a:t>Китайский фарфор</a:t>
            </a:r>
          </a:p>
          <a:p>
            <a:r>
              <a:rPr lang="ru-RU" b="1" dirty="0" smtClean="0"/>
              <a:t>Технология производства шелка</a:t>
            </a:r>
          </a:p>
          <a:p>
            <a:r>
              <a:rPr lang="ru-RU" b="1" dirty="0" smtClean="0"/>
              <a:t>Изобретение пороха</a:t>
            </a:r>
          </a:p>
          <a:p>
            <a:r>
              <a:rPr lang="ru-RU" b="1" dirty="0" smtClean="0"/>
              <a:t>Изобретение компаса</a:t>
            </a:r>
            <a:endParaRPr lang="ru-RU" b="1" dirty="0"/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2" y="1142984"/>
            <a:ext cx="4429124" cy="5681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40" y="274638"/>
            <a:ext cx="2428860" cy="494031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 соответствии с пятью ориентирами в пространстве (центр и четыре стороны света) возникла пятичленная модель мира 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500702"/>
            <a:ext cx="8358246" cy="1071570"/>
          </a:xfrm>
        </p:spPr>
        <p:txBody>
          <a:bodyPr>
            <a:noAutofit/>
          </a:bodyPr>
          <a:lstStyle/>
          <a:p>
            <a:r>
              <a:rPr lang="ru-RU" sz="2400" dirty="0"/>
              <a:t>Дракон- одно из четырех главных мифических животных, покровитель вод, символ императорской власти.</a:t>
            </a:r>
          </a:p>
        </p:txBody>
      </p:sp>
      <p:pic>
        <p:nvPicPr>
          <p:cNvPr id="4" name="Рисунок 3" descr="Китайский-дракон-также-символ-бдительност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6" y="357166"/>
            <a:ext cx="6524654" cy="4893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производство шелка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Китай обладал абсолютной монополией</a:t>
            </a:r>
          </a:p>
          <a:p>
            <a:r>
              <a:rPr lang="ru-RU" dirty="0" smtClean="0"/>
              <a:t>К I в. до н.э. объемы производства шелка достигают огромных размеров. </a:t>
            </a:r>
          </a:p>
          <a:p>
            <a:r>
              <a:rPr lang="ru-RU" dirty="0" smtClean="0"/>
              <a:t>Он становится главным товаром китайского экспорта.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рракотовая-армия-фот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33950" cy="3720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142984"/>
            <a:ext cx="3729006" cy="135729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>Терракотовая армия императора</a:t>
            </a:r>
            <a:br>
              <a:rPr lang="ru-RU" sz="3200" b="1" i="1" dirty="0" smtClean="0"/>
            </a:br>
            <a:r>
              <a:rPr lang="ru-RU" sz="3200" b="1" i="1" dirty="0" smtClean="0"/>
              <a:t> </a:t>
            </a:r>
            <a:r>
              <a:rPr lang="ru-RU" sz="3200" b="1" i="1" dirty="0" err="1" smtClean="0"/>
              <a:t>Цинь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Шихуанди</a:t>
            </a:r>
            <a:r>
              <a:rPr lang="ru-RU" sz="3200" dirty="0" smtClean="0"/>
              <a:t>. </a:t>
            </a:r>
            <a:r>
              <a:rPr lang="en-US" sz="3200" dirty="0" smtClean="0">
                <a:hlinkClick r:id="rId4"/>
              </a:rPr>
              <a:t>http://azialand.ru/terrakotovaya-armiya/</a:t>
            </a:r>
            <a:endParaRPr lang="ru-RU" sz="3200" dirty="0"/>
          </a:p>
        </p:txBody>
      </p:sp>
      <p:pic>
        <p:nvPicPr>
          <p:cNvPr id="4" name="Рисунок 3" descr="терракотовая-арм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126" y="3128954"/>
            <a:ext cx="4950874" cy="3729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000504"/>
            <a:ext cx="40719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Подземные захоронения насчитывают по крайней мере 8099 терракотовых статуй китайский воинов и их лошадей.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Великая китайская стена.</a:t>
            </a:r>
            <a:endParaRPr lang="ru-RU" dirty="0"/>
          </a:p>
        </p:txBody>
      </p:sp>
      <p:pic>
        <p:nvPicPr>
          <p:cNvPr id="4" name="Рисунок 3" descr="kitaj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298"/>
            <a:ext cx="9069194" cy="499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Главными особенностями искусства Китая являются </a:t>
            </a:r>
            <a:r>
              <a:rPr lang="ru-RU" dirty="0" err="1" smtClean="0"/>
              <a:t>эзотеризм</a:t>
            </a:r>
            <a:r>
              <a:rPr lang="ru-RU" dirty="0" smtClean="0"/>
              <a:t> и консерватизм</a:t>
            </a:r>
          </a:p>
          <a:p>
            <a:r>
              <a:rPr lang="ru-RU" dirty="0" smtClean="0"/>
              <a:t>В изобразительном искусстве важное значение имело соединение живописи и каллиграфии</a:t>
            </a:r>
          </a:p>
          <a:p>
            <a:r>
              <a:rPr lang="ru-RU" dirty="0" smtClean="0"/>
              <a:t>Формы и сюжеты китайской архитектуры и живописи оказались востребованы восточными и европейскими художественными культурами в различные периоды их развития.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471858" cy="3225800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китайской культуры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643314"/>
            <a:ext cx="9144000" cy="2928958"/>
          </a:xfrm>
        </p:spPr>
        <p:txBody>
          <a:bodyPr>
            <a:normAutofit/>
          </a:bodyPr>
          <a:lstStyle/>
          <a:p>
            <a:r>
              <a:rPr lang="ru-RU" dirty="0" smtClean="0"/>
              <a:t>Обращена </a:t>
            </a:r>
            <a:r>
              <a:rPr lang="ru-RU" dirty="0"/>
              <a:t>к ценностям реальной земной жизни</a:t>
            </a:r>
            <a:r>
              <a:rPr lang="ru-RU" b="1" dirty="0"/>
              <a:t> </a:t>
            </a:r>
            <a:endParaRPr lang="ru-RU" b="1" dirty="0" smtClean="0"/>
          </a:p>
          <a:p>
            <a:r>
              <a:rPr lang="ru-RU" dirty="0" smtClean="0"/>
              <a:t>Велика роль </a:t>
            </a:r>
            <a:r>
              <a:rPr lang="ru-RU" dirty="0"/>
              <a:t>традиций, </a:t>
            </a:r>
            <a:r>
              <a:rPr lang="ru-RU" dirty="0" smtClean="0"/>
              <a:t>обычаев, ритуалов </a:t>
            </a:r>
            <a:r>
              <a:rPr lang="ru-RU" dirty="0"/>
              <a:t>и </a:t>
            </a:r>
            <a:r>
              <a:rPr lang="ru-RU" dirty="0" smtClean="0"/>
              <a:t>церемоний.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обожествление природы, </a:t>
            </a:r>
            <a:r>
              <a:rPr lang="ru-RU" dirty="0"/>
              <a:t>ее </a:t>
            </a:r>
            <a:r>
              <a:rPr lang="ru-RU" dirty="0" err="1"/>
              <a:t>эстетизация</a:t>
            </a:r>
            <a:r>
              <a:rPr lang="ru-RU" dirty="0"/>
              <a:t> и поэтизация</a:t>
            </a:r>
          </a:p>
        </p:txBody>
      </p:sp>
      <p:pic>
        <p:nvPicPr>
          <p:cNvPr id="4" name="Рисунок 3" descr="китайский-сад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357166"/>
            <a:ext cx="4357718" cy="3198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500726" cy="143985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Конфуцианство –</a:t>
            </a:r>
            <a:br>
              <a:rPr lang="ru-RU" sz="3200" b="1" dirty="0" smtClean="0"/>
            </a:br>
            <a:r>
              <a:rPr lang="ru-RU" sz="3200" b="1" dirty="0" smtClean="0"/>
              <a:t>морально-этическое учение</a:t>
            </a:r>
            <a:br>
              <a:rPr lang="ru-RU" sz="3200" b="1" dirty="0" smtClean="0"/>
            </a:br>
            <a:r>
              <a:rPr lang="ru-RU" sz="3200" b="1" dirty="0" smtClean="0"/>
              <a:t>(</a:t>
            </a:r>
            <a:r>
              <a:rPr lang="ru-RU" sz="3200" b="1" dirty="0" err="1" smtClean="0"/>
              <a:t>ок</a:t>
            </a:r>
            <a:r>
              <a:rPr lang="ru-RU" sz="3200" b="1" dirty="0" smtClean="0"/>
              <a:t>. 551- 479 до н.э.) </a:t>
            </a:r>
            <a:endParaRPr lang="ru-RU" sz="3200" b="1" dirty="0"/>
          </a:p>
        </p:txBody>
      </p:sp>
      <p:pic>
        <p:nvPicPr>
          <p:cNvPr id="4" name="Содержимое 3" descr="Конфуций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85720" y="0"/>
            <a:ext cx="3005288" cy="45259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600440" y="2143116"/>
            <a:ext cx="5543560" cy="3043246"/>
          </a:xfrm>
        </p:spPr>
        <p:txBody>
          <a:bodyPr/>
          <a:lstStyle/>
          <a:p>
            <a:r>
              <a:rPr lang="ru-RU" dirty="0" smtClean="0"/>
              <a:t>власть государя считалась священной;</a:t>
            </a:r>
          </a:p>
          <a:p>
            <a:r>
              <a:rPr lang="ru-RU" dirty="0" smtClean="0"/>
              <a:t>соблюдение норм этикета в отношениях между правителем и подданными, членами семьи, живущими и умершими;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5072074"/>
            <a:ext cx="8643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право каждого человека на почет и уважение определяли не богатство и власть, а образованность, гуманизм и чувство долга.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500570"/>
            <a:ext cx="1372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Конфуций 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614866" cy="1143000"/>
          </a:xfrm>
        </p:spPr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аосизм</a:t>
            </a:r>
            <a:endParaRPr lang="ru-RU" dirty="0"/>
          </a:p>
        </p:txBody>
      </p:sp>
      <p:pic>
        <p:nvPicPr>
          <p:cNvPr id="5" name="Содержимое 4" descr="lao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0"/>
            <a:ext cx="3051704" cy="4577556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теория </a:t>
            </a:r>
            <a:r>
              <a:rPr lang="ru-RU" sz="3200" dirty="0" err="1" smtClean="0"/>
              <a:t>дао</a:t>
            </a:r>
            <a:r>
              <a:rPr lang="ru-RU" sz="3200" dirty="0" smtClean="0"/>
              <a:t> - пути к гармонии, которую можно обрести, ведя простую мудрую жизнь</a:t>
            </a:r>
          </a:p>
          <a:p>
            <a:r>
              <a:rPr lang="ru-RU" sz="3200" dirty="0" smtClean="0"/>
              <a:t>созерцательное, поэтическое восприятие жизни;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1" y="4643446"/>
            <a:ext cx="28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Основателем даосизма - древний мудрец </a:t>
            </a:r>
            <a:r>
              <a:rPr lang="ru-RU" sz="2400" b="1" dirty="0" err="1" smtClean="0"/>
              <a:t>Лао-цзы</a:t>
            </a:r>
            <a:r>
              <a:rPr lang="ru-RU" sz="2400" b="1" dirty="0" smtClean="0"/>
              <a:t> (VI в. до н.э,)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Основа китайской архитектуры </a:t>
            </a:r>
            <a:endParaRPr lang="ru-RU" dirty="0"/>
          </a:p>
        </p:txBody>
      </p:sp>
      <p:pic>
        <p:nvPicPr>
          <p:cNvPr id="5" name="Содержимое 4" descr="konstrukcii-v-arhitekture-kitay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928670"/>
            <a:ext cx="9267591" cy="51435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5946787"/>
            <a:ext cx="8043890" cy="91121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каркасная ячейка тин, образованная столбами и балками-перекрытиями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15827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Архитектура Древнего </a:t>
            </a:r>
            <a:r>
              <a:rPr lang="ru-RU" dirty="0"/>
              <a:t>К</a:t>
            </a:r>
            <a:r>
              <a:rPr lang="ru-RU" dirty="0" smtClean="0"/>
              <a:t>итая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071810"/>
            <a:ext cx="4000496" cy="1928826"/>
          </a:xfrm>
        </p:spPr>
        <p:txBody>
          <a:bodyPr>
            <a:noAutofit/>
          </a:bodyPr>
          <a:lstStyle/>
          <a:p>
            <a:r>
              <a:rPr lang="ru-RU" sz="2400" dirty="0"/>
              <a:t>Бессмертный и звери на скате крыши Полуденных Ворот </a:t>
            </a:r>
            <a:r>
              <a:rPr lang="ru-RU" sz="2400" dirty="0" smtClean="0"/>
              <a:t> </a:t>
            </a:r>
            <a:r>
              <a:rPr lang="ru-RU" sz="2400" dirty="0" smtClean="0">
                <a:hlinkClick r:id="rId3" tooltip="Запретный город"/>
              </a:rPr>
              <a:t>Запретного </a:t>
            </a:r>
            <a:r>
              <a:rPr lang="ru-RU" sz="2400" dirty="0">
                <a:hlinkClick r:id="rId3" tooltip="Запретный город"/>
              </a:rPr>
              <a:t>города</a:t>
            </a:r>
            <a:r>
              <a:rPr lang="ru-RU" sz="2400" dirty="0"/>
              <a:t> （9 фигурок）</a:t>
            </a:r>
          </a:p>
        </p:txBody>
      </p:sp>
      <p:pic>
        <p:nvPicPr>
          <p:cNvPr id="5" name="Содержимое 4" descr="200px-P1090486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0" y="285728"/>
            <a:ext cx="4993724" cy="2571768"/>
          </a:xfrm>
        </p:spPr>
      </p:pic>
      <p:sp>
        <p:nvSpPr>
          <p:cNvPr id="6" name="TextBox 5"/>
          <p:cNvSpPr txBox="1"/>
          <p:nvPr/>
        </p:nvSpPr>
        <p:spPr>
          <a:xfrm>
            <a:off x="1857356" y="5214950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Чивэнь</a:t>
            </a:r>
            <a:r>
              <a:rPr lang="ru-RU" sz="2400" dirty="0"/>
              <a:t> на конце конька крыши</a:t>
            </a:r>
          </a:p>
        </p:txBody>
      </p:sp>
      <p:pic>
        <p:nvPicPr>
          <p:cNvPr id="7" name="Рисунок 6" descr="Songzalin_Monastery_main_prayer_hall_roof_decorations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3000372"/>
            <a:ext cx="4667283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5">
      <a:dk1>
        <a:srgbClr val="000000"/>
      </a:dk1>
      <a:lt1>
        <a:srgbClr val="FAEABF"/>
      </a:lt1>
      <a:dk2>
        <a:srgbClr val="664C07"/>
      </a:dk2>
      <a:lt2>
        <a:srgbClr val="000000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4803</Words>
  <Application>Microsoft Macintosh PowerPoint</Application>
  <PresentationFormat>Экран (4:3)</PresentationFormat>
  <Paragraphs>248</Paragraphs>
  <Slides>43</Slides>
  <Notes>43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Конспект занятия: Культура Древнего Китая </vt:lpstr>
      <vt:lpstr>Культура Древнего Китая</vt:lpstr>
      <vt:lpstr>Представления китайцев о происхождении природы и человека из единой первоосновы </vt:lpstr>
      <vt:lpstr>В соответствии с пятью ориентирами в пространстве (центр и четыре стороны света) возникла пятичленная модель мира </vt:lpstr>
      <vt:lpstr>Особенности китайской культуры</vt:lpstr>
      <vt:lpstr>Конфуцианство – морально-этическое учение (ок. 551- 479 до н.э.) </vt:lpstr>
      <vt:lpstr>Даосизм</vt:lpstr>
      <vt:lpstr>Основа китайской архитектуры </vt:lpstr>
      <vt:lpstr>Архитектура Древнего Китая</vt:lpstr>
      <vt:lpstr>Пагода</vt:lpstr>
      <vt:lpstr>Пагоды</vt:lpstr>
      <vt:lpstr>Пагода Тэта. «Железная» Пагода. Кайфын.</vt:lpstr>
      <vt:lpstr>Презентация PowerPoint</vt:lpstr>
      <vt:lpstr>Презентация PowerPoint</vt:lpstr>
      <vt:lpstr>Запретный город. Пекин.</vt:lpstr>
      <vt:lpstr> </vt:lpstr>
      <vt:lpstr>Презентация PowerPoint</vt:lpstr>
      <vt:lpstr>Парадный павильон Тайхэдянь - Зал высшей гармонии</vt:lpstr>
      <vt:lpstr>Храм  Неба. Пекин</vt:lpstr>
      <vt:lpstr>Презентация PowerPoint</vt:lpstr>
      <vt:lpstr>Китайские ландшафтные сады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тождество противоположностей</vt:lpstr>
      <vt:lpstr>Одним из главных видов декоративно-прикладного искусства стал фарфор</vt:lpstr>
      <vt:lpstr>Достижения древней китайской культуры</vt:lpstr>
      <vt:lpstr>производство шелка</vt:lpstr>
      <vt:lpstr>Терракотовая армия императора  Цинь Шихуанди. http://azialand.ru/terrakotovaya-armiya/</vt:lpstr>
      <vt:lpstr>Великая китайская стена.</vt:lpstr>
      <vt:lpstr>Заключение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Древнего Китая</dc:title>
  <dc:creator>Каб 43</dc:creator>
  <cp:lastModifiedBy>v b</cp:lastModifiedBy>
  <cp:revision>12</cp:revision>
  <dcterms:created xsi:type="dcterms:W3CDTF">2015-10-06T08:41:36Z</dcterms:created>
  <dcterms:modified xsi:type="dcterms:W3CDTF">2015-12-27T19:22:07Z</dcterms:modified>
</cp:coreProperties>
</file>