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65" r:id="rId5"/>
    <p:sldId id="284" r:id="rId6"/>
    <p:sldId id="268" r:id="rId7"/>
    <p:sldId id="270" r:id="rId8"/>
    <p:sldId id="280" r:id="rId9"/>
    <p:sldId id="269" r:id="rId10"/>
    <p:sldId id="283" r:id="rId11"/>
    <p:sldId id="282" r:id="rId12"/>
    <p:sldId id="272" r:id="rId13"/>
    <p:sldId id="264" r:id="rId14"/>
    <p:sldId id="292" r:id="rId15"/>
    <p:sldId id="289" r:id="rId16"/>
    <p:sldId id="288" r:id="rId17"/>
    <p:sldId id="276" r:id="rId18"/>
    <p:sldId id="277" r:id="rId19"/>
    <p:sldId id="274" r:id="rId20"/>
    <p:sldId id="279" r:id="rId21"/>
    <p:sldId id="273" r:id="rId22"/>
    <p:sldId id="28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8CF23E-CD60-4DCA-9C54-0B49525F28ED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01E996-8FD5-434A-9EB9-8FF3E79F6EFA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4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Педагогические технологии развиваются и совершенствуются в направлении</a:t>
          </a:r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индивидуализации  и личностной ориентации обучения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8BA380-E6F9-4A3E-806B-44969288B3AE}" type="parTrans" cxnId="{C6C0C878-BD8E-484E-9CC7-735CDC399EF6}">
      <dgm:prSet/>
      <dgm:spPr/>
      <dgm:t>
        <a:bodyPr/>
        <a:lstStyle/>
        <a:p>
          <a:endParaRPr lang="ru-RU"/>
        </a:p>
      </dgm:t>
    </dgm:pt>
    <dgm:pt modelId="{82B97021-CC27-4E5A-9105-9A435060A15D}" type="sibTrans" cxnId="{C6C0C878-BD8E-484E-9CC7-735CDC399EF6}">
      <dgm:prSet/>
      <dgm:spPr/>
      <dgm:t>
        <a:bodyPr/>
        <a:lstStyle/>
        <a:p>
          <a:endParaRPr lang="ru-RU"/>
        </a:p>
      </dgm:t>
    </dgm:pt>
    <dgm:pt modelId="{9C0F50F5-8C51-4944-8277-5763D60813C5}">
      <dgm:prSet phldrT="[Текст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Личностно- ориентированный подход в </a:t>
          </a:r>
          <a:r>
            <a:rPr lang="ru-RU" sz="28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обучениии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5A5E6F-B75C-4104-A991-5D86C3F7457C}" type="parTrans" cxnId="{EA6B6970-1FF9-4EC0-BBF9-2ADBBE0BFBD4}">
      <dgm:prSet/>
      <dgm:spPr/>
      <dgm:t>
        <a:bodyPr/>
        <a:lstStyle/>
        <a:p>
          <a:endParaRPr lang="ru-RU"/>
        </a:p>
      </dgm:t>
    </dgm:pt>
    <dgm:pt modelId="{8C1A7EE5-8B9F-4748-9EC5-155755614D8B}" type="sibTrans" cxnId="{EA6B6970-1FF9-4EC0-BBF9-2ADBBE0BFBD4}">
      <dgm:prSet/>
      <dgm:spPr/>
      <dgm:t>
        <a:bodyPr/>
        <a:lstStyle/>
        <a:p>
          <a:endParaRPr lang="ru-RU"/>
        </a:p>
      </dgm:t>
    </dgm:pt>
    <dgm:pt modelId="{EC623AAC-0C2A-47F1-BCE3-F5E86137602E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Личностно- ориентированные технологии обучения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617B71-AFA8-469D-B260-90A2A6004328}" type="parTrans" cxnId="{3EA0D067-EA88-4925-8963-1733621E871D}">
      <dgm:prSet/>
      <dgm:spPr/>
      <dgm:t>
        <a:bodyPr/>
        <a:lstStyle/>
        <a:p>
          <a:endParaRPr lang="ru-RU"/>
        </a:p>
      </dgm:t>
    </dgm:pt>
    <dgm:pt modelId="{33FF5402-51DC-484D-A534-7756A85E7636}" type="sibTrans" cxnId="{3EA0D067-EA88-4925-8963-1733621E871D}">
      <dgm:prSet/>
      <dgm:spPr/>
      <dgm:t>
        <a:bodyPr/>
        <a:lstStyle/>
        <a:p>
          <a:endParaRPr lang="ru-RU"/>
        </a:p>
      </dgm:t>
    </dgm:pt>
    <dgm:pt modelId="{2C6C4B77-9235-48D3-B33F-F686C8A21849}" type="pres">
      <dgm:prSet presAssocID="{CD8CF23E-CD60-4DCA-9C54-0B49525F28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27D038-E3F4-4587-9BF5-031F38A75907}" type="pres">
      <dgm:prSet presAssocID="{EC623AAC-0C2A-47F1-BCE3-F5E86137602E}" presName="boxAndChildren" presStyleCnt="0"/>
      <dgm:spPr/>
    </dgm:pt>
    <dgm:pt modelId="{A60519FA-8E7A-486A-87BB-881E0409AF49}" type="pres">
      <dgm:prSet presAssocID="{EC623AAC-0C2A-47F1-BCE3-F5E86137602E}" presName="parentTextBox" presStyleLbl="node1" presStyleIdx="0" presStyleCnt="3"/>
      <dgm:spPr/>
      <dgm:t>
        <a:bodyPr/>
        <a:lstStyle/>
        <a:p>
          <a:endParaRPr lang="ru-RU"/>
        </a:p>
      </dgm:t>
    </dgm:pt>
    <dgm:pt modelId="{C5F5A0B9-28D2-43F6-A31E-D8AC27DDBC4B}" type="pres">
      <dgm:prSet presAssocID="{8C1A7EE5-8B9F-4748-9EC5-155755614D8B}" presName="sp" presStyleCnt="0"/>
      <dgm:spPr/>
    </dgm:pt>
    <dgm:pt modelId="{FF3FD634-8CE3-45C3-8782-B41323D47E87}" type="pres">
      <dgm:prSet presAssocID="{9C0F50F5-8C51-4944-8277-5763D60813C5}" presName="arrowAndChildren" presStyleCnt="0"/>
      <dgm:spPr/>
    </dgm:pt>
    <dgm:pt modelId="{BDB67D78-FAC0-45AB-ADD1-93D6D68660BE}" type="pres">
      <dgm:prSet presAssocID="{9C0F50F5-8C51-4944-8277-5763D60813C5}" presName="parentTextArrow" presStyleLbl="node1" presStyleIdx="1" presStyleCnt="3" custLinFactNeighborX="1001" custLinFactNeighborY="-876"/>
      <dgm:spPr/>
      <dgm:t>
        <a:bodyPr/>
        <a:lstStyle/>
        <a:p>
          <a:endParaRPr lang="ru-RU"/>
        </a:p>
      </dgm:t>
    </dgm:pt>
    <dgm:pt modelId="{9F49BD6A-E9DD-4DCC-89A4-E6FED40F5337}" type="pres">
      <dgm:prSet presAssocID="{82B97021-CC27-4E5A-9105-9A435060A15D}" presName="sp" presStyleCnt="0"/>
      <dgm:spPr/>
    </dgm:pt>
    <dgm:pt modelId="{F2FA742F-D335-4ADE-A715-504FBD0AADC9}" type="pres">
      <dgm:prSet presAssocID="{9B01E996-8FD5-434A-9EB9-8FF3E79F6EFA}" presName="arrowAndChildren" presStyleCnt="0"/>
      <dgm:spPr/>
    </dgm:pt>
    <dgm:pt modelId="{4A59BEEA-5412-4D91-B784-62337EBAC596}" type="pres">
      <dgm:prSet presAssocID="{9B01E996-8FD5-434A-9EB9-8FF3E79F6EFA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81536BAD-E862-4AEC-95D7-E9E4AF68DFDC}" type="presOf" srcId="{9C0F50F5-8C51-4944-8277-5763D60813C5}" destId="{BDB67D78-FAC0-45AB-ADD1-93D6D68660BE}" srcOrd="0" destOrd="0" presId="urn:microsoft.com/office/officeart/2005/8/layout/process4"/>
    <dgm:cxn modelId="{6D020ACE-B6A0-42A1-ABCD-229115451813}" type="presOf" srcId="{EC623AAC-0C2A-47F1-BCE3-F5E86137602E}" destId="{A60519FA-8E7A-486A-87BB-881E0409AF49}" srcOrd="0" destOrd="0" presId="urn:microsoft.com/office/officeart/2005/8/layout/process4"/>
    <dgm:cxn modelId="{DC5DE5E5-202A-480C-8207-E99C4EAFA29E}" type="presOf" srcId="{CD8CF23E-CD60-4DCA-9C54-0B49525F28ED}" destId="{2C6C4B77-9235-48D3-B33F-F686C8A21849}" srcOrd="0" destOrd="0" presId="urn:microsoft.com/office/officeart/2005/8/layout/process4"/>
    <dgm:cxn modelId="{EA6B6970-1FF9-4EC0-BBF9-2ADBBE0BFBD4}" srcId="{CD8CF23E-CD60-4DCA-9C54-0B49525F28ED}" destId="{9C0F50F5-8C51-4944-8277-5763D60813C5}" srcOrd="1" destOrd="0" parTransId="{CF5A5E6F-B75C-4104-A991-5D86C3F7457C}" sibTransId="{8C1A7EE5-8B9F-4748-9EC5-155755614D8B}"/>
    <dgm:cxn modelId="{3EA0D067-EA88-4925-8963-1733621E871D}" srcId="{CD8CF23E-CD60-4DCA-9C54-0B49525F28ED}" destId="{EC623AAC-0C2A-47F1-BCE3-F5E86137602E}" srcOrd="2" destOrd="0" parTransId="{05617B71-AFA8-469D-B260-90A2A6004328}" sibTransId="{33FF5402-51DC-484D-A534-7756A85E7636}"/>
    <dgm:cxn modelId="{C6C0C878-BD8E-484E-9CC7-735CDC399EF6}" srcId="{CD8CF23E-CD60-4DCA-9C54-0B49525F28ED}" destId="{9B01E996-8FD5-434A-9EB9-8FF3E79F6EFA}" srcOrd="0" destOrd="0" parTransId="{618BA380-E6F9-4A3E-806B-44969288B3AE}" sibTransId="{82B97021-CC27-4E5A-9105-9A435060A15D}"/>
    <dgm:cxn modelId="{E9A6C3FF-8E6F-4183-8551-1A74BCA53AF4}" type="presOf" srcId="{9B01E996-8FD5-434A-9EB9-8FF3E79F6EFA}" destId="{4A59BEEA-5412-4D91-B784-62337EBAC596}" srcOrd="0" destOrd="0" presId="urn:microsoft.com/office/officeart/2005/8/layout/process4"/>
    <dgm:cxn modelId="{F33695AD-E430-478F-B93E-FA30329D192F}" type="presParOf" srcId="{2C6C4B77-9235-48D3-B33F-F686C8A21849}" destId="{6C27D038-E3F4-4587-9BF5-031F38A75907}" srcOrd="0" destOrd="0" presId="urn:microsoft.com/office/officeart/2005/8/layout/process4"/>
    <dgm:cxn modelId="{DAD5011D-E013-4ACB-8F5D-DFB5E43864A6}" type="presParOf" srcId="{6C27D038-E3F4-4587-9BF5-031F38A75907}" destId="{A60519FA-8E7A-486A-87BB-881E0409AF49}" srcOrd="0" destOrd="0" presId="urn:microsoft.com/office/officeart/2005/8/layout/process4"/>
    <dgm:cxn modelId="{B8D4D2F8-82F3-46BD-A3E7-8FA32249A920}" type="presParOf" srcId="{2C6C4B77-9235-48D3-B33F-F686C8A21849}" destId="{C5F5A0B9-28D2-43F6-A31E-D8AC27DDBC4B}" srcOrd="1" destOrd="0" presId="urn:microsoft.com/office/officeart/2005/8/layout/process4"/>
    <dgm:cxn modelId="{C3614559-7CC4-4E94-AEB3-A0311B472725}" type="presParOf" srcId="{2C6C4B77-9235-48D3-B33F-F686C8A21849}" destId="{FF3FD634-8CE3-45C3-8782-B41323D47E87}" srcOrd="2" destOrd="0" presId="urn:microsoft.com/office/officeart/2005/8/layout/process4"/>
    <dgm:cxn modelId="{180D6258-1421-4676-886E-72812ADA07EE}" type="presParOf" srcId="{FF3FD634-8CE3-45C3-8782-B41323D47E87}" destId="{BDB67D78-FAC0-45AB-ADD1-93D6D68660BE}" srcOrd="0" destOrd="0" presId="urn:microsoft.com/office/officeart/2005/8/layout/process4"/>
    <dgm:cxn modelId="{16789F54-C104-4165-8C4D-799B9C395FF0}" type="presParOf" srcId="{2C6C4B77-9235-48D3-B33F-F686C8A21849}" destId="{9F49BD6A-E9DD-4DCC-89A4-E6FED40F5337}" srcOrd="3" destOrd="0" presId="urn:microsoft.com/office/officeart/2005/8/layout/process4"/>
    <dgm:cxn modelId="{2FFD6FE1-A18C-4B27-8287-40E20D70374E}" type="presParOf" srcId="{2C6C4B77-9235-48D3-B33F-F686C8A21849}" destId="{F2FA742F-D335-4ADE-A715-504FBD0AADC9}" srcOrd="4" destOrd="0" presId="urn:microsoft.com/office/officeart/2005/8/layout/process4"/>
    <dgm:cxn modelId="{65911193-9704-46BC-9A65-45C2678C7AFE}" type="presParOf" srcId="{F2FA742F-D335-4ADE-A715-504FBD0AADC9}" destId="{4A59BEEA-5412-4D91-B784-62337EBAC59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519FA-8E7A-486A-87BB-881E0409AF49}">
      <dsp:nvSpPr>
        <dsp:cNvPr id="0" name=""/>
        <dsp:cNvSpPr/>
      </dsp:nvSpPr>
      <dsp:spPr>
        <a:xfrm>
          <a:off x="0" y="3902704"/>
          <a:ext cx="8301608" cy="1280954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Личностно- ориентированные технологии обучения</a:t>
          </a:r>
          <a:endParaRPr lang="ru-RU" sz="2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902704"/>
        <a:ext cx="8301608" cy="1280954"/>
      </dsp:txXfrm>
    </dsp:sp>
    <dsp:sp modelId="{BDB67D78-FAC0-45AB-ADD1-93D6D68660BE}">
      <dsp:nvSpPr>
        <dsp:cNvPr id="0" name=""/>
        <dsp:cNvSpPr/>
      </dsp:nvSpPr>
      <dsp:spPr>
        <a:xfrm rot="10800000">
          <a:off x="0" y="1934552"/>
          <a:ext cx="8301608" cy="1970108"/>
        </a:xfrm>
        <a:prstGeom prst="upArrowCallout">
          <a:avLst/>
        </a:prstGeom>
        <a:solidFill>
          <a:schemeClr val="tx2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Личностно- ориентированный подход в </a:t>
          </a:r>
          <a:r>
            <a:rPr lang="ru-RU" sz="28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обучениии</a:t>
          </a:r>
          <a:endParaRPr lang="ru-RU" sz="2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934552"/>
        <a:ext cx="8301608" cy="1280117"/>
      </dsp:txXfrm>
    </dsp:sp>
    <dsp:sp modelId="{4A59BEEA-5412-4D91-B784-62337EBAC596}">
      <dsp:nvSpPr>
        <dsp:cNvPr id="0" name=""/>
        <dsp:cNvSpPr/>
      </dsp:nvSpPr>
      <dsp:spPr>
        <a:xfrm rot="10800000">
          <a:off x="0" y="916"/>
          <a:ext cx="8301608" cy="1970108"/>
        </a:xfrm>
        <a:prstGeom prst="upArrowCallou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Педагогические технологии развиваются и совершенствуются в направлении</a:t>
          </a: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индивидуализации  и личностной ориентации обучения</a:t>
          </a:r>
          <a:endParaRPr lang="ru-RU" sz="2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916"/>
        <a:ext cx="8301608" cy="1280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66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2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93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32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07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72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8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21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56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03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20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617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97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98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74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50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09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06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92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37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79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1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82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871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42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06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14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10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2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34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0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0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148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49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83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82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79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37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9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4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9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0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38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56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66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10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2222C0-27AF-4F95-9E10-39E2F791D9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23.03.2017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7A8164-A62A-428D-A2BA-F4B34FDBBA3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36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400175"/>
            <a:ext cx="7639050" cy="2506807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 ребенок учится по новому образовательному стандарту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>
          <a:xfrm>
            <a:off x="7400924" y="4591050"/>
            <a:ext cx="4181475" cy="1769270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Зуйлова Нина Михайловна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5 г. Реутов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28" y="760353"/>
            <a:ext cx="3036071" cy="2097206"/>
          </a:xfrm>
        </p:spPr>
      </p:pic>
    </p:spTree>
    <p:extLst>
      <p:ext uri="{BB962C8B-B14F-4D97-AF65-F5344CB8AC3E}">
        <p14:creationId xmlns:p14="http://schemas.microsoft.com/office/powerpoint/2010/main" val="404969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855" y="620687"/>
            <a:ext cx="9626138" cy="938185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Интернет- ориентированные технол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огии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81200" y="1916832"/>
            <a:ext cx="4040188" cy="72008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с флипчартами</a:t>
            </a: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6169026" y="1844824"/>
            <a:ext cx="4041775" cy="669776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с электронным приложением к Азбуке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02" y="2922863"/>
            <a:ext cx="4039985" cy="302998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2924945"/>
            <a:ext cx="4039985" cy="3029989"/>
          </a:xfrm>
        </p:spPr>
      </p:pic>
    </p:spTree>
    <p:extLst>
      <p:ext uri="{BB962C8B-B14F-4D97-AF65-F5344CB8AC3E}">
        <p14:creationId xmlns:p14="http://schemas.microsoft.com/office/powerpoint/2010/main" val="10570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4" y="419100"/>
            <a:ext cx="9801225" cy="1392235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Понаблюдайте и сделайте вывод.</a:t>
            </a:r>
            <a:b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похожи и чем различаются группы слов?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52764" y="2047875"/>
            <a:ext cx="6726237" cy="100012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ребятки, ребятушки.</a:t>
            </a:r>
          </a:p>
          <a:p>
            <a:pPr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дети, малыши, детвора</a:t>
            </a:r>
          </a:p>
          <a:p>
            <a:pPr eaLnBrk="1" hangingPunct="1"/>
            <a:endParaRPr lang="ru-RU" altLang="ru-RU" sz="3600" dirty="0"/>
          </a:p>
          <a:p>
            <a:pPr eaLnBrk="1" hangingPunct="1"/>
            <a:endParaRPr lang="ru-RU" altLang="ru-RU" sz="3600" dirty="0"/>
          </a:p>
        </p:txBody>
      </p:sp>
      <p:pic>
        <p:nvPicPr>
          <p:cNvPr id="9220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2764" y="3192463"/>
            <a:ext cx="5184775" cy="3529012"/>
          </a:xfrm>
        </p:spPr>
      </p:pic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2135188" y="3284539"/>
            <a:ext cx="799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728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76324" y="333376"/>
            <a:ext cx="10506075" cy="1800224"/>
          </a:xfrm>
        </p:spPr>
        <p:txBody>
          <a:bodyPr>
            <a:normAutofit/>
          </a:bodyPr>
          <a:lstStyle/>
          <a:p>
            <a:r>
              <a:rPr lang="ru-RU" sz="4900" dirty="0"/>
              <a:t>  </a:t>
            </a:r>
            <a:r>
              <a:rPr lang="ru-RU" sz="4900" b="1" dirty="0"/>
              <a:t>Применение сетевых технологий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</a:t>
            </a:r>
            <a:endParaRPr lang="ru-RU" sz="22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7506682"/>
              </p:ext>
            </p:extLst>
          </p:nvPr>
        </p:nvGraphicFramePr>
        <p:xfrm>
          <a:off x="2047874" y="1787017"/>
          <a:ext cx="7589609" cy="491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Документ" r:id="rId3" imgW="9842954" imgH="6373676" progId="Word.Document.12">
                  <p:embed/>
                </p:oleObj>
              </mc:Choice>
              <mc:Fallback>
                <p:oleObj name="Документ" r:id="rId3" imgW="9842954" imgH="637367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7874" y="1787017"/>
                        <a:ext cx="7589609" cy="4914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473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562705" cy="1143000"/>
          </a:xfrm>
        </p:spPr>
        <p:txBody>
          <a:bodyPr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Системно- деятельностный по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дход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609599" y="1920085"/>
            <a:ext cx="5616633" cy="4434840"/>
          </a:xfrm>
          <a:solidFill>
            <a:schemeClr val="bg2"/>
          </a:solidFill>
        </p:spPr>
        <p:txBody>
          <a:bodyPr>
            <a:normAutofit fontScale="62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основе Федерального государственного образовательного стандарта лежит системно-деятельностный подход.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Системно-деятельностный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подход – это такой метод, при котором ученик является активным субъектом педагогического процесса. При этом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учителю важно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самоопределение учащегося в процессе обучения.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Главная цель системно-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подхода в обучении состоит в том, чтобы пробудить 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учащегося интерес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предмету и процессу обучения,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него навыки самообразования. В конечном итоге результатом должно стать воспитание человека с активной жизненной позицией не только в обучении, но и в жизни. Такой человек способен ставить перед собой цели, решать учебные и жизненные задачи и отвечать за результат своих действий. 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едагогический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процесс является, прежде всего, совместной деятельностью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ребёнка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педагога. Учебная деятельность должна быть основана на принципах сотрудничества и взаимопонимания.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10" y="1847088"/>
            <a:ext cx="5168380" cy="3897007"/>
          </a:xfrm>
        </p:spPr>
      </p:pic>
    </p:spTree>
    <p:extLst>
      <p:ext uri="{BB962C8B-B14F-4D97-AF65-F5344CB8AC3E}">
        <p14:creationId xmlns:p14="http://schemas.microsoft.com/office/powerpoint/2010/main" val="29464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648" y="476672"/>
            <a:ext cx="7653536" cy="1008112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Проект «Русская кухня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77" y="4127305"/>
            <a:ext cx="2528144" cy="18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8" y="1722437"/>
            <a:ext cx="2502343" cy="187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409" y="3740726"/>
            <a:ext cx="1458591" cy="22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C:\Users\Нина\Downloads\IMG_89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38799" y="2260059"/>
            <a:ext cx="4300976" cy="322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53814" y="3921873"/>
            <a:ext cx="3800804" cy="21015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7716" y="2627965"/>
            <a:ext cx="1136040" cy="806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77" y="1722437"/>
            <a:ext cx="3795741" cy="2243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6351" y="1941533"/>
            <a:ext cx="1175184" cy="7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5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49781" y="476672"/>
            <a:ext cx="5017725" cy="1080120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Защита проектов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507" y="1772816"/>
            <a:ext cx="2877071" cy="2157804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07" y="1772816"/>
            <a:ext cx="2880319" cy="215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07" y="4121706"/>
            <a:ext cx="2943066" cy="2207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507" y="4086920"/>
            <a:ext cx="2880320" cy="22768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64343" y="1772816"/>
            <a:ext cx="3894347" cy="2187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7578" y="4513686"/>
            <a:ext cx="2242087" cy="1388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2905" y="4086921"/>
            <a:ext cx="2479320" cy="224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9696" y="404664"/>
            <a:ext cx="4104456" cy="9361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Выводы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919536" y="1340768"/>
          <a:ext cx="830160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245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79418" y="590204"/>
            <a:ext cx="10349346" cy="12568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развивает ребёнка в разных направлениях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23" y="2107031"/>
            <a:ext cx="2371160" cy="237379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49692" y="4650123"/>
            <a:ext cx="2778823" cy="1850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97424" y="2101060"/>
            <a:ext cx="3222532" cy="2385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7235" y="4650125"/>
            <a:ext cx="3109813" cy="1858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323" y="4650125"/>
            <a:ext cx="3312434" cy="1858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57" y="2103906"/>
            <a:ext cx="3173393" cy="23800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31" y="4650125"/>
            <a:ext cx="2478080" cy="1858560"/>
          </a:xfrm>
          <a:prstGeom prst="rect">
            <a:avLst/>
          </a:prstGeom>
        </p:spPr>
      </p:pic>
      <p:pic>
        <p:nvPicPr>
          <p:cNvPr id="12" name="Объект 11" descr="C:\Users\Нина\Desktop\Переславль Залесский\DSC03706 — копия.JPG"/>
          <p:cNvPicPr>
            <a:picLocks noGrp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5" y="2101059"/>
            <a:ext cx="3046539" cy="2379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8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0486" y="712247"/>
            <a:ext cx="9790487" cy="137372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нравственных качеств , чувства патриотизма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554" y="2230070"/>
            <a:ext cx="2614479" cy="18656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8934516" y="2230070"/>
            <a:ext cx="2647885" cy="19569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1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3" y="2230070"/>
            <a:ext cx="2614480" cy="1932384"/>
          </a:xfrm>
        </p:spPr>
      </p:pic>
      <p:pic>
        <p:nvPicPr>
          <p:cNvPr id="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4" y="4592460"/>
            <a:ext cx="2614479" cy="195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13" y="2230070"/>
            <a:ext cx="5648324" cy="432013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516" y="2230070"/>
            <a:ext cx="2647884" cy="198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516" y="4523301"/>
            <a:ext cx="2702535" cy="202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4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872836" y="704088"/>
            <a:ext cx="10709564" cy="87533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родителей в воспитании детей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349135" y="1920085"/>
            <a:ext cx="6932813" cy="4563842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Новая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образовательная парадигма провозгласила родителей субъектами образовательного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процесса, возложила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них ответственность за качество образования и воспитания своих детей.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Роль родителей заключается в активном стремлении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педагогическому самообразованию,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желании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разобраться в сущности современных образовательных процессов, в особенностях образовательной и воспитательной программ школы.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50" y="2847878"/>
            <a:ext cx="2958786" cy="221909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850" y="5012629"/>
            <a:ext cx="2958786" cy="1629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850" y="1579418"/>
            <a:ext cx="2958786" cy="16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771" y="731520"/>
            <a:ext cx="11305309" cy="142979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ru-RU" sz="1200" dirty="0"/>
              <a:t/>
            </a:r>
            <a:br>
              <a:rPr lang="ru-RU" sz="1200" dirty="0"/>
            </a:br>
            <a:r>
              <a:rPr lang="ru-RU" sz="1400" dirty="0"/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НАЧАЛЬНОГО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ОБРАЗОВАНИЯ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Министерства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науки Российской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6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 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 г. №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373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2974" y="2344188"/>
            <a:ext cx="10972800" cy="4330931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Стандарт ориентирован на становление личностных характеристик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выпускника («портрет выпускника начальной школы»)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любящий свой народ, свой край и свою Родину;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уважающий и принимающий ценности семьи и общества;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любознательный, активно и заинтересованно познающий мир;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владеющий основами умения учиться, способный к организации собственной деятельности;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готовый самостоятельно действовать и отвечать за свои поступки перед семьей и обществом;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доброжелательный, умеющий слушать и слышать собеседника, обосновывать  свою позицию, высказывать свое мнение;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выполняющий правила здорового и безопасного для себя и окружающих образа жизни.</a:t>
            </a: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5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1991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Сравнительная характеристика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2634800"/>
              </p:ext>
            </p:extLst>
          </p:nvPr>
        </p:nvGraphicFramePr>
        <p:xfrm>
          <a:off x="609600" y="1935163"/>
          <a:ext cx="10973282" cy="4829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641">
                  <a:extLst>
                    <a:ext uri="{9D8B030D-6E8A-4147-A177-3AD203B41FA5}">
                      <a16:colId xmlns:a16="http://schemas.microsoft.com/office/drawing/2014/main" val="1101293774"/>
                    </a:ext>
                  </a:extLst>
                </a:gridCol>
                <a:gridCol w="5486641">
                  <a:extLst>
                    <a:ext uri="{9D8B030D-6E8A-4147-A177-3AD203B41FA5}">
                      <a16:colId xmlns:a16="http://schemas.microsoft.com/office/drawing/2014/main" val="4043414206"/>
                    </a:ext>
                  </a:extLst>
                </a:gridCol>
              </a:tblGrid>
              <a:tr h="48850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Традиционная система образования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Новые образовательные стандарты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282402"/>
                  </a:ext>
                </a:extLst>
              </a:tr>
              <a:tr h="84317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Ученик</a:t>
                      </a:r>
                      <a:r>
                        <a:rPr lang="ru-RU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выучил- пересказал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Ученик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 вспоминает знания, которые необходимы для выполнения задания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354163"/>
                  </a:ext>
                </a:extLst>
              </a:tr>
              <a:tr h="48850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Учитель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объявляет новую тему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Ученик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называет тему урока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64467"/>
                  </a:ext>
                </a:extLst>
              </a:tr>
              <a:tr h="84317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сам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объясняет новую тему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2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Ученик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сам открывает новые знания в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диалоге с учителем, в учебнике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383430"/>
                  </a:ext>
                </a:extLst>
              </a:tr>
              <a:tr h="48850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Учитель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проверяет,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как поняли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Ученик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делает сам вывод по теме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314716"/>
                  </a:ext>
                </a:extLst>
              </a:tr>
              <a:tr h="488508"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109852"/>
                  </a:ext>
                </a:extLst>
              </a:tr>
              <a:tr h="843178"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Главное на уроке понять и уметь использовать полученные знания 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9658" marR="119658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798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3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Сравнение особенностей воспитания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929857"/>
              </p:ext>
            </p:extLst>
          </p:nvPr>
        </p:nvGraphicFramePr>
        <p:xfrm>
          <a:off x="609600" y="1936865"/>
          <a:ext cx="10975440" cy="48153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58096">
                  <a:extLst>
                    <a:ext uri="{9D8B030D-6E8A-4147-A177-3AD203B41FA5}">
                      <a16:colId xmlns:a16="http://schemas.microsoft.com/office/drawing/2014/main" val="2170072388"/>
                    </a:ext>
                  </a:extLst>
                </a:gridCol>
                <a:gridCol w="4179130">
                  <a:extLst>
                    <a:ext uri="{9D8B030D-6E8A-4147-A177-3AD203B41FA5}">
                      <a16:colId xmlns:a16="http://schemas.microsoft.com/office/drawing/2014/main" val="255783341"/>
                    </a:ext>
                  </a:extLst>
                </a:gridCol>
                <a:gridCol w="3138214">
                  <a:extLst>
                    <a:ext uri="{9D8B030D-6E8A-4147-A177-3AD203B41FA5}">
                      <a16:colId xmlns:a16="http://schemas.microsoft.com/office/drawing/2014/main" val="50000429"/>
                    </a:ext>
                  </a:extLst>
                </a:gridCol>
              </a:tblGrid>
              <a:tr h="6505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 сравнения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Традиционная система воспитания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Инновационная система воспитания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049521"/>
                  </a:ext>
                </a:extLst>
              </a:tr>
              <a:tr h="10513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Позиция младшего школьника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Roboto-Regular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ребенок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Roboto-Regular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Roboto-Regular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сторонний наблюдатель, потребитель.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210148"/>
                  </a:ext>
                </a:extLst>
              </a:tr>
              <a:tr h="414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Субъекты целеполагания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учитель, ученик, родитель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23209"/>
                  </a:ext>
                </a:extLst>
              </a:tr>
              <a:tr h="62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Личностно-значимая деятельность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учебная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197269"/>
                  </a:ext>
                </a:extLst>
              </a:tr>
              <a:tr h="62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Социально-значимая деятельность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учебная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учебная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143723"/>
                  </a:ext>
                </a:extLst>
              </a:tr>
              <a:tr h="414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деятельности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учебная, не учебная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724641"/>
                  </a:ext>
                </a:extLst>
              </a:tr>
              <a:tr h="626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деятельностью учащихся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авторитарно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скрытое руководство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37100"/>
                  </a:ext>
                </a:extLst>
              </a:tr>
              <a:tr h="326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параметры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термины, УДД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25" marR="129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727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52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156364" y="704088"/>
            <a:ext cx="2044931" cy="8294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743450"/>
          </a:xfrm>
          <a:solidFill>
            <a:schemeClr val="bg2"/>
          </a:solidFill>
        </p:spPr>
        <p:txBody>
          <a:bodyPr>
            <a:normAutofit fontScale="77500" lnSpcReduction="20000"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Clr>
                <a:srgbClr val="0BD0D9"/>
              </a:buClr>
              <a:buNone/>
            </a:pPr>
            <a:r>
              <a:rPr lang="ru-RU" sz="2200" dirty="0" smtClean="0">
                <a:solidFill>
                  <a:prstClr val="black"/>
                </a:solidFill>
              </a:rPr>
              <a:t>   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 существенные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различия, поменялись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воспитания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0" indent="0">
              <a:buClr>
                <a:srgbClr val="0BD0D9"/>
              </a:buClr>
              <a:buNone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BD0D9"/>
              </a:buClr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образования постепенно переводится из режима авторитарного (подходом к человеку как объекту воспитания) в режим развития. Школа долгое время воспроизводила исполнителей, которые действовали по принципу «ты должен», а не «ты можешь». Собственная природа ребенка, его индивидуальность и самобытность в воспитании не учитывались.</a:t>
            </a:r>
          </a:p>
          <a:p>
            <a:pPr>
              <a:buClr>
                <a:srgbClr val="0BD0D9"/>
              </a:buClr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направлены на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самореализацию: способствовать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умственному, нравственному,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эмоциональному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физическому развитию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всемерно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раскрывать ее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возможности.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перед учебным заведением ставятся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задачи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осуществить целенаправленное воспитание, которое представляет собой управление процессом развития растущего человека как индивида и субъекта, как личности и индивидуальности. </a:t>
            </a:r>
          </a:p>
          <a:p>
            <a:pPr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процессом развития ребенка предполагает создание благоприятных условий для развития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единства социализации, воспитания и самовоспитания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prstClr val="black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785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9953"/>
            <a:ext cx="10972800" cy="89647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Современный школьник развивает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>
          <a:xfrm>
            <a:off x="5862918" y="1792941"/>
            <a:ext cx="5719482" cy="4751294"/>
          </a:xfrm>
          <a:solidFill>
            <a:schemeClr val="bg2"/>
          </a:solidFill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Умение ставить цель и добиваться её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Умение общаться с одноклассниками и взрослыми и уважать другую точку зрения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Умение ориентироваться в современном мире и смотреть на любое изучаемое явление с разных точек зрения, обосновывать свою точку зрения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Умение адаптироваться к ситуации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Умение самостоятельно добывать  и применять полученные знания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Умение заботиться о других, быть нравственным человеком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Умение сохранять своё здоровье и здоровье окружающих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87388"/>
            <a:ext cx="4966447" cy="3846513"/>
          </a:xfrm>
        </p:spPr>
      </p:pic>
    </p:spTree>
    <p:extLst>
      <p:ext uri="{BB962C8B-B14F-4D97-AF65-F5344CB8AC3E}">
        <p14:creationId xmlns:p14="http://schemas.microsoft.com/office/powerpoint/2010/main" val="69576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774" y="704088"/>
            <a:ext cx="10684625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ученика начальной школы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 fontScale="92500" lnSpcReduction="20000"/>
          </a:bodyPr>
          <a:lstStyle/>
          <a:p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любящий свой народ, свой край и свою Родину; </a:t>
            </a:r>
          </a:p>
          <a:p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уважающий и принимающий ценности семьи и общества; </a:t>
            </a:r>
          </a:p>
          <a:p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любознательный, активно и заинтересованно познающий мир; </a:t>
            </a:r>
          </a:p>
          <a:p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владеющий основами умения учиться, способный к организации собственной деятельности; </a:t>
            </a:r>
          </a:p>
          <a:p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готовый самостоятельно действовать и отвечать за свои поступки перед семьей и обществом; </a:t>
            </a:r>
          </a:p>
          <a:p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доброжелательный, умеющий слушать и слышать собеседника, обосновывать свою позицию, высказывать свое мнение;</a:t>
            </a:r>
          </a:p>
          <a:p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выполняющий правила здорового и безопасного для себя и окружающих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29860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1496290" y="795529"/>
            <a:ext cx="8678487" cy="90026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на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390698" y="1828800"/>
            <a:ext cx="6076604" cy="4813069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ИКТ на уроках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усиливает: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положительную мотивацию обучения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активизирует познавательную деятельность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ИКТ позволяет проводить уроки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высоком эстетическом и эмоциональном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уровне, обеспечивает наглядность;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-привлекает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дидактического материала; </a:t>
            </a:r>
          </a:p>
          <a:p>
            <a:pPr marL="0" lv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-повышает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 выполняемой работы на уроке в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 раза; </a:t>
            </a:r>
          </a:p>
          <a:p>
            <a:pPr marL="0" lv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высокую степень дифференциации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</a:p>
          <a:p>
            <a:pPr marL="0" lvl="0" indent="0">
              <a:buNone/>
            </a:pP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15" name="Объект 14"/>
          <p:cNvSpPr>
            <a:spLocks noGrp="1"/>
          </p:cNvSpPr>
          <p:nvPr>
            <p:ph sz="half" idx="2"/>
          </p:nvPr>
        </p:nvSpPr>
        <p:spPr>
          <a:xfrm>
            <a:off x="7082444" y="1828800"/>
            <a:ext cx="4499955" cy="4813069"/>
          </a:xfrm>
        </p:spPr>
        <p:txBody>
          <a:bodyPr>
            <a:normAutofit fontScale="25000" lnSpcReduction="20000"/>
          </a:bodyPr>
          <a:lstStyle/>
          <a:p>
            <a:pPr lvl="0">
              <a:buClr>
                <a:srgbClr val="0BD0D9"/>
              </a:buClr>
            </a:pPr>
            <a:endParaRPr lang="ru-RU" sz="3200" dirty="0">
              <a:solidFill>
                <a:prstClr val="black"/>
              </a:solidFill>
            </a:endParaRPr>
          </a:p>
          <a:p>
            <a:pPr lvl="0">
              <a:buClr>
                <a:srgbClr val="0BD0D9"/>
              </a:buClr>
            </a:pP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ИКТ: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8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-расширяет возможность самостоятельной деятельности;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8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-формирует навык исследовательской деятельности; 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sz="8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-обеспечивает доступ к различным справочным системам, электронным библиотекам, другим информационным ресурсам; </a:t>
            </a:r>
            <a:endParaRPr lang="ru-RU" sz="8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</a:t>
            </a: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ИКТ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мышления </a:t>
            </a:r>
          </a:p>
          <a:p>
            <a:pPr marL="0" lvl="0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приемов мыслительной деятельности</a:t>
            </a:r>
            <a:endParaRPr lang="ru-RU" sz="8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0BD0D9"/>
              </a:buClr>
              <a:buNone/>
            </a:pPr>
            <a:endParaRPr lang="ru-RU" sz="8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</a:t>
            </a:r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КАЧЕСТВА </a:t>
            </a: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335876" y="662252"/>
            <a:ext cx="7581207" cy="936104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На уроках математики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0" y="1999640"/>
            <a:ext cx="4786133" cy="3589600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23" y="1999639"/>
            <a:ext cx="5083060" cy="370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6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779</Words>
  <Application>Microsoft Office PowerPoint</Application>
  <PresentationFormat>Широкоэкранный</PresentationFormat>
  <Paragraphs>127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Calibri</vt:lpstr>
      <vt:lpstr>Constantia</vt:lpstr>
      <vt:lpstr>Roboto-Regular</vt:lpstr>
      <vt:lpstr>Times New Roman</vt:lpstr>
      <vt:lpstr>Wingdings 2</vt:lpstr>
      <vt:lpstr>Поток</vt:lpstr>
      <vt:lpstr>1_Поток</vt:lpstr>
      <vt:lpstr>2_Поток</vt:lpstr>
      <vt:lpstr>3_Поток</vt:lpstr>
      <vt:lpstr>Документ</vt:lpstr>
      <vt:lpstr>Ваш ребенок учится по новому образовательному стандарту</vt:lpstr>
      <vt:lpstr>  ФЕДЕРАЛЬНЫЙ ГОСУДАРСТВЕННЫЙ ОБРАЗОВАТЕЛЬНЫЙ СТАНДАРТ НАЧАЛЬНОГО ОБЩЕГО ОБРАЗОВАНИЯ  Утвержден приказом Министерства образования и науки Российской Федерации от « 6 » октября 2009 г. № 373 </vt:lpstr>
      <vt:lpstr>Сравнительная характеристика</vt:lpstr>
      <vt:lpstr>Сравнение особенностей воспитания</vt:lpstr>
      <vt:lpstr>Вывод</vt:lpstr>
      <vt:lpstr>Современный школьник развивает</vt:lpstr>
      <vt:lpstr>Портрет ученика начальной школы</vt:lpstr>
      <vt:lpstr>Использование ИКТ на уроках</vt:lpstr>
      <vt:lpstr>На уроках математики</vt:lpstr>
      <vt:lpstr>Интернет- ориентированные технологии</vt:lpstr>
      <vt:lpstr>Понаблюдайте и сделайте вывод. Чем похожи и чем различаются группы слов?</vt:lpstr>
      <vt:lpstr>  Применение сетевых технологий  </vt:lpstr>
      <vt:lpstr>Системно- деятельностный подход</vt:lpstr>
      <vt:lpstr>Проект «Русская кухня»</vt:lpstr>
      <vt:lpstr>Защита проектов</vt:lpstr>
      <vt:lpstr> Выводы</vt:lpstr>
      <vt:lpstr>Внеурочная деятельность развивает ребёнка в разных направлениях</vt:lpstr>
      <vt:lpstr>Развитие нравственных качеств , чувства патриотизма</vt:lpstr>
      <vt:lpstr>Роль родителей в воспитании детей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Ваш ребенок учится по новому образовательному стандарту</dc:title>
  <dc:creator>Нина Зуйлова</dc:creator>
  <cp:lastModifiedBy>Нина Зуйлова</cp:lastModifiedBy>
  <cp:revision>76</cp:revision>
  <dcterms:created xsi:type="dcterms:W3CDTF">2017-03-18T18:27:28Z</dcterms:created>
  <dcterms:modified xsi:type="dcterms:W3CDTF">2017-03-23T19:20:56Z</dcterms:modified>
</cp:coreProperties>
</file>