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38" autoAdjust="0"/>
  </p:normalViewPr>
  <p:slideViewPr>
    <p:cSldViewPr>
      <p:cViewPr varScale="1">
        <p:scale>
          <a:sx n="63" d="100"/>
          <a:sy n="63" d="100"/>
        </p:scale>
        <p:origin x="-6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73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69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4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19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2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3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41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73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39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94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1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04665"/>
            <a:ext cx="6768752" cy="2952327"/>
          </a:xfrm>
        </p:spPr>
        <p:txBody>
          <a:bodyPr>
            <a:normAutofit/>
          </a:bodyPr>
          <a:lstStyle/>
          <a:p>
            <a:r>
              <a:rPr lang="ru-RU" dirty="0" smtClean="0"/>
              <a:t>Дети с особыми возможностями здоровья. Инклюзивное образование.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33843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леся\Desktop\картинки сад\2b08f849da793ffea64f532b21d577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655272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7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Организация инклюзивного образования в ДОУ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000" dirty="0"/>
              <a:t>Обеспечить индивидуальность подхода;</a:t>
            </a:r>
          </a:p>
          <a:p>
            <a:r>
              <a:rPr lang="ru-RU" sz="3000" dirty="0"/>
              <a:t>Поддерживать самостоятельную активность ребёнка;</a:t>
            </a:r>
          </a:p>
          <a:p>
            <a:r>
              <a:rPr lang="ru-RU" sz="3000" dirty="0"/>
              <a:t>Включать в процесс всех участников;</a:t>
            </a:r>
          </a:p>
          <a:p>
            <a:r>
              <a:rPr lang="ru-RU" sz="3000" dirty="0"/>
              <a:t>Использовать </a:t>
            </a:r>
            <a:r>
              <a:rPr lang="ru-RU" sz="3000" dirty="0" err="1"/>
              <a:t>междисциплинарность</a:t>
            </a:r>
            <a:r>
              <a:rPr lang="ru-RU" sz="3000" dirty="0"/>
              <a:t> в образовании;</a:t>
            </a:r>
          </a:p>
          <a:p>
            <a:r>
              <a:rPr lang="ru-RU" sz="3000" dirty="0"/>
              <a:t>Варьировать методы в ходе обучения и воспитания;</a:t>
            </a:r>
          </a:p>
          <a:p>
            <a:r>
              <a:rPr lang="ru-RU" sz="3000" dirty="0"/>
              <a:t>Взаимодействовать с семьёй;</a:t>
            </a:r>
          </a:p>
          <a:p>
            <a:r>
              <a:rPr lang="ru-RU" sz="3000" dirty="0"/>
              <a:t>Развивать образовательную модель детского сада.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939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3200" b="1" dirty="0"/>
              <a:t>Проблемы инклюзивного образования в ДОУ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Нет единой системы действий — всероссийской программы, которая бы позволила чётко и последовательно реализовать план по социальной интеграции;</a:t>
            </a:r>
          </a:p>
          <a:p>
            <a:r>
              <a:rPr lang="ru-RU" sz="2400" dirty="0"/>
              <a:t>Недостаточно распространено обучение нужных специалистов, отсюда их нехватка и низкий уровень подготовленности;</a:t>
            </a:r>
          </a:p>
          <a:p>
            <a:r>
              <a:rPr lang="ru-RU" sz="2400" dirty="0"/>
              <a:t>Разрыв между предоставляемыми возможностями ДОУ и способностями детей с особенностями, а потому наладить образовательный процесс сложно;</a:t>
            </a:r>
          </a:p>
          <a:p>
            <a:r>
              <a:rPr lang="ru-RU" sz="2400" dirty="0"/>
              <a:t>Нет соответствующего медицинского сопровождения в заведениях</a:t>
            </a:r>
          </a:p>
          <a:p>
            <a:r>
              <a:rPr lang="ru-RU" sz="2400" dirty="0"/>
              <a:t>Законодательство слабо применимо;</a:t>
            </a:r>
          </a:p>
          <a:p>
            <a:r>
              <a:rPr lang="ru-RU" sz="2400" dirty="0"/>
              <a:t>Отсутствуют специальные методики;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94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4978896" cy="6336704"/>
          </a:xfrm>
        </p:spPr>
        <p:txBody>
          <a:bodyPr>
            <a:noAutofit/>
          </a:bodyPr>
          <a:lstStyle/>
          <a:p>
            <a:r>
              <a:rPr lang="ru-RU" sz="2400" dirty="0"/>
              <a:t>Просто взять и разместить ребёнка с особенностями среди других детей — не метод. Важным условием нормального функционирования инклюзивного подхода является в частности план сопровождения ребёнка с ОВЗ в ДОУ. Нормы и правила поведения специалистов должны уточняться и регламентироваться. Только в таком случае они окажутся полезными.</a:t>
            </a:r>
            <a:br>
              <a:rPr lang="ru-RU" sz="2400" dirty="0"/>
            </a:br>
            <a:r>
              <a:rPr lang="ru-RU" sz="2400" dirty="0"/>
              <a:t>Индивидуальное сопровождение ребёнка с ОВЗ в ДОУ — это контроль и обеспечение полной комфортной интеграции ребёнка в группе.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48680"/>
            <a:ext cx="3384376" cy="4241370"/>
          </a:xfrm>
        </p:spPr>
      </p:pic>
    </p:spTree>
    <p:extLst>
      <p:ext uri="{BB962C8B-B14F-4D97-AF65-F5344CB8AC3E}">
        <p14:creationId xmlns:p14="http://schemas.microsoft.com/office/powerpoint/2010/main" val="27023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600" b="1" dirty="0"/>
              <a:t>Сопровождение детей с ОВЗ в ДОУ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400" dirty="0"/>
              <a:t>Ц</a:t>
            </a:r>
            <a:r>
              <a:rPr lang="ru-RU" sz="3400" dirty="0" smtClean="0"/>
              <a:t>елью </a:t>
            </a:r>
            <a:r>
              <a:rPr lang="ru-RU" sz="3400" dirty="0"/>
              <a:t>сопровождения детей с ОВЗ является определение и реализация индивидуальных образовательных маршрутов коррекционно- педагогической работы с детьми с ОВЗ.</a:t>
            </a:r>
            <a:r>
              <a:rPr lang="ru-RU" sz="3400" dirty="0"/>
              <a:t/>
            </a:r>
            <a:br>
              <a:rPr lang="ru-RU" sz="3400" dirty="0"/>
            </a:br>
            <a:r>
              <a:rPr lang="ru-RU" sz="3400" dirty="0"/>
              <a:t>О</a:t>
            </a:r>
            <a:r>
              <a:rPr lang="ru-RU" sz="3400" dirty="0" smtClean="0"/>
              <a:t>сновные </a:t>
            </a:r>
            <a:r>
              <a:rPr lang="ru-RU" sz="3400" dirty="0"/>
              <a:t>направления коррекционно-педагогической работы специалистов ДОУ с детьми с ОВЗ</a:t>
            </a:r>
            <a:r>
              <a:rPr lang="ru-RU" sz="3400" dirty="0" smtClean="0"/>
              <a:t>: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endParaRPr lang="ru-RU" sz="2600" dirty="0" smtClean="0"/>
          </a:p>
          <a:p>
            <a:r>
              <a:rPr lang="ru-RU" sz="4500" dirty="0" smtClean="0"/>
              <a:t>Диагностический.</a:t>
            </a:r>
          </a:p>
          <a:p>
            <a:r>
              <a:rPr lang="ru-RU" sz="4500" dirty="0"/>
              <a:t>Консультативно-проективный </a:t>
            </a:r>
            <a:r>
              <a:rPr lang="ru-RU" sz="4500" dirty="0" smtClean="0"/>
              <a:t>этап.</a:t>
            </a:r>
          </a:p>
          <a:p>
            <a:r>
              <a:rPr lang="ru-RU" sz="4500" dirty="0" err="1"/>
              <a:t>Деятельностный</a:t>
            </a:r>
            <a:r>
              <a:rPr lang="ru-RU" sz="4500" dirty="0"/>
              <a:t> этап</a:t>
            </a:r>
            <a:r>
              <a:rPr lang="ru-RU" sz="4500" dirty="0" smtClean="0"/>
              <a:t>.</a:t>
            </a:r>
          </a:p>
          <a:p>
            <a:r>
              <a:rPr lang="ru-RU" sz="4500" dirty="0"/>
              <a:t>Консультативно-просветительское сопровождение семьи</a:t>
            </a:r>
            <a:r>
              <a:rPr lang="ru-RU" sz="3600" dirty="0"/>
              <a:t>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726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6394722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Важным принципом для определения и реализации индивидуального маршрута является</a:t>
            </a:r>
            <a:r>
              <a:rPr lang="ru-RU" sz="2800" dirty="0" smtClean="0"/>
              <a:t>:</a:t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1. </a:t>
            </a:r>
            <a:r>
              <a:rPr lang="ru-RU" sz="2400" dirty="0"/>
              <a:t>П</a:t>
            </a:r>
            <a:r>
              <a:rPr lang="ru-RU" sz="2400" dirty="0" smtClean="0"/>
              <a:t>ринцип </a:t>
            </a:r>
            <a:r>
              <a:rPr lang="ru-RU" sz="2400" dirty="0"/>
              <a:t>доступности и систематичность предлагаемого </a:t>
            </a:r>
            <a:r>
              <a:rPr lang="ru-RU" sz="2400" dirty="0" smtClean="0"/>
              <a:t>материала</a:t>
            </a:r>
            <a:r>
              <a:rPr lang="ru-RU" sz="2400" dirty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2.Непрерывность.</a:t>
            </a:r>
            <a:br>
              <a:rPr lang="ru-RU" sz="2400" dirty="0" smtClean="0"/>
            </a:br>
            <a:r>
              <a:rPr lang="ru-RU" sz="2400" dirty="0" smtClean="0"/>
              <a:t> 3.Вариативность</a:t>
            </a:r>
            <a:r>
              <a:rPr lang="ru-RU" sz="2400" dirty="0"/>
              <a:t>.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4.Соблюдение </a:t>
            </a:r>
            <a:r>
              <a:rPr lang="ru-RU" sz="2400" dirty="0"/>
              <a:t>интересов </a:t>
            </a:r>
            <a:r>
              <a:rPr lang="ru-RU" sz="2400" dirty="0" smtClean="0"/>
              <a:t>воспитанника. </a:t>
            </a:r>
            <a:br>
              <a:rPr lang="ru-RU" sz="2400" dirty="0" smtClean="0"/>
            </a:br>
            <a:r>
              <a:rPr lang="ru-RU" sz="2400" dirty="0" smtClean="0"/>
              <a:t>5.Принцип </a:t>
            </a:r>
            <a:r>
              <a:rPr lang="ru-RU" sz="2400" dirty="0"/>
              <a:t>создание ситуации </a:t>
            </a:r>
            <a:r>
              <a:rPr lang="ru-RU" sz="2400" dirty="0" smtClean="0"/>
              <a:t>успеха</a:t>
            </a:r>
            <a:r>
              <a:rPr lang="ru-RU" sz="2400" dirty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6. </a:t>
            </a:r>
            <a:r>
              <a:rPr lang="ru-RU" sz="2400" dirty="0"/>
              <a:t>П</a:t>
            </a:r>
            <a:r>
              <a:rPr lang="ru-RU" sz="2400" dirty="0" smtClean="0"/>
              <a:t>ринцип </a:t>
            </a:r>
            <a:r>
              <a:rPr lang="ru-RU" sz="2400" dirty="0"/>
              <a:t>гуманности и </a:t>
            </a:r>
            <a:r>
              <a:rPr lang="ru-RU" sz="2400" dirty="0" smtClean="0"/>
              <a:t>реалистичности</a:t>
            </a:r>
            <a:r>
              <a:rPr lang="ru-RU" sz="2400" dirty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7.Содействие </a:t>
            </a:r>
            <a:r>
              <a:rPr lang="ru-RU" sz="2400" dirty="0"/>
              <a:t>и сотрудничества детей и взрослых.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24844"/>
            <a:ext cx="3312368" cy="3876675"/>
          </a:xfrm>
        </p:spPr>
      </p:pic>
    </p:spTree>
    <p:extLst>
      <p:ext uri="{BB962C8B-B14F-4D97-AF65-F5344CB8AC3E}">
        <p14:creationId xmlns:p14="http://schemas.microsoft.com/office/powerpoint/2010/main" val="215664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5962674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cs typeface="Times New Roman" pitchFamily="18" charset="0"/>
              </a:rPr>
              <a:t>В настоящее время государственная политика в области образования детей с ограниченными возможностями здоровья даёт дошкольникам возможность посещать образовательное учреждение любого вида, где ребёнок может воспитываться, обучаться независимо от состояния здоровья, при наличии в ДОУ специально созданных условий посещения для коррекционной работы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cs typeface="Times New Roman" pitchFamily="18" charset="0"/>
              </a:rPr>
              <a:t>.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ru-RU" sz="28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4" name="Picture 2" descr="F:\Плакат\Изображение 2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4128" y="1755905"/>
            <a:ext cx="3240359" cy="4214553"/>
          </a:xfrm>
        </p:spPr>
      </p:pic>
    </p:spTree>
    <p:extLst>
      <p:ext uri="{BB962C8B-B14F-4D97-AF65-F5344CB8AC3E}">
        <p14:creationId xmlns:p14="http://schemas.microsoft.com/office/powerpoint/2010/main" val="36712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Подборка игр и упражнений для детей с ОВЗ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u="sng" dirty="0"/>
              <a:t>«Зоопарк»</a:t>
            </a:r>
            <a:endParaRPr lang="ru-RU" sz="2800" dirty="0"/>
          </a:p>
          <a:p>
            <a:r>
              <a:rPr lang="ru-RU" sz="2800" b="1" dirty="0"/>
              <a:t>Цель: </a:t>
            </a:r>
            <a:r>
              <a:rPr lang="ru-RU" sz="2800" dirty="0"/>
              <a:t>развитие воображения, раскованности в движениях</a:t>
            </a:r>
            <a:r>
              <a:rPr lang="ru-RU" sz="2800" dirty="0" smtClean="0"/>
              <a:t>.</a:t>
            </a:r>
          </a:p>
          <a:p>
            <a:r>
              <a:rPr lang="ru-RU" sz="2800" b="1" u="sng" dirty="0"/>
              <a:t>«Попробуй повторить»</a:t>
            </a:r>
            <a:endParaRPr lang="ru-RU" sz="2800" dirty="0"/>
          </a:p>
          <a:p>
            <a:r>
              <a:rPr lang="ru-RU" sz="2800" b="1" dirty="0"/>
              <a:t>Цель: </a:t>
            </a:r>
            <a:r>
              <a:rPr lang="ru-RU" sz="2800" dirty="0"/>
              <a:t>развитие слуховой памяти, четкости речи.</a:t>
            </a:r>
          </a:p>
          <a:p>
            <a:r>
              <a:rPr lang="ru-RU" sz="2800" b="1" u="sng" dirty="0"/>
              <a:t>«Узнай по голосу»</a:t>
            </a:r>
            <a:endParaRPr lang="ru-RU" sz="2800" dirty="0"/>
          </a:p>
          <a:p>
            <a:r>
              <a:rPr lang="ru-RU" sz="2800" b="1" dirty="0"/>
              <a:t>Цель:</a:t>
            </a:r>
            <a:r>
              <a:rPr lang="ru-RU" sz="2800" dirty="0"/>
              <a:t> развитие слуха и умения ориентироваться в пространстве.</a:t>
            </a:r>
          </a:p>
          <a:p>
            <a:r>
              <a:rPr lang="ru-RU" sz="2800" b="1" u="sng" dirty="0"/>
              <a:t>«Что пропало»</a:t>
            </a:r>
            <a:endParaRPr lang="ru-RU" sz="2800" dirty="0"/>
          </a:p>
          <a:p>
            <a:r>
              <a:rPr lang="ru-RU" sz="2800" b="1" dirty="0"/>
              <a:t>Цель:</a:t>
            </a:r>
            <a:r>
              <a:rPr lang="ru-RU" sz="2800" dirty="0"/>
              <a:t> активизация психических процессов: восприятия, внимания, памяти</a:t>
            </a:r>
            <a:r>
              <a:rPr lang="ru-RU" sz="2800" dirty="0" smtClean="0"/>
              <a:t>.</a:t>
            </a:r>
          </a:p>
          <a:p>
            <a:r>
              <a:rPr lang="ru-RU" sz="2800" b="1" dirty="0"/>
              <a:t>«Догони колокольчик»</a:t>
            </a:r>
            <a:endParaRPr lang="ru-RU" sz="2800" dirty="0"/>
          </a:p>
          <a:p>
            <a:r>
              <a:rPr lang="ru-RU" sz="2800" b="1" dirty="0"/>
              <a:t>Цель: </a:t>
            </a:r>
            <a:r>
              <a:rPr lang="ru-RU" sz="2800" dirty="0"/>
              <a:t>развитие быстроты, ловкости, умения ориентироваться в пространстве.</a:t>
            </a:r>
          </a:p>
          <a:p>
            <a:r>
              <a:rPr lang="ru-RU" sz="2800" dirty="0"/>
              <a:t>        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60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Cambria Math" pitchFamily="18" charset="0"/>
                <a:ea typeface="Cambria Math" pitchFamily="18" charset="0"/>
                <a:cs typeface="Aharoni" pitchFamily="2" charset="-79"/>
              </a:rPr>
              <a:t>Не быть инвалидом – это не привилегия, а подарок, которого можно лишиться в любой </a:t>
            </a:r>
            <a:r>
              <a:rPr lang="ru-RU" sz="4800" b="1" dirty="0" smtClean="0">
                <a:latin typeface="Cambria Math" pitchFamily="18" charset="0"/>
                <a:ea typeface="Cambria Math" pitchFamily="18" charset="0"/>
                <a:cs typeface="Aharoni" pitchFamily="2" charset="-79"/>
              </a:rPr>
              <a:t>момент.</a:t>
            </a:r>
            <a:endParaRPr lang="ru-RU" sz="4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792" y="3645024"/>
            <a:ext cx="3732415" cy="2880320"/>
          </a:xfrm>
        </p:spPr>
      </p:pic>
    </p:spTree>
    <p:extLst>
      <p:ext uri="{BB962C8B-B14F-4D97-AF65-F5344CB8AC3E}">
        <p14:creationId xmlns:p14="http://schemas.microsoft.com/office/powerpoint/2010/main" val="2658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Спасибо за внимание !!!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16" y="1602119"/>
            <a:ext cx="6803967" cy="4522124"/>
          </a:xfrm>
        </p:spPr>
      </p:pic>
    </p:spTree>
    <p:extLst>
      <p:ext uri="{BB962C8B-B14F-4D97-AF65-F5344CB8AC3E}">
        <p14:creationId xmlns:p14="http://schemas.microsoft.com/office/powerpoint/2010/main" val="3910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6"/>
            <a:ext cx="8507288" cy="3946452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Мир «особого» ребенка интересен и пуглив.</a:t>
            </a:r>
            <a:b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Мир «особого» ребенка безобразен и красив </a:t>
            </a:r>
            <a:b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Неуклюж, порою странен, добродушен и открыт.</a:t>
            </a:r>
            <a:b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Мир «особого» ребенка. Иногда он нас  страшит.</a:t>
            </a:r>
            <a:b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Почему он агрессивен? Почему он так закрыт?</a:t>
            </a:r>
            <a:b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Почему он так испуган? Почему не говорит? </a:t>
            </a:r>
            <a:b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Мир «особого» ребенка – он закрыт от глаз чужих.</a:t>
            </a:r>
            <a:b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Мир «особого» ребенка – допускает лишь своих!</a:t>
            </a:r>
            <a:b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73016"/>
            <a:ext cx="4536504" cy="3024335"/>
          </a:xfrm>
        </p:spPr>
      </p:pic>
    </p:spTree>
    <p:extLst>
      <p:ext uri="{BB962C8B-B14F-4D97-AF65-F5344CB8AC3E}">
        <p14:creationId xmlns:p14="http://schemas.microsoft.com/office/powerpoint/2010/main" val="39318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42617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Слова – синонимы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291264" cy="4281339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«дети с проблемами» </a:t>
            </a:r>
          </a:p>
          <a:p>
            <a:r>
              <a:rPr lang="ru-RU" dirty="0" smtClean="0"/>
              <a:t>«дети с особыми нуждами» </a:t>
            </a:r>
          </a:p>
          <a:p>
            <a:r>
              <a:rPr lang="ru-RU" dirty="0" smtClean="0"/>
              <a:t>«нетипичные дети» </a:t>
            </a:r>
          </a:p>
          <a:p>
            <a:r>
              <a:rPr lang="ru-RU" dirty="0" smtClean="0"/>
              <a:t>«дети с трудностями в обучении» </a:t>
            </a:r>
          </a:p>
          <a:p>
            <a:r>
              <a:rPr lang="ru-RU" dirty="0" smtClean="0"/>
              <a:t>«аномальные дети»</a:t>
            </a:r>
          </a:p>
          <a:p>
            <a:r>
              <a:rPr lang="ru-RU" dirty="0" smtClean="0"/>
              <a:t>«исключительные дети»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6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5890666"/>
          </a:xfrm>
        </p:spPr>
        <p:txBody>
          <a:bodyPr>
            <a:noAutofit/>
          </a:bodyPr>
          <a:lstStyle/>
          <a:p>
            <a:r>
              <a:rPr lang="ru-RU" sz="2400" dirty="0"/>
              <a:t>Дети с ОВЗ — это дети, состояние здоровья которых препятствует освоению образовательных программ вне специальных условий обучения и воспитания, то есть это дети -инвалиды либо другие дети в возрасте до 18 лет, не признанные в установленном порядке детьми-инвалидами, но имеющие временные или постоянные отклонения в физическом или психическом развитии и нуждающиеся в создании специальных условий для обучения и воспитания.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3672408" cy="4752528"/>
          </a:xfrm>
        </p:spPr>
      </p:pic>
    </p:spTree>
    <p:extLst>
      <p:ext uri="{BB962C8B-B14F-4D97-AF65-F5344CB8AC3E}">
        <p14:creationId xmlns:p14="http://schemas.microsoft.com/office/powerpoint/2010/main" val="39884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064896" cy="1512168"/>
          </a:xfrm>
        </p:spPr>
        <p:txBody>
          <a:bodyPr>
            <a:noAutofit/>
          </a:bodyPr>
          <a:lstStyle/>
          <a:p>
            <a:r>
              <a:rPr lang="ru-RU" sz="2800" dirty="0"/>
              <a:t>Группы дошкольников не однородны, в нее входят дети с разными нарушениями </a:t>
            </a:r>
            <a:r>
              <a:rPr lang="ru-RU" sz="2800" dirty="0" smtClean="0"/>
              <a:t>развития</a:t>
            </a:r>
            <a:br>
              <a:rPr lang="ru-RU" sz="2800" dirty="0" smtClean="0"/>
            </a:br>
            <a:r>
              <a:rPr lang="ru-RU" sz="2800" dirty="0" smtClean="0"/>
              <a:t> (по классификации В.А. Лапшина и Б.П. </a:t>
            </a:r>
            <a:r>
              <a:rPr lang="ru-RU" sz="2800" dirty="0" err="1" smtClean="0"/>
              <a:t>Пузанова</a:t>
            </a:r>
            <a:r>
              <a:rPr lang="ru-RU" sz="2800" dirty="0" smtClean="0"/>
              <a:t>):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rmAutofit/>
          </a:bodyPr>
          <a:lstStyle/>
          <a:p>
            <a:r>
              <a:rPr lang="ru-RU" sz="2400" dirty="0"/>
              <a:t>дети с нарушениями опорно-двигательного аппарата; </a:t>
            </a:r>
            <a:endParaRPr lang="ru-RU" sz="2400" dirty="0" smtClean="0"/>
          </a:p>
          <a:p>
            <a:r>
              <a:rPr lang="ru-RU" sz="2400" dirty="0" smtClean="0"/>
              <a:t>дети </a:t>
            </a:r>
            <a:r>
              <a:rPr lang="ru-RU" sz="2400" dirty="0"/>
              <a:t>с нарушениями слуха (глухие, слабо слышащие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дети с нарушениями зрения (слепые, слабовидящие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дети с тяжёлыми нарушениями речи; </a:t>
            </a:r>
            <a:endParaRPr lang="ru-RU" sz="2400" dirty="0" smtClean="0"/>
          </a:p>
          <a:p>
            <a:r>
              <a:rPr lang="ru-RU" sz="2400" dirty="0" smtClean="0"/>
              <a:t>дети </a:t>
            </a:r>
            <a:r>
              <a:rPr lang="ru-RU" sz="2400" dirty="0"/>
              <a:t>с задержкой психического развития; </a:t>
            </a:r>
            <a:endParaRPr lang="ru-RU" sz="2400" dirty="0" smtClean="0"/>
          </a:p>
          <a:p>
            <a:r>
              <a:rPr lang="ru-RU" sz="2400" dirty="0" smtClean="0"/>
              <a:t>дети </a:t>
            </a:r>
            <a:r>
              <a:rPr lang="ru-RU" sz="2400" dirty="0"/>
              <a:t>с умственной отсталостью; </a:t>
            </a:r>
            <a:endParaRPr lang="ru-RU" sz="2400" dirty="0" smtClean="0"/>
          </a:p>
          <a:p>
            <a:r>
              <a:rPr lang="ru-RU" sz="2400" dirty="0" smtClean="0"/>
              <a:t>дети с комплексными нарушениями психофизического развития, с так называемыми сложными дефектами (слепоглухонемые, глухие или слепые дети с умственной отсталостью).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902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610669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зависимости от характера нарушения одни дефекты могут полностью преодолеваться в процессе развития, обучения и воспитания ребенка, (например, у детей третьей и шестой групп), другие лишь сглаживаться, а некоторые только компенсироваться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52737"/>
            <a:ext cx="3888432" cy="4281798"/>
          </a:xfrm>
        </p:spPr>
      </p:pic>
    </p:spTree>
    <p:extLst>
      <p:ext uri="{BB962C8B-B14F-4D97-AF65-F5344CB8AC3E}">
        <p14:creationId xmlns:p14="http://schemas.microsoft.com/office/powerpoint/2010/main" val="9515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Инклюзивное образование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dirty="0" smtClean="0"/>
              <a:t>(</a:t>
            </a:r>
            <a:r>
              <a:rPr lang="ru-RU" dirty="0"/>
              <a:t>фр. </a:t>
            </a:r>
            <a:r>
              <a:rPr lang="ru-RU" dirty="0" err="1"/>
              <a:t>Inclusif</a:t>
            </a:r>
            <a:r>
              <a:rPr lang="ru-RU" dirty="0"/>
              <a:t> - включающий в себя, лат. </a:t>
            </a:r>
            <a:r>
              <a:rPr lang="ru-RU" dirty="0" err="1"/>
              <a:t>include</a:t>
            </a:r>
            <a:r>
              <a:rPr lang="ru-RU" dirty="0"/>
              <a:t>-заключаю, включаю) — процесс развития общего образования, который подразумевает доступность образования для всех, в плане приспособления к различным нуждам всех детей, что обеспечивает доступ к образованию для детей с особыми потребностями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45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Реализации права на образование для всех способствует международная нормативная правовая база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" lvl="0" indent="0" defTabSz="91281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16349"/>
              </a:buClr>
              <a:buSzPct val="80000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Ведущие документы, определяющие стратегию, программы и рекомендации по праву на образование:</a:t>
            </a:r>
          </a:p>
          <a:p>
            <a:pPr marL="484632" lvl="0" indent="-457200" defTabSz="91281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16349"/>
              </a:buClr>
              <a:buSzPct val="80000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Конвенция  о ликвидации всех форм дискриминации в отношении женщин (1979)</a:t>
            </a:r>
          </a:p>
          <a:p>
            <a:pPr marL="484632" lvl="0" indent="-457200" defTabSz="91281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16349"/>
              </a:buClr>
              <a:buSzPct val="80000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84632" lvl="0" indent="-457200" defTabSz="91281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16349"/>
              </a:buClr>
              <a:buSzPct val="80000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Конвенция о правах ребенка (1989)</a:t>
            </a:r>
          </a:p>
          <a:p>
            <a:pPr marL="27432" lvl="0" indent="0" defTabSz="91281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16349"/>
              </a:buClr>
              <a:buSzPct val="80000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84632" lvl="0" indent="-457200" defTabSz="91281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16349"/>
              </a:buClr>
              <a:buSzPct val="80000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Конвенция о защите прав инвалидов (2006)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Актуальность инклюзивного образования в ДОУ</a:t>
            </a:r>
            <a:r>
              <a:rPr lang="ru-RU" sz="3200" dirty="0"/>
              <a:t> 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Helvetica Neue"/>
              </a:rPr>
              <a:t>Инклюзивное образование предлагает путь </a:t>
            </a:r>
            <a:r>
              <a:rPr lang="ru-RU" sz="2400" dirty="0" err="1">
                <a:solidFill>
                  <a:srgbClr val="333333"/>
                </a:solidFill>
                <a:latin typeface="Helvetica Neue"/>
              </a:rPr>
              <a:t>объединённости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. Обучать каждого ребенка взаимодействию, помогать преодолевать сложности в развитии — признак гуманного общества, которое уважает всех своих участников. А потому важно позаботиться, чтобы такое образование стало всюду используемой практикой. Федеральный государственный образовательный стандарт (ФГОС) как раз и работает над тем, чтобы создать надёжный фундамент для погружения детей с ОВЗ в социальное пространство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237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687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Дети с особыми возможностями здоровья. Инклюзивное образование. </vt:lpstr>
      <vt:lpstr>Мир «особого» ребенка интересен и пуглив. Мир «особого» ребенка безобразен и красив  Неуклюж, порою странен, добродушен и открыт. Мир «особого» ребенка. Иногда он нас  страшит. Почему он агрессивен? Почему он так закрыт? Почему он так испуган? Почему не говорит?  Мир «особого» ребенка – он закрыт от глаз чужих. Мир «особого» ребенка – допускает лишь своих! </vt:lpstr>
      <vt:lpstr>Слова – синонимы</vt:lpstr>
      <vt:lpstr>Дети с ОВЗ — это дети, состояние здоровья которых препятствует освоению образовательных программ вне специальных условий обучения и воспитания, то есть это дети -инвалиды либо другие дети в возрасте до 18 лет, не признанные в установленном порядке детьми-инвалидами, но имеющие временные или постоянные отклонения в физическом или психическом развитии и нуждающиеся в создании специальных условий для обучения и воспитания. </vt:lpstr>
      <vt:lpstr>Группы дошкольников не однородны, в нее входят дети с разными нарушениями развития  (по классификации В.А. Лапшина и Б.П. Пузанова): </vt:lpstr>
      <vt:lpstr>В зависимости от характера нарушения одни дефекты могут полностью преодолеваться в процессе развития, обучения и воспитания ребенка, (например, у детей третьей и шестой групп), другие лишь сглаживаться, а некоторые только компенсироваться. </vt:lpstr>
      <vt:lpstr>Инклюзивное образование </vt:lpstr>
      <vt:lpstr>Реализации права на образование для всех способствует международная нормативная правовая база</vt:lpstr>
      <vt:lpstr>Актуальность инклюзивного образования в ДОУ  </vt:lpstr>
      <vt:lpstr>Организация инклюзивного образования в ДОУ </vt:lpstr>
      <vt:lpstr>Проблемы инклюзивного образования в ДОУ </vt:lpstr>
      <vt:lpstr>Просто взять и разместить ребёнка с особенностями среди других детей — не метод. Важным условием нормального функционирования инклюзивного подхода является в частности план сопровождения ребёнка с ОВЗ в ДОУ. Нормы и правила поведения специалистов должны уточняться и регламентироваться. Только в таком случае они окажутся полезными. Индивидуальное сопровождение ребёнка с ОВЗ в ДОУ — это контроль и обеспечение полной комфортной интеграции ребёнка в группе. </vt:lpstr>
      <vt:lpstr>Сопровождение детей с ОВЗ в ДОУ </vt:lpstr>
      <vt:lpstr>Важным принципом для определения и реализации индивидуального маршрута является:  1. Принцип доступности и систематичность предлагаемого материала. 2.Непрерывность.  3.Вариативность.  4.Соблюдение интересов воспитанника.  5.Принцип создание ситуации успеха. 6. Принцип гуманности и реалистичности.  7.Содействие и сотрудничества детей и взрослых. </vt:lpstr>
      <vt:lpstr>В настоящее время государственная политика в области образования детей с ограниченными возможностями здоровья даёт дошкольникам возможность посещать образовательное учреждение любого вида, где ребёнок может воспитываться, обучаться независимо от состояния здоровья, при наличии в ДОУ специально созданных условий посещения для коррекционной работы . </vt:lpstr>
      <vt:lpstr>Подборка игр и упражнений для детей с ОВЗ</vt:lpstr>
      <vt:lpstr>Не быть инвалидом – это не привилегия, а подарок, которого можно лишиться в любой момент.</vt:lpstr>
      <vt:lpstr>Спасибо за внимание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с особыми возможностями здоровья.Инклюзивное образование. </dc:title>
  <dc:creator>Олеся</dc:creator>
  <cp:lastModifiedBy>Олеся</cp:lastModifiedBy>
  <cp:revision>20</cp:revision>
  <dcterms:created xsi:type="dcterms:W3CDTF">2017-01-15T09:02:46Z</dcterms:created>
  <dcterms:modified xsi:type="dcterms:W3CDTF">2017-01-16T11:31:54Z</dcterms:modified>
</cp:coreProperties>
</file>