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4" r:id="rId6"/>
    <p:sldId id="271" r:id="rId7"/>
    <p:sldId id="261" r:id="rId8"/>
    <p:sldId id="262" r:id="rId9"/>
    <p:sldId id="263" r:id="rId10"/>
    <p:sldId id="277" r:id="rId11"/>
    <p:sldId id="280" r:id="rId12"/>
    <p:sldId id="281" r:id="rId13"/>
    <p:sldId id="282" r:id="rId14"/>
    <p:sldId id="283" r:id="rId15"/>
    <p:sldId id="273" r:id="rId16"/>
    <p:sldId id="272" r:id="rId17"/>
    <p:sldId id="264" r:id="rId18"/>
    <p:sldId id="267" r:id="rId19"/>
    <p:sldId id="28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4226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442A0-750D-498A-A562-6702CD0BAE05}" type="datetimeFigureOut">
              <a:rPr lang="ru-RU"/>
              <a:pPr>
                <a:defRPr/>
              </a:pPr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2A3AC-E7F8-4EC2-B8FA-28FCD5CF5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0FAF6-2A47-4FDC-B329-B385844F2DCA}" type="datetimeFigureOut">
              <a:rPr lang="ru-RU"/>
              <a:pPr>
                <a:defRPr/>
              </a:pPr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D933A-BE0F-4474-AA52-51234CE2AF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7F8CE-F735-48B3-9739-3AC5717F06C6}" type="datetimeFigureOut">
              <a:rPr lang="ru-RU"/>
              <a:pPr>
                <a:defRPr/>
              </a:pPr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7727B-3075-47F5-9B00-4F476CC709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0D804-CE49-4B28-91C7-3B2FE589CA84}" type="datetimeFigureOut">
              <a:rPr lang="ru-RU"/>
              <a:pPr>
                <a:defRPr/>
              </a:pPr>
              <a:t>29.03.2012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4EE39-1440-4863-A100-A048EF45CE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2BADC-B3E8-46EF-9122-F0DF97ECB206}" type="datetimeFigureOut">
              <a:rPr lang="ru-RU"/>
              <a:pPr>
                <a:defRPr/>
              </a:pPr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F5271-B142-4043-A1EF-8A443413F8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A2AF8-E4DC-41AF-82FB-C428BA21DDA7}" type="datetimeFigureOut">
              <a:rPr lang="ru-RU"/>
              <a:pPr>
                <a:defRPr/>
              </a:pPr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F4EE1-2C78-4A8E-BC5C-1C25645033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1DE82-494D-4BAB-8E26-8E7349F560FA}" type="datetimeFigureOut">
              <a:rPr lang="ru-RU"/>
              <a:pPr>
                <a:defRPr/>
              </a:pPr>
              <a:t>29.03.2012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2A811-CE8F-4CC9-8929-B670E04E72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5BD16-17DB-4C85-9DD4-92AFAD2697CA}" type="datetimeFigureOut">
              <a:rPr lang="ru-RU"/>
              <a:pPr>
                <a:defRPr/>
              </a:pPr>
              <a:t>29.03.2012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BD2C5-9E81-433B-AB9B-610E1B4E70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39CBE-AAB4-4F0D-8C0C-3FC7E5BB5484}" type="datetimeFigureOut">
              <a:rPr lang="ru-RU"/>
              <a:pPr>
                <a:defRPr/>
              </a:pPr>
              <a:t>29.03.2012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C92FF-CECC-458B-9462-8BAD0E3210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A396A-68FB-40EC-84AA-9AF5D01B5549}" type="datetimeFigureOut">
              <a:rPr lang="ru-RU"/>
              <a:pPr>
                <a:defRPr/>
              </a:pPr>
              <a:t>29.03.2012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EB07D-C93A-409C-9588-86CA88F9DD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6E9F4-7B4F-436A-A246-0EA939942D4B}" type="datetimeFigureOut">
              <a:rPr lang="ru-RU"/>
              <a:pPr>
                <a:defRPr/>
              </a:pPr>
              <a:t>29.03.2012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1805E-304E-4518-B831-4DD0F99FE0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9575B-E2AE-46E6-A989-F1268DCD0B1D}" type="datetimeFigureOut">
              <a:rPr lang="ru-RU"/>
              <a:pPr>
                <a:defRPr/>
              </a:pPr>
              <a:t>29.03.2012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89DAC-1752-41F3-B62F-735EBB4AC2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B81FDB-03E5-463C-9160-96914ECB6F87}" type="datetimeFigureOut">
              <a:rPr lang="ru-RU"/>
              <a:pPr>
                <a:defRPr/>
              </a:pPr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467945-6353-44B2-8B31-3665D910C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188640"/>
            <a:ext cx="8784976" cy="648072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6596063"/>
            <a:ext cx="16383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1800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5" name="Рисунок 8" descr="ромашка синяя отрисованная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667625" y="4941888"/>
            <a:ext cx="12223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2" descr="D:\Лидия\шаблоны\для работы\Хорошее настроение\а.gif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23850" y="333375"/>
            <a:ext cx="1208088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513"/>
            <a:ext cx="7772400" cy="2592387"/>
          </a:xfrm>
        </p:spPr>
        <p:txBody>
          <a:bodyPr/>
          <a:lstStyle/>
          <a:p>
            <a:pPr eaLnBrk="1" hangingPunct="1"/>
            <a:r>
              <a:rPr lang="ru-RU" sz="5400" smtClean="0">
                <a:solidFill>
                  <a:schemeClr val="hlink"/>
                </a:solidFill>
                <a:latin typeface="Cambria" pitchFamily="18" charset="0"/>
              </a:rPr>
              <a:t>Тема классного часа: </a:t>
            </a:r>
            <a:br>
              <a:rPr lang="ru-RU" sz="5400" smtClean="0">
                <a:solidFill>
                  <a:schemeClr val="hlink"/>
                </a:solidFill>
                <a:latin typeface="Cambria" pitchFamily="18" charset="0"/>
              </a:rPr>
            </a:br>
            <a:r>
              <a:rPr lang="ru-RU" sz="5400" smtClean="0">
                <a:solidFill>
                  <a:schemeClr val="hlink"/>
                </a:solidFill>
                <a:latin typeface="Cambria" pitchFamily="18" charset="0"/>
              </a:rPr>
              <a:t>« Слагаемые здоровья» </a:t>
            </a:r>
            <a:br>
              <a:rPr lang="ru-RU" sz="5400" smtClean="0">
                <a:solidFill>
                  <a:schemeClr val="hlink"/>
                </a:solidFill>
                <a:latin typeface="Cambria" pitchFamily="18" charset="0"/>
              </a:rPr>
            </a:br>
            <a:endParaRPr lang="ru-RU" sz="5400" smtClean="0">
              <a:solidFill>
                <a:schemeClr val="hlink"/>
              </a:solidFill>
              <a:latin typeface="Cambria" pitchFamily="18" charset="0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/>
            <a:r>
              <a:rPr lang="ru-RU" dirty="0" smtClean="0">
                <a:solidFill>
                  <a:schemeClr val="accent1"/>
                </a:solidFill>
              </a:rPr>
              <a:t>Подготовила:</a:t>
            </a:r>
          </a:p>
          <a:p>
            <a:pPr algn="r" eaLnBrk="1" hangingPunct="1"/>
            <a:r>
              <a:rPr lang="ru-RU" dirty="0" smtClean="0">
                <a:solidFill>
                  <a:schemeClr val="accent1"/>
                </a:solidFill>
              </a:rPr>
              <a:t>Учитель начальных классов</a:t>
            </a:r>
            <a:endParaRPr lang="ru-RU" dirty="0" smtClean="0">
              <a:solidFill>
                <a:schemeClr val="accent1"/>
              </a:solidFill>
            </a:endParaRPr>
          </a:p>
          <a:p>
            <a:pPr algn="r" eaLnBrk="1" hangingPunct="1"/>
            <a:r>
              <a:rPr lang="ru-RU" dirty="0" smtClean="0">
                <a:solidFill>
                  <a:schemeClr val="accent1"/>
                </a:solidFill>
              </a:rPr>
              <a:t>Азарова Ж.Д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5"/>
          <p:cNvSpPr>
            <a:spLocks noGrp="1"/>
          </p:cNvSpPr>
          <p:nvPr>
            <p:ph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i="1" smtClean="0">
                <a:solidFill>
                  <a:schemeClr val="hlink"/>
                </a:solidFill>
                <a:latin typeface="Cambria" pitchFamily="18" charset="0"/>
              </a:rPr>
              <a:t>Упражнение «Просыпаюсь» включает в себя следующие движения:</a:t>
            </a:r>
            <a:r>
              <a:rPr lang="ru-RU" i="1" smtClean="0">
                <a:latin typeface="Cambria" pitchFamily="18" charset="0"/>
              </a:rPr>
              <a:t/>
            </a:r>
            <a:br>
              <a:rPr lang="ru-RU" i="1" smtClean="0">
                <a:latin typeface="Cambria" pitchFamily="18" charset="0"/>
              </a:rPr>
            </a:br>
            <a:r>
              <a:rPr lang="ru-RU" sz="2800" smtClean="0">
                <a:latin typeface="Cambria" pitchFamily="18" charset="0"/>
              </a:rPr>
              <a:t/>
            </a:r>
            <a:br>
              <a:rPr lang="ru-RU" sz="2800" smtClean="0">
                <a:latin typeface="Cambria" pitchFamily="18" charset="0"/>
              </a:rPr>
            </a:br>
            <a:r>
              <a:rPr lang="ru-RU" sz="1800" smtClean="0">
                <a:latin typeface="Cambria" pitchFamily="18" charset="0"/>
              </a:rPr>
              <a:t>1.Тянем за верхнюю часть уха вверх </a:t>
            </a:r>
            <a:r>
              <a:rPr lang="ru-RU" sz="1800" i="1" smtClean="0">
                <a:latin typeface="Cambria" pitchFamily="18" charset="0"/>
              </a:rPr>
              <a:t>(3 раза).</a:t>
            </a:r>
            <a:r>
              <a:rPr lang="ru-RU" sz="1800" smtClean="0">
                <a:latin typeface="Cambria" pitchFamily="18" charset="0"/>
              </a:rPr>
              <a:t/>
            </a:r>
            <a:br>
              <a:rPr lang="ru-RU" sz="1800" smtClean="0">
                <a:latin typeface="Cambria" pitchFamily="18" charset="0"/>
              </a:rPr>
            </a:br>
            <a:r>
              <a:rPr lang="ru-RU" sz="1800" smtClean="0">
                <a:latin typeface="Cambria" pitchFamily="18" charset="0"/>
              </a:rPr>
              <a:t>     2.Тянем за мочки уха вниз </a:t>
            </a:r>
            <a:r>
              <a:rPr lang="ru-RU" sz="1800" i="1" smtClean="0">
                <a:latin typeface="Cambria" pitchFamily="18" charset="0"/>
              </a:rPr>
              <a:t>(3 раза).</a:t>
            </a:r>
            <a:r>
              <a:rPr lang="ru-RU" sz="1800" smtClean="0">
                <a:latin typeface="Cambria" pitchFamily="18" charset="0"/>
              </a:rPr>
              <a:t/>
            </a:r>
            <a:br>
              <a:rPr lang="ru-RU" sz="1800" smtClean="0">
                <a:latin typeface="Cambria" pitchFamily="18" charset="0"/>
              </a:rPr>
            </a:br>
            <a:r>
              <a:rPr lang="ru-RU" sz="1800" smtClean="0">
                <a:latin typeface="Cambria" pitchFamily="18" charset="0"/>
              </a:rPr>
              <a:t> 3.Взяли сзади за уши и хлопаем ими, прикрывая ушные раковины, как слоны хлопают своими ушами </a:t>
            </a:r>
            <a:r>
              <a:rPr lang="ru-RU" sz="1800" i="1" smtClean="0">
                <a:latin typeface="Cambria" pitchFamily="18" charset="0"/>
              </a:rPr>
              <a:t>(3 раза).</a:t>
            </a:r>
            <a:r>
              <a:rPr lang="ru-RU" sz="1800" smtClean="0">
                <a:latin typeface="Cambria" pitchFamily="18" charset="0"/>
              </a:rPr>
              <a:t/>
            </a:r>
            <a:br>
              <a:rPr lang="ru-RU" sz="1800" smtClean="0">
                <a:latin typeface="Cambria" pitchFamily="18" charset="0"/>
              </a:rPr>
            </a:br>
            <a:r>
              <a:rPr lang="ru-RU" sz="1800" smtClean="0">
                <a:latin typeface="Cambria" pitchFamily="18" charset="0"/>
              </a:rPr>
              <a:t>4.Массируем козелки уха по часовой стрелке </a:t>
            </a:r>
            <a:r>
              <a:rPr lang="ru-RU" sz="1800" i="1" smtClean="0">
                <a:latin typeface="Cambria" pitchFamily="18" charset="0"/>
              </a:rPr>
              <a:t>(3 раза).</a:t>
            </a:r>
            <a:r>
              <a:rPr lang="ru-RU" sz="1800" smtClean="0">
                <a:latin typeface="Cambria" pitchFamily="18" charset="0"/>
              </a:rPr>
              <a:t/>
            </a:r>
            <a:br>
              <a:rPr lang="ru-RU" sz="1800" smtClean="0">
                <a:latin typeface="Cambria" pitchFamily="18" charset="0"/>
              </a:rPr>
            </a:br>
            <a:r>
              <a:rPr lang="ru-RU" sz="1800" smtClean="0">
                <a:latin typeface="Cambria" pitchFamily="18" charset="0"/>
              </a:rPr>
              <a:t>5.«Лепим пельмени» (массируем край уха от мочки до верхней кромки).</a:t>
            </a:r>
            <a:br>
              <a:rPr lang="ru-RU" sz="1800" smtClean="0">
                <a:latin typeface="Cambria" pitchFamily="18" charset="0"/>
              </a:rPr>
            </a:br>
            <a:endParaRPr lang="ru-RU" sz="180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4"/>
          <p:cNvSpPr>
            <a:spLocks noGrp="1"/>
          </p:cNvSpPr>
          <p:nvPr>
            <p:ph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000" b="1" smtClean="0"/>
              <a:t>                                              ПРАВИЛА ЗАКАЛИВАНИЯ</a:t>
            </a:r>
            <a:endParaRPr lang="ru-RU" sz="2000" smtClean="0"/>
          </a:p>
          <a:p>
            <a:r>
              <a:rPr lang="ru-RU" sz="2000" smtClean="0"/>
              <a:t>* Закаливание начинайте сразу с обливания холодной водой.</a:t>
            </a:r>
          </a:p>
          <a:p>
            <a:r>
              <a:rPr lang="ru-RU" sz="2000" smtClean="0"/>
              <a:t>* Самыми первыми средствами закаливания являются воздушные и солнечные ванны.</a:t>
            </a:r>
          </a:p>
          <a:p>
            <a:r>
              <a:rPr lang="ru-RU" sz="2000" smtClean="0"/>
              <a:t>* Прежде чем приступать к закаливанию, нужно избавиться от микробного гнезда в виде больных зубов, насморка, кашля и т.д.</a:t>
            </a:r>
          </a:p>
          <a:p>
            <a:r>
              <a:rPr lang="ru-RU" sz="2000" smtClean="0"/>
              <a:t>* Закаливание можно начинать после консультации с лечащим врачом.</a:t>
            </a:r>
          </a:p>
          <a:p>
            <a:r>
              <a:rPr lang="ru-RU" sz="2000" smtClean="0"/>
              <a:t>* Обтирание водой, ванночки для рук и ног – это самые первые из закаливающих водных процедур.</a:t>
            </a:r>
          </a:p>
          <a:p>
            <a:r>
              <a:rPr lang="ru-RU" sz="2000" smtClean="0"/>
              <a:t>* Закаливаться нужно систематически, не пропуская ни одного дня.</a:t>
            </a:r>
          </a:p>
          <a:p>
            <a:r>
              <a:rPr lang="ru-RU" sz="2000" smtClean="0"/>
              <a:t>* Закаливание должно быть постепенным: нужно снижать температуру воды на 1 градус через каждые 2 дня.</a:t>
            </a:r>
          </a:p>
          <a:p>
            <a:r>
              <a:rPr lang="ru-RU" sz="2000" smtClean="0"/>
              <a:t>* Температуру воды можно снижать резко, например с 27 до 20 градусов.</a:t>
            </a:r>
          </a:p>
          <a:p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1371600"/>
            <a:ext cx="8229600" cy="4433888"/>
          </a:xfrm>
        </p:spPr>
        <p:txBody>
          <a:bodyPr/>
          <a:lstStyle/>
          <a:p>
            <a:pPr eaLnBrk="1" hangingPunct="1"/>
            <a:r>
              <a:rPr lang="ru-RU" i="1" smtClean="0">
                <a:solidFill>
                  <a:schemeClr val="hlink"/>
                </a:solidFill>
                <a:latin typeface="Cambria" pitchFamily="18" charset="0"/>
              </a:rPr>
              <a:t>Упражнения для профилактики близорукости:</a:t>
            </a:r>
            <a:br>
              <a:rPr lang="ru-RU" i="1" smtClean="0">
                <a:solidFill>
                  <a:schemeClr val="hlink"/>
                </a:solidFill>
                <a:latin typeface="Cambria" pitchFamily="18" charset="0"/>
              </a:rPr>
            </a:br>
            <a:r>
              <a:rPr lang="ru-RU" smtClean="0">
                <a:latin typeface="Cambria" pitchFamily="18" charset="0"/>
              </a:rPr>
              <a:t/>
            </a:r>
            <a:br>
              <a:rPr lang="ru-RU" smtClean="0">
                <a:latin typeface="Cambria" pitchFamily="18" charset="0"/>
              </a:rPr>
            </a:br>
            <a:r>
              <a:rPr lang="ru-RU" sz="3600" smtClean="0">
                <a:latin typeface="Cambria" pitchFamily="18" charset="0"/>
              </a:rPr>
              <a:t>Зажмуривание глаз.</a:t>
            </a:r>
            <a:br>
              <a:rPr lang="ru-RU" sz="3600" smtClean="0">
                <a:latin typeface="Cambria" pitchFamily="18" charset="0"/>
              </a:rPr>
            </a:br>
            <a:r>
              <a:rPr lang="ru-RU" sz="3600" smtClean="0">
                <a:latin typeface="Cambria" pitchFamily="18" charset="0"/>
              </a:rPr>
              <a:t>Далеко - близко.</a:t>
            </a:r>
            <a:br>
              <a:rPr lang="ru-RU" sz="3600" smtClean="0">
                <a:latin typeface="Cambria" pitchFamily="18" charset="0"/>
              </a:rPr>
            </a:br>
            <a:r>
              <a:rPr lang="ru-RU" sz="3600" smtClean="0">
                <a:latin typeface="Cambria" pitchFamily="18" charset="0"/>
              </a:rPr>
              <a:t>Руки вперед, руки вверх (следить за кончиками пальцев).</a:t>
            </a:r>
            <a:br>
              <a:rPr lang="ru-RU" sz="3600" smtClean="0">
                <a:latin typeface="Cambria" pitchFamily="18" charset="0"/>
              </a:rPr>
            </a:br>
            <a:r>
              <a:rPr lang="ru-RU" sz="3600" smtClean="0">
                <a:latin typeface="Cambria" pitchFamily="18" charset="0"/>
              </a:rPr>
              <a:t>Большим пальцем писать буквы.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333375"/>
            <a:ext cx="8229600" cy="6408738"/>
          </a:xfrm>
        </p:spPr>
        <p:txBody>
          <a:bodyPr/>
          <a:lstStyle/>
          <a:p>
            <a:pPr eaLnBrk="1" hangingPunct="1"/>
            <a:r>
              <a:rPr lang="ru-RU" i="1" smtClean="0">
                <a:solidFill>
                  <a:schemeClr val="hlink"/>
                </a:solidFill>
                <a:latin typeface="Cambria" pitchFamily="18" charset="0"/>
              </a:rPr>
              <a:t>Упражнения для развития различных видов памяти:</a:t>
            </a:r>
            <a:r>
              <a:rPr lang="ru-RU" smtClean="0">
                <a:solidFill>
                  <a:schemeClr val="hlink"/>
                </a:solidFill>
                <a:latin typeface="Cambria" pitchFamily="18" charset="0"/>
              </a:rPr>
              <a:t/>
            </a:r>
            <a:br>
              <a:rPr lang="ru-RU" smtClean="0">
                <a:solidFill>
                  <a:schemeClr val="hlink"/>
                </a:solidFill>
                <a:latin typeface="Cambria" pitchFamily="18" charset="0"/>
              </a:rPr>
            </a:br>
            <a:r>
              <a:rPr lang="en-US" sz="2400" smtClean="0">
                <a:latin typeface="Cambria" pitchFamily="18" charset="0"/>
              </a:rPr>
              <a:t>1</a:t>
            </a:r>
            <a:r>
              <a:rPr lang="ru-RU" sz="2400" smtClean="0">
                <a:latin typeface="Cambria" pitchFamily="18" charset="0"/>
              </a:rPr>
              <a:t>.Демонстрируется картинка с изображением разноцветных  шариков </a:t>
            </a:r>
            <a:r>
              <a:rPr lang="ru-RU" sz="2400" i="1" smtClean="0">
                <a:latin typeface="Cambria" pitchFamily="18" charset="0"/>
              </a:rPr>
              <a:t>(30 секунд), </a:t>
            </a:r>
            <a:r>
              <a:rPr lang="ru-RU" sz="2400" smtClean="0">
                <a:latin typeface="Cambria" pitchFamily="18" charset="0"/>
              </a:rPr>
              <a:t>потом убирается; задача детей – вспомнить</a:t>
            </a:r>
            <a:r>
              <a:rPr lang="en-US" sz="2400" smtClean="0">
                <a:latin typeface="Cambria" pitchFamily="18" charset="0"/>
              </a:rPr>
              <a:t>   </a:t>
            </a:r>
            <a:r>
              <a:rPr lang="ru-RU" sz="2400" smtClean="0">
                <a:latin typeface="Cambria" pitchFamily="18" charset="0"/>
              </a:rPr>
              <a:t>расположение шариков.</a:t>
            </a:r>
            <a:r>
              <a:rPr lang="en-US" sz="2400" smtClean="0">
                <a:latin typeface="Cambria" pitchFamily="18" charset="0"/>
              </a:rPr>
              <a:t/>
            </a:r>
            <a:br>
              <a:rPr lang="en-US" sz="2400" smtClean="0">
                <a:latin typeface="Cambria" pitchFamily="18" charset="0"/>
              </a:rPr>
            </a:br>
            <a:r>
              <a:rPr lang="ru-RU" sz="2400" smtClean="0">
                <a:latin typeface="Cambria" pitchFamily="18" charset="0"/>
              </a:rPr>
              <a:t>2. Назвать алфавит в обратном порядке.</a:t>
            </a:r>
            <a:br>
              <a:rPr lang="ru-RU" sz="2400" smtClean="0">
                <a:latin typeface="Cambria" pitchFamily="18" charset="0"/>
              </a:rPr>
            </a:br>
            <a:r>
              <a:rPr lang="ru-RU" sz="2400" smtClean="0">
                <a:latin typeface="Cambria" pitchFamily="18" charset="0"/>
              </a:rPr>
              <a:t>3. Игра «Угадай мелодию» (по нескольким нотам мелодии</a:t>
            </a:r>
            <a:br>
              <a:rPr lang="ru-RU" sz="2400" smtClean="0">
                <a:latin typeface="Cambria" pitchFamily="18" charset="0"/>
              </a:rPr>
            </a:br>
            <a:r>
              <a:rPr lang="ru-RU" sz="2400" smtClean="0">
                <a:latin typeface="Cambria" pitchFamily="18" charset="0"/>
              </a:rPr>
              <a:t>угадать песню).</a:t>
            </a:r>
            <a:br>
              <a:rPr lang="ru-RU" sz="2400" smtClean="0">
                <a:latin typeface="Cambria" pitchFamily="18" charset="0"/>
              </a:rPr>
            </a:br>
            <a:r>
              <a:rPr lang="ru-RU" sz="2400" smtClean="0">
                <a:latin typeface="Cambria" pitchFamily="18" charset="0"/>
              </a:rPr>
              <a:t>4. Обратный счет (необходимо восстановить порядок чисел  от 100 до 0 и т. д.).</a:t>
            </a:r>
            <a:br>
              <a:rPr lang="ru-RU" sz="2400" smtClean="0">
                <a:latin typeface="Cambria" pitchFamily="18" charset="0"/>
              </a:rPr>
            </a:br>
            <a:r>
              <a:rPr lang="ru-RU" sz="2400" smtClean="0">
                <a:latin typeface="Cambria" pitchFamily="18" charset="0"/>
              </a:rPr>
              <a:t>5. Назвать предметы, начинающиеся на одну букву, игра в  города.</a:t>
            </a:r>
            <a:br>
              <a:rPr lang="ru-RU" sz="2400" smtClean="0">
                <a:latin typeface="Cambria" pitchFamily="18" charset="0"/>
              </a:rPr>
            </a:br>
            <a:endParaRPr lang="ru-RU" sz="240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4400" i="1" smtClean="0">
                <a:solidFill>
                  <a:schemeClr val="hlink"/>
                </a:solidFill>
                <a:latin typeface="Cambria" pitchFamily="18" charset="0"/>
              </a:rPr>
              <a:t>Упражнение для формирования правильной осанки: </a:t>
            </a:r>
          </a:p>
          <a:p>
            <a:pPr algn="ctr">
              <a:buFont typeface="Arial" charset="0"/>
              <a:buNone/>
            </a:pPr>
            <a:r>
              <a:rPr lang="ru-RU" smtClean="0">
                <a:latin typeface="Cambria" pitchFamily="18" charset="0"/>
              </a:rPr>
              <a:t>Встать к стене, положить книгу на голову, держать спину прямо и постараться дойти до обозначенной черты, не уронив книги.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9"/>
          <p:cNvSpPr>
            <a:spLocks noGrp="1"/>
          </p:cNvSpPr>
          <p:nvPr>
            <p:ph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>
                <a:solidFill>
                  <a:srgbClr val="336600"/>
                </a:solidFill>
                <a:latin typeface="Arial" charset="0"/>
              </a:rPr>
              <a:t>   </a:t>
            </a:r>
            <a:r>
              <a:rPr lang="ru-RU" smtClean="0"/>
              <a:t>подвижный образ жизни; переедание; правильное питание; ночной образ жизни; вредные привычки; отказ от вредных привычек; режим дня; активный отдых; полноценный сон; еда на ночь; перекусы; закаливание; личная гигиена; положительные эмоции; стрессовые ситуации; высоконравственное отношение к окружающим людям, обществу, природе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/>
          </p:cNvSpPr>
          <p:nvPr>
            <p:ph type="body" idx="4294967295"/>
          </p:nvPr>
        </p:nvSpPr>
        <p:spPr>
          <a:xfrm>
            <a:off x="0" y="1268413"/>
            <a:ext cx="8964613" cy="48577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    </a:t>
            </a:r>
            <a:r>
              <a:rPr lang="ru-RU" smtClean="0">
                <a:solidFill>
                  <a:srgbClr val="E8422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подвижный образ жизни</a:t>
            </a:r>
            <a:r>
              <a:rPr lang="ru-RU" smtClean="0"/>
              <a:t>; переедание; </a:t>
            </a:r>
            <a:r>
              <a:rPr lang="ru-RU" smtClean="0">
                <a:solidFill>
                  <a:srgbClr val="E8422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правильное питание</a:t>
            </a:r>
            <a:r>
              <a:rPr lang="ru-RU" smtClean="0"/>
              <a:t>; ночной образ жизни; вредные привычки; </a:t>
            </a:r>
            <a:r>
              <a:rPr lang="ru-RU" smtClean="0">
                <a:solidFill>
                  <a:srgbClr val="E8422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отказ от вредных привычек; режим дня; активный отдых</a:t>
            </a:r>
            <a:r>
              <a:rPr lang="ru-RU" smtClean="0">
                <a:solidFill>
                  <a:srgbClr val="E84226"/>
                </a:solidFill>
              </a:rPr>
              <a:t>; </a:t>
            </a:r>
            <a:r>
              <a:rPr lang="ru-RU" smtClean="0">
                <a:solidFill>
                  <a:srgbClr val="E8422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полноценный сон</a:t>
            </a:r>
            <a:r>
              <a:rPr lang="ru-RU" u="sng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;</a:t>
            </a:r>
            <a:r>
              <a:rPr lang="ru-RU" smtClean="0"/>
              <a:t> еда на ночь; перекусы; </a:t>
            </a:r>
            <a:r>
              <a:rPr lang="ru-RU" smtClean="0">
                <a:solidFill>
                  <a:srgbClr val="E8422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закаливание; личная гигиена; положительные эмоции</a:t>
            </a:r>
            <a:r>
              <a:rPr lang="ru-RU" smtClean="0"/>
              <a:t>; стрессовые ситуации; </a:t>
            </a:r>
            <a:r>
              <a:rPr lang="ru-RU" smtClean="0">
                <a:solidFill>
                  <a:srgbClr val="E8422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высоконравственное отношение к окружающим людям, обществу, природе</a:t>
            </a:r>
            <a:r>
              <a:rPr lang="ru-RU" smtClean="0">
                <a:solidFill>
                  <a:srgbClr val="E8422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Cambria" pitchFamily="18" charset="0"/>
              </a:rPr>
              <a:t/>
            </a:r>
            <a:br>
              <a:rPr lang="ru-RU" sz="4000" smtClean="0">
                <a:latin typeface="Cambria" pitchFamily="18" charset="0"/>
              </a:rPr>
            </a:br>
            <a:r>
              <a:rPr lang="ru-RU" smtClean="0">
                <a:solidFill>
                  <a:schemeClr val="hlink"/>
                </a:solidFill>
                <a:latin typeface="Cambria" pitchFamily="18" charset="0"/>
              </a:rPr>
              <a:t>Составляющие здоровья:</a:t>
            </a:r>
            <a:br>
              <a:rPr lang="ru-RU" smtClean="0">
                <a:solidFill>
                  <a:schemeClr val="hlink"/>
                </a:solidFill>
                <a:latin typeface="Cambria" pitchFamily="18" charset="0"/>
              </a:rPr>
            </a:br>
            <a:r>
              <a:rPr lang="ru-RU" sz="2800" smtClean="0">
                <a:latin typeface="Cambria" pitchFamily="18" charset="0"/>
              </a:rPr>
              <a:t>РАЦИОНАЛЬНОЕ ПИТАНИЕ</a:t>
            </a:r>
            <a:br>
              <a:rPr lang="ru-RU" sz="2800" smtClean="0">
                <a:latin typeface="Cambria" pitchFamily="18" charset="0"/>
              </a:rPr>
            </a:br>
            <a:r>
              <a:rPr lang="ru-RU" sz="2800" smtClean="0">
                <a:latin typeface="Cambria" pitchFamily="18" charset="0"/>
              </a:rPr>
              <a:t>ДВИЖЕНИЕ</a:t>
            </a:r>
            <a:br>
              <a:rPr lang="ru-RU" sz="2800" smtClean="0">
                <a:latin typeface="Cambria" pitchFamily="18" charset="0"/>
              </a:rPr>
            </a:br>
            <a:r>
              <a:rPr lang="ru-RU" sz="2800" smtClean="0">
                <a:latin typeface="Cambria" pitchFamily="18" charset="0"/>
              </a:rPr>
              <a:t>РЕЖИМ ДНЯ</a:t>
            </a:r>
            <a:br>
              <a:rPr lang="ru-RU" sz="2800" smtClean="0">
                <a:latin typeface="Cambria" pitchFamily="18" charset="0"/>
              </a:rPr>
            </a:br>
            <a:r>
              <a:rPr lang="ru-RU" sz="2800" smtClean="0">
                <a:latin typeface="Cambria" pitchFamily="18" charset="0"/>
              </a:rPr>
              <a:t>ЗАКАЛИВАНИЕ</a:t>
            </a:r>
            <a:br>
              <a:rPr lang="ru-RU" sz="2800" smtClean="0">
                <a:latin typeface="Cambria" pitchFamily="18" charset="0"/>
              </a:rPr>
            </a:br>
            <a:r>
              <a:rPr lang="ru-RU" sz="2800" smtClean="0">
                <a:latin typeface="Cambria" pitchFamily="18" charset="0"/>
              </a:rPr>
              <a:t>ОТСУТСТВИЕ ВРЕДНЫХ ПРИВЫЧЕК  ПОЛОЖИТЕЛЬНЫЕ ЭМОЦИИ</a:t>
            </a:r>
            <a:br>
              <a:rPr lang="ru-RU" sz="2800" smtClean="0">
                <a:latin typeface="Cambria" pitchFamily="18" charset="0"/>
              </a:rPr>
            </a:br>
            <a:r>
              <a:rPr lang="ru-RU" sz="2800" smtClean="0">
                <a:latin typeface="Cambria" pitchFamily="18" charset="0"/>
              </a:rPr>
              <a:t>ДОБРОЖЕЛАТЕЛЬНОСТЬ</a:t>
            </a:r>
            <a:br>
              <a:rPr lang="ru-RU" sz="2800" smtClean="0">
                <a:latin typeface="Cambria" pitchFamily="18" charset="0"/>
              </a:rPr>
            </a:br>
            <a:r>
              <a:rPr lang="ru-RU" sz="2800" smtClean="0">
                <a:latin typeface="Cambria" pitchFamily="18" charset="0"/>
              </a:rPr>
              <a:t>ПОЛНОЦЕННЫЙ СОН</a:t>
            </a:r>
            <a:br>
              <a:rPr lang="ru-RU" sz="2800" smtClean="0">
                <a:latin typeface="Cambria" pitchFamily="18" charset="0"/>
              </a:rPr>
            </a:br>
            <a:r>
              <a:rPr lang="ru-RU" sz="2800" smtClean="0">
                <a:latin typeface="Cambria" pitchFamily="18" charset="0"/>
              </a:rPr>
              <a:t>ЛИЧНАЯ ГИГИЕНА</a:t>
            </a:r>
            <a:br>
              <a:rPr lang="ru-RU" sz="2800" smtClean="0">
                <a:latin typeface="Cambria" pitchFamily="18" charset="0"/>
              </a:rPr>
            </a:br>
            <a:endParaRPr lang="ru-RU" sz="320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xfrm>
            <a:off x="468313" y="1268413"/>
            <a:ext cx="8229600" cy="5329237"/>
          </a:xfrm>
        </p:spPr>
        <p:txBody>
          <a:bodyPr/>
          <a:lstStyle/>
          <a:p>
            <a:pPr eaLnBrk="1" hangingPunct="1"/>
            <a:r>
              <a:rPr lang="ru-RU" smtClean="0"/>
              <a:t>«Добро, которое ты делаешь от сердца, ты делаешь всегда себе».</a:t>
            </a:r>
            <a:br>
              <a:rPr lang="ru-RU" smtClean="0"/>
            </a:br>
            <a:r>
              <a:rPr lang="ru-RU" smtClean="0">
                <a:latin typeface="Arial" charset="0"/>
              </a:rPr>
              <a:t>                          </a:t>
            </a:r>
            <a:r>
              <a:rPr lang="ru-RU" smtClean="0"/>
              <a:t>Л. Н. Толстой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marL="838200" indent="-838200" eaLnBrk="1" hangingPunct="1"/>
            <a:r>
              <a:rPr lang="ru-RU" sz="3200" smtClean="0">
                <a:latin typeface="Cambria" pitchFamily="18" charset="0"/>
              </a:rPr>
              <a:t>Игра «Верно - неверно»</a:t>
            </a:r>
          </a:p>
        </p:txBody>
      </p:sp>
      <p:sp>
        <p:nvSpPr>
          <p:cNvPr id="35843" name="Rectangle 3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1600" smtClean="0">
                <a:latin typeface="Arial" charset="0"/>
              </a:rPr>
              <a:t>      </a:t>
            </a:r>
            <a:r>
              <a:rPr lang="ru-RU" sz="2400" smtClean="0">
                <a:latin typeface="Cambria" pitchFamily="18" charset="0"/>
              </a:rPr>
              <a:t>1.Читать лёжа</a:t>
            </a:r>
            <a:br>
              <a:rPr lang="ru-RU" sz="2400" smtClean="0">
                <a:latin typeface="Cambria" pitchFamily="18" charset="0"/>
              </a:rPr>
            </a:br>
            <a:r>
              <a:rPr lang="ru-RU" sz="2400" smtClean="0">
                <a:latin typeface="Cambria" pitchFamily="18" charset="0"/>
              </a:rPr>
              <a:t>2. Смотреть телевизор лёжа</a:t>
            </a:r>
            <a:br>
              <a:rPr lang="ru-RU" sz="2400" smtClean="0">
                <a:latin typeface="Cambria" pitchFamily="18" charset="0"/>
              </a:rPr>
            </a:br>
            <a:r>
              <a:rPr lang="ru-RU" sz="2400" smtClean="0">
                <a:latin typeface="Cambria" pitchFamily="18" charset="0"/>
              </a:rPr>
              <a:t>3. Оберегать глаза от ударов</a:t>
            </a:r>
            <a:br>
              <a:rPr lang="ru-RU" sz="2400" smtClean="0">
                <a:latin typeface="Cambria" pitchFamily="18" charset="0"/>
              </a:rPr>
            </a:br>
            <a:r>
              <a:rPr lang="ru-RU" sz="2400" smtClean="0">
                <a:latin typeface="Cambria" pitchFamily="18" charset="0"/>
              </a:rPr>
              <a:t>4. Тереть глаза грязными руками</a:t>
            </a:r>
            <a:br>
              <a:rPr lang="ru-RU" sz="2400" smtClean="0">
                <a:latin typeface="Cambria" pitchFamily="18" charset="0"/>
              </a:rPr>
            </a:br>
            <a:r>
              <a:rPr lang="ru-RU" sz="2400" smtClean="0">
                <a:latin typeface="Cambria" pitchFamily="18" charset="0"/>
              </a:rPr>
              <a:t>5. Слушать музыку в наушниках</a:t>
            </a:r>
            <a:br>
              <a:rPr lang="ru-RU" sz="2400" smtClean="0">
                <a:latin typeface="Cambria" pitchFamily="18" charset="0"/>
              </a:rPr>
            </a:br>
            <a:r>
              <a:rPr lang="ru-RU" sz="2400" smtClean="0">
                <a:latin typeface="Cambria" pitchFamily="18" charset="0"/>
              </a:rPr>
              <a:t>6. Чистить уши</a:t>
            </a:r>
            <a:br>
              <a:rPr lang="ru-RU" sz="2400" smtClean="0">
                <a:latin typeface="Cambria" pitchFamily="18" charset="0"/>
              </a:rPr>
            </a:br>
            <a:r>
              <a:rPr lang="ru-RU" sz="2400" smtClean="0">
                <a:latin typeface="Cambria" pitchFamily="18" charset="0"/>
              </a:rPr>
              <a:t>7. Не надевать шапку в холодную погоду</a:t>
            </a:r>
            <a:br>
              <a:rPr lang="ru-RU" sz="2400" smtClean="0">
                <a:latin typeface="Cambria" pitchFamily="18" charset="0"/>
              </a:rPr>
            </a:br>
            <a:r>
              <a:rPr lang="ru-RU" sz="2400" smtClean="0">
                <a:latin typeface="Cambria" pitchFamily="18" charset="0"/>
              </a:rPr>
              <a:t>8. Посещать ЛОР - врача для профилактического осмотра</a:t>
            </a:r>
            <a:br>
              <a:rPr lang="ru-RU" sz="2400" smtClean="0">
                <a:latin typeface="Cambria" pitchFamily="18" charset="0"/>
              </a:rPr>
            </a:br>
            <a:r>
              <a:rPr lang="ru-RU" sz="2400" smtClean="0">
                <a:latin typeface="Cambria" pitchFamily="18" charset="0"/>
              </a:rPr>
              <a:t>9. Кушать только бутерброды</a:t>
            </a:r>
            <a:br>
              <a:rPr lang="ru-RU" sz="2400" smtClean="0">
                <a:latin typeface="Cambria" pitchFamily="18" charset="0"/>
              </a:rPr>
            </a:br>
            <a:r>
              <a:rPr lang="ru-RU" sz="2400" smtClean="0">
                <a:latin typeface="Cambria" pitchFamily="18" charset="0"/>
              </a:rPr>
              <a:t>10. Кушать свежие овощи и фрукты</a:t>
            </a:r>
            <a:br>
              <a:rPr lang="ru-RU" sz="2400" smtClean="0">
                <a:latin typeface="Cambria" pitchFamily="18" charset="0"/>
              </a:rPr>
            </a:br>
            <a:r>
              <a:rPr lang="ru-RU" sz="2400" smtClean="0">
                <a:latin typeface="Cambria" pitchFamily="18" charset="0"/>
              </a:rPr>
              <a:t>11. Пить газированную воду</a:t>
            </a:r>
            <a:br>
              <a:rPr lang="ru-RU" sz="2400" smtClean="0">
                <a:latin typeface="Cambria" pitchFamily="18" charset="0"/>
              </a:rPr>
            </a:br>
            <a:r>
              <a:rPr lang="ru-RU" sz="2400" smtClean="0">
                <a:latin typeface="Cambria" pitchFamily="18" charset="0"/>
              </a:rPr>
              <a:t>12. Кушать молочные продукты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179388" y="1341438"/>
            <a:ext cx="8785225" cy="3671887"/>
          </a:xfrm>
        </p:spPr>
        <p:txBody>
          <a:bodyPr/>
          <a:lstStyle/>
          <a:p>
            <a:pPr algn="ctr" eaLnBrk="1" hangingPunct="1"/>
            <a:r>
              <a:rPr lang="ru-RU" b="0" cap="none" smtClean="0">
                <a:solidFill>
                  <a:schemeClr val="hlink"/>
                </a:solidFill>
                <a:latin typeface="Cambria" pitchFamily="18" charset="0"/>
              </a:rPr>
              <a:t>ЦЕЛЬ:</a:t>
            </a:r>
            <a:r>
              <a:rPr lang="ru-RU" sz="3600" b="0" cap="none" smtClean="0">
                <a:latin typeface="Cambria" pitchFamily="18" charset="0"/>
              </a:rPr>
              <a:t> </a:t>
            </a:r>
            <a:r>
              <a:rPr lang="ru-RU" sz="3200" b="0" cap="none" smtClean="0">
                <a:latin typeface="Cambria" pitchFamily="18" charset="0"/>
              </a:rPr>
              <a:t>АКТУАЛИЗИРОВАТЬ ЗНАНИЯ УЧАЩИХСЯ О КОМПОНЕНТАХ ЗДОРОВОГО ОБРАЗА ЖИЗНИ, ОБРАТИВ ОСОБОЕ ВНИМАНИЕ НА  ОРГАНИЗАЦИЮ РЕЖИМА ДНЯ ШКОЛЬНИКА И ГИГИЕНИЧЕСКИЕ АСПЕКТЫ УЧЕБНОЙ ДЕЯТЕЛЬНОСТИ.</a:t>
            </a:r>
            <a:br>
              <a:rPr lang="ru-RU" sz="3200" b="0" cap="none" smtClean="0">
                <a:latin typeface="Cambria" pitchFamily="18" charset="0"/>
              </a:rPr>
            </a:br>
            <a:endParaRPr lang="ru-RU" sz="3200" b="0" cap="none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49987"/>
          </a:xfrm>
        </p:spPr>
        <p:txBody>
          <a:bodyPr/>
          <a:lstStyle/>
          <a:p>
            <a:pPr eaLnBrk="1" hangingPunct="1"/>
            <a:r>
              <a:rPr lang="ru-RU" smtClean="0">
                <a:latin typeface="Cambria" pitchFamily="18" charset="0"/>
              </a:rPr>
              <a:t>«Деньги потерял – ничего не потерял, время потерял – много потерял, здоровье потерял – всё потерял».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pPr eaLnBrk="1" hangingPunct="1"/>
            <a:r>
              <a:rPr lang="ru-RU" smtClean="0">
                <a:latin typeface="Cambria" pitchFamily="18" charset="0"/>
              </a:rPr>
              <a:t>Здоровье – это самое дорогое, драгоценный дар, подаренный нам природой.</a:t>
            </a:r>
            <a:br>
              <a:rPr lang="ru-RU" smtClean="0">
                <a:latin typeface="Cambria" pitchFamily="18" charset="0"/>
              </a:rPr>
            </a:br>
            <a:endParaRPr lang="ru-RU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/>
          </p:cNvSpPr>
          <p:nvPr>
            <p:ph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r>
              <a:rPr lang="ru-RU" smtClean="0"/>
              <a:t>«Здоровому всё здорово!»</a:t>
            </a:r>
          </a:p>
          <a:p>
            <a:r>
              <a:rPr lang="ru-RU" smtClean="0"/>
              <a:t>«Здоровью нет цены»</a:t>
            </a:r>
          </a:p>
          <a:p>
            <a:r>
              <a:rPr lang="ru-RU" smtClean="0"/>
              <a:t>«Здоровый человек есть самое драгоценное произведение  природы»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187450" y="549275"/>
            <a:ext cx="7345363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 b="1">
                <a:latin typeface="Arial" charset="0"/>
              </a:rPr>
              <a:t>1 группа</a:t>
            </a:r>
            <a:r>
              <a:rPr lang="ru-RU" sz="1800">
                <a:latin typeface="Arial" charset="0"/>
              </a:rPr>
              <a:t/>
            </a:r>
            <a:br>
              <a:rPr lang="ru-RU" sz="1800">
                <a:latin typeface="Arial" charset="0"/>
              </a:rPr>
            </a:br>
            <a:r>
              <a:rPr lang="ru-RU" sz="1800">
                <a:latin typeface="Arial" charset="0"/>
              </a:rPr>
              <a:t>Необходимо разделить продукты на полезные и условно вредные: творог, копчёная колбаса, жевательная резинка, кефир, чипсы, рыба, кетчуп, яблоки, лимонад, сладости. </a:t>
            </a:r>
            <a:br>
              <a:rPr lang="ru-RU" sz="1800">
                <a:latin typeface="Arial" charset="0"/>
              </a:rPr>
            </a:br>
            <a:endParaRPr lang="ru-RU" sz="1800">
              <a:latin typeface="Arial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900113" y="2205038"/>
            <a:ext cx="7704137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 b="1">
                <a:latin typeface="Arial" charset="0"/>
              </a:rPr>
              <a:t>2 группа</a:t>
            </a:r>
            <a:endParaRPr lang="ru-RU" sz="1800">
              <a:latin typeface="Arial" charset="0"/>
            </a:endParaRPr>
          </a:p>
          <a:p>
            <a:pPr algn="ctr"/>
            <a:r>
              <a:rPr lang="ru-RU" sz="1800">
                <a:latin typeface="Arial" charset="0"/>
              </a:rPr>
              <a:t>Распределите продукты на 4 группы по содержанию в них тех или иных витаминов.</a:t>
            </a:r>
          </a:p>
          <a:p>
            <a:pPr algn="ctr"/>
            <a:r>
              <a:rPr lang="ru-RU" sz="1800">
                <a:latin typeface="Arial" charset="0"/>
              </a:rPr>
              <a:t>Витамины: А, В, С, Д.</a:t>
            </a:r>
          </a:p>
          <a:p>
            <a:pPr algn="ctr"/>
            <a:r>
              <a:rPr lang="ru-RU" sz="1800">
                <a:latin typeface="Arial" charset="0"/>
              </a:rPr>
              <a:t>Продукты: масло, морковь, семечки, мясо, шиповник, болгарский перец, яйца, рыбий жир, творог, лимон, печень, икра.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971550" y="4149725"/>
            <a:ext cx="76327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 b="1">
                <a:latin typeface="Arial" charset="0"/>
              </a:rPr>
              <a:t>3 группа</a:t>
            </a:r>
            <a:endParaRPr lang="ru-RU" sz="1800">
              <a:latin typeface="Arial" charset="0"/>
            </a:endParaRPr>
          </a:p>
          <a:p>
            <a:pPr algn="ctr"/>
            <a:r>
              <a:rPr lang="ru-RU" sz="1800">
                <a:latin typeface="Arial" charset="0"/>
              </a:rPr>
              <a:t>Объясните, что скрывается за данными обозначениями на упаковках продуктов: Е – 150, </a:t>
            </a:r>
          </a:p>
          <a:p>
            <a:pPr algn="ctr"/>
            <a:r>
              <a:rPr lang="ru-RU" sz="1800">
                <a:latin typeface="Arial" charset="0"/>
              </a:rPr>
              <a:t>Е-450, Е – 621, Е – 950.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5" grpId="0"/>
      <p:bldP spid="307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2"/>
          <p:cNvSpPr>
            <a:spLocks noGrp="1"/>
          </p:cNvSpPr>
          <p:nvPr>
            <p:ph type="title"/>
          </p:nvPr>
        </p:nvSpPr>
        <p:spPr>
          <a:xfrm flipV="1">
            <a:off x="539750" y="-458788"/>
            <a:ext cx="8229600" cy="4445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482" name="Текст 3"/>
          <p:cNvSpPr>
            <a:spLocks noGrp="1"/>
          </p:cNvSpPr>
          <p:nvPr>
            <p:ph type="body" idx="1"/>
          </p:nvPr>
        </p:nvSpPr>
        <p:spPr>
          <a:xfrm>
            <a:off x="468313" y="1557338"/>
            <a:ext cx="4040187" cy="639762"/>
          </a:xfrm>
        </p:spPr>
        <p:txBody>
          <a:bodyPr/>
          <a:lstStyle/>
          <a:p>
            <a:pPr algn="ctr" eaLnBrk="1" hangingPunct="1"/>
            <a:r>
              <a:rPr lang="ru-RU" smtClean="0"/>
              <a:t>Полезные</a:t>
            </a:r>
          </a:p>
        </p:txBody>
      </p:sp>
      <p:sp>
        <p:nvSpPr>
          <p:cNvPr id="20483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 eaLnBrk="1" hangingPunct="1"/>
            <a:r>
              <a:rPr lang="ru-RU" smtClean="0">
                <a:latin typeface="Cambria" pitchFamily="18" charset="0"/>
              </a:rPr>
              <a:t>творог</a:t>
            </a:r>
          </a:p>
          <a:p>
            <a:pPr algn="ctr" eaLnBrk="1" hangingPunct="1"/>
            <a:r>
              <a:rPr lang="ru-RU" smtClean="0">
                <a:latin typeface="Cambria" pitchFamily="18" charset="0"/>
              </a:rPr>
              <a:t>кефир </a:t>
            </a:r>
          </a:p>
          <a:p>
            <a:pPr algn="ctr" eaLnBrk="1" hangingPunct="1"/>
            <a:r>
              <a:rPr lang="ru-RU" smtClean="0">
                <a:latin typeface="Cambria" pitchFamily="18" charset="0"/>
              </a:rPr>
              <a:t>рыба </a:t>
            </a:r>
          </a:p>
          <a:p>
            <a:pPr algn="ctr" eaLnBrk="1" hangingPunct="1"/>
            <a:r>
              <a:rPr lang="ru-RU" smtClean="0">
                <a:latin typeface="Cambria" pitchFamily="18" charset="0"/>
              </a:rPr>
              <a:t>яблоки</a:t>
            </a:r>
          </a:p>
        </p:txBody>
      </p:sp>
      <p:sp>
        <p:nvSpPr>
          <p:cNvPr id="20484" name="Текст 5"/>
          <p:cNvSpPr>
            <a:spLocks noGrp="1"/>
          </p:cNvSpPr>
          <p:nvPr>
            <p:ph type="body" sz="quarter" idx="3"/>
          </p:nvPr>
        </p:nvSpPr>
        <p:spPr>
          <a:xfrm>
            <a:off x="4643438" y="1557338"/>
            <a:ext cx="4041775" cy="639762"/>
          </a:xfrm>
        </p:spPr>
        <p:txBody>
          <a:bodyPr/>
          <a:lstStyle/>
          <a:p>
            <a:pPr algn="ctr" eaLnBrk="1" hangingPunct="1"/>
            <a:r>
              <a:rPr lang="ru-RU" smtClean="0"/>
              <a:t>Вредные</a:t>
            </a:r>
          </a:p>
        </p:txBody>
      </p:sp>
      <p:sp>
        <p:nvSpPr>
          <p:cNvPr id="20485" name="Объект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ctr" eaLnBrk="1" hangingPunct="1"/>
            <a:r>
              <a:rPr lang="ru-RU" smtClean="0">
                <a:latin typeface="Cambria" pitchFamily="18" charset="0"/>
              </a:rPr>
              <a:t>жевательная резинка</a:t>
            </a:r>
          </a:p>
          <a:p>
            <a:pPr algn="ctr" eaLnBrk="1" hangingPunct="1"/>
            <a:r>
              <a:rPr lang="ru-RU" smtClean="0">
                <a:latin typeface="Cambria" pitchFamily="18" charset="0"/>
              </a:rPr>
              <a:t>чипсы</a:t>
            </a:r>
          </a:p>
          <a:p>
            <a:pPr algn="ctr" eaLnBrk="1" hangingPunct="1"/>
            <a:r>
              <a:rPr lang="ru-RU" smtClean="0">
                <a:latin typeface="Cambria" pitchFamily="18" charset="0"/>
              </a:rPr>
              <a:t>кетчуп</a:t>
            </a:r>
          </a:p>
          <a:p>
            <a:pPr algn="ctr" eaLnBrk="1" hangingPunct="1"/>
            <a:r>
              <a:rPr lang="ru-RU" smtClean="0">
                <a:latin typeface="Cambria" pitchFamily="18" charset="0"/>
              </a:rPr>
              <a:t>лимонад</a:t>
            </a:r>
          </a:p>
          <a:p>
            <a:pPr algn="ctr" eaLnBrk="1" hangingPunct="1"/>
            <a:r>
              <a:rPr lang="ru-RU" smtClean="0">
                <a:latin typeface="Cambria" pitchFamily="18" charset="0"/>
              </a:rPr>
              <a:t>копчёная колбаса</a:t>
            </a:r>
          </a:p>
          <a:p>
            <a:pPr algn="ctr" eaLnBrk="1" hangingPunct="1"/>
            <a:r>
              <a:rPr lang="ru-RU" smtClean="0">
                <a:latin typeface="Cambria" pitchFamily="18" charset="0"/>
              </a:rPr>
              <a:t>сладости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6394450"/>
          </a:xfrm>
        </p:spPr>
        <p:txBody>
          <a:bodyPr/>
          <a:lstStyle/>
          <a:p>
            <a:pPr eaLnBrk="1" hangingPunct="1"/>
            <a:r>
              <a:rPr lang="ru-RU" smtClean="0">
                <a:latin typeface="Cambria" pitchFamily="18" charset="0"/>
              </a:rPr>
              <a:t>ОТВЕТЫ:</a:t>
            </a:r>
            <a:br>
              <a:rPr lang="ru-RU" smtClean="0">
                <a:latin typeface="Cambria" pitchFamily="18" charset="0"/>
              </a:rPr>
            </a:br>
            <a:r>
              <a:rPr lang="ru-RU" sz="3200" smtClean="0">
                <a:solidFill>
                  <a:srgbClr val="FF0000"/>
                </a:solidFill>
                <a:latin typeface="Cambria" pitchFamily="18" charset="0"/>
              </a:rPr>
              <a:t>А: </a:t>
            </a:r>
            <a:r>
              <a:rPr lang="ru-RU" sz="3200" smtClean="0">
                <a:latin typeface="Cambria" pitchFamily="18" charset="0"/>
              </a:rPr>
              <a:t>морковь, масло, яйца, печень.</a:t>
            </a:r>
            <a:br>
              <a:rPr lang="ru-RU" sz="3200" smtClean="0">
                <a:latin typeface="Cambria" pitchFamily="18" charset="0"/>
              </a:rPr>
            </a:br>
            <a:r>
              <a:rPr lang="ru-RU" sz="3200" smtClean="0">
                <a:solidFill>
                  <a:srgbClr val="FF0000"/>
                </a:solidFill>
                <a:latin typeface="Cambria" pitchFamily="18" charset="0"/>
              </a:rPr>
              <a:t>В:</a:t>
            </a:r>
            <a:r>
              <a:rPr lang="ru-RU" sz="3200" smtClean="0">
                <a:latin typeface="Cambria" pitchFamily="18" charset="0"/>
              </a:rPr>
              <a:t> семечки, мясо, масло, творог.</a:t>
            </a:r>
            <a:br>
              <a:rPr lang="ru-RU" sz="3200" smtClean="0">
                <a:latin typeface="Cambria" pitchFamily="18" charset="0"/>
              </a:rPr>
            </a:br>
            <a:r>
              <a:rPr lang="ru-RU" sz="3200" smtClean="0">
                <a:solidFill>
                  <a:srgbClr val="FF0000"/>
                </a:solidFill>
                <a:latin typeface="Cambria" pitchFamily="18" charset="0"/>
              </a:rPr>
              <a:t>           С:</a:t>
            </a:r>
            <a:r>
              <a:rPr lang="ru-RU" sz="3200" smtClean="0">
                <a:latin typeface="Cambria" pitchFamily="18" charset="0"/>
              </a:rPr>
              <a:t> шиповник, болгарский перец, лимон.</a:t>
            </a:r>
            <a:br>
              <a:rPr lang="ru-RU" sz="3200" smtClean="0">
                <a:latin typeface="Cambria" pitchFamily="18" charset="0"/>
              </a:rPr>
            </a:br>
            <a:r>
              <a:rPr lang="ru-RU" sz="3200" smtClean="0">
                <a:solidFill>
                  <a:srgbClr val="FF0000"/>
                </a:solidFill>
                <a:latin typeface="Cambria" pitchFamily="18" charset="0"/>
              </a:rPr>
              <a:t>Д:</a:t>
            </a:r>
            <a:r>
              <a:rPr lang="ru-RU" sz="3200" smtClean="0">
                <a:latin typeface="Cambria" pitchFamily="18" charset="0"/>
              </a:rPr>
              <a:t> рыбий жир, икра.</a:t>
            </a:r>
            <a:br>
              <a:rPr lang="ru-RU" sz="3200" smtClean="0">
                <a:latin typeface="Cambria" pitchFamily="18" charset="0"/>
              </a:rPr>
            </a:br>
            <a:endParaRPr lang="ru-RU" sz="320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pPr eaLnBrk="1" hangingPunct="1"/>
            <a:r>
              <a:rPr lang="ru-RU" smtClean="0">
                <a:latin typeface="Cambria" pitchFamily="18" charset="0"/>
              </a:rPr>
              <a:t>ОТВЕТ:</a:t>
            </a:r>
            <a:br>
              <a:rPr lang="ru-RU" smtClean="0">
                <a:latin typeface="Cambria" pitchFamily="18" charset="0"/>
              </a:rPr>
            </a:br>
            <a:r>
              <a:rPr lang="ru-RU" smtClean="0">
                <a:latin typeface="Cambria" pitchFamily="18" charset="0"/>
              </a:rPr>
              <a:t>  </a:t>
            </a:r>
            <a:r>
              <a:rPr lang="ru-RU" sz="2800" smtClean="0">
                <a:solidFill>
                  <a:srgbClr val="FF0000"/>
                </a:solidFill>
                <a:latin typeface="Cambria" pitchFamily="18" charset="0"/>
              </a:rPr>
              <a:t>Е – 150 – красители </a:t>
            </a:r>
            <a:r>
              <a:rPr lang="ru-RU" sz="2800" smtClean="0">
                <a:latin typeface="Cambria" pitchFamily="18" charset="0"/>
              </a:rPr>
              <a:t>(</a:t>
            </a:r>
            <a:r>
              <a:rPr lang="ru-RU" sz="2800" i="1" smtClean="0">
                <a:latin typeface="Cambria" pitchFamily="18" charset="0"/>
              </a:rPr>
              <a:t>способствуют заболеваниям</a:t>
            </a:r>
            <a:r>
              <a:rPr lang="ru-RU" sz="2800" smtClean="0">
                <a:latin typeface="Cambria" pitchFamily="18" charset="0"/>
              </a:rPr>
              <a:t> </a:t>
            </a:r>
            <a:r>
              <a:rPr lang="ru-RU" sz="2800" i="1" smtClean="0">
                <a:latin typeface="Cambria" pitchFamily="18" charset="0"/>
              </a:rPr>
              <a:t>желудочно-кишечного тракта</a:t>
            </a:r>
            <a:r>
              <a:rPr lang="ru-RU" sz="2800" smtClean="0">
                <a:latin typeface="Cambria" pitchFamily="18" charset="0"/>
              </a:rPr>
              <a:t>), </a:t>
            </a:r>
            <a:br>
              <a:rPr lang="ru-RU" sz="2800" smtClean="0">
                <a:latin typeface="Cambria" pitchFamily="18" charset="0"/>
              </a:rPr>
            </a:br>
            <a:r>
              <a:rPr lang="ru-RU" sz="2800" smtClean="0">
                <a:solidFill>
                  <a:srgbClr val="FF0000"/>
                </a:solidFill>
                <a:latin typeface="Cambria" pitchFamily="18" charset="0"/>
              </a:rPr>
              <a:t>Е – 450 – солеплавители</a:t>
            </a:r>
            <a:r>
              <a:rPr lang="ru-RU" sz="2800" smtClean="0">
                <a:latin typeface="Cambria" pitchFamily="18" charset="0"/>
              </a:rPr>
              <a:t> (</a:t>
            </a:r>
            <a:r>
              <a:rPr lang="ru-RU" sz="2800" i="1" smtClean="0">
                <a:latin typeface="Cambria" pitchFamily="18" charset="0"/>
              </a:rPr>
              <a:t>ведут к нарушению процесса усвоения кальция, к хрупкости костей,</a:t>
            </a:r>
            <a:r>
              <a:rPr lang="ru-RU" sz="2800" smtClean="0">
                <a:latin typeface="Cambria" pitchFamily="18" charset="0"/>
              </a:rPr>
              <a:t> </a:t>
            </a:r>
            <a:r>
              <a:rPr lang="ru-RU" sz="2800" i="1" smtClean="0">
                <a:latin typeface="Cambria" pitchFamily="18" charset="0"/>
              </a:rPr>
              <a:t>отложению камней в почках</a:t>
            </a:r>
            <a:r>
              <a:rPr lang="ru-RU" sz="2800" smtClean="0">
                <a:latin typeface="Cambria" pitchFamily="18" charset="0"/>
              </a:rPr>
              <a:t>), </a:t>
            </a:r>
            <a:br>
              <a:rPr lang="ru-RU" sz="2800" smtClean="0">
                <a:latin typeface="Cambria" pitchFamily="18" charset="0"/>
              </a:rPr>
            </a:br>
            <a:r>
              <a:rPr lang="ru-RU" sz="2800" smtClean="0">
                <a:solidFill>
                  <a:srgbClr val="FF0000"/>
                </a:solidFill>
                <a:latin typeface="Cambria" pitchFamily="18" charset="0"/>
              </a:rPr>
              <a:t>Е – 621 – усилители вкуса </a:t>
            </a:r>
            <a:r>
              <a:rPr lang="ru-RU" sz="2800" smtClean="0">
                <a:latin typeface="Cambria" pitchFamily="18" charset="0"/>
              </a:rPr>
              <a:t>(</a:t>
            </a:r>
            <a:r>
              <a:rPr lang="ru-RU" sz="2800" i="1" smtClean="0">
                <a:latin typeface="Cambria" pitchFamily="18" charset="0"/>
              </a:rPr>
              <a:t>при применении могут вызвать слепоту, рост раковых опухолей</a:t>
            </a:r>
            <a:r>
              <a:rPr lang="ru-RU" sz="2800" smtClean="0">
                <a:latin typeface="Cambria" pitchFamily="18" charset="0"/>
              </a:rPr>
              <a:t>); </a:t>
            </a:r>
            <a:br>
              <a:rPr lang="ru-RU" sz="2800" smtClean="0">
                <a:latin typeface="Cambria" pitchFamily="18" charset="0"/>
              </a:rPr>
            </a:br>
            <a:r>
              <a:rPr lang="ru-RU" sz="2800" smtClean="0">
                <a:solidFill>
                  <a:srgbClr val="FF0000"/>
                </a:solidFill>
                <a:latin typeface="Cambria" pitchFamily="18" charset="0"/>
              </a:rPr>
              <a:t>Е – 950 – ароматизаторы </a:t>
            </a:r>
            <a:r>
              <a:rPr lang="ru-RU" sz="2800" smtClean="0">
                <a:latin typeface="Cambria" pitchFamily="18" charset="0"/>
              </a:rPr>
              <a:t>(</a:t>
            </a:r>
            <a:r>
              <a:rPr lang="ru-RU" sz="2800" i="1" smtClean="0">
                <a:latin typeface="Cambria" pitchFamily="18" charset="0"/>
              </a:rPr>
              <a:t>провоцируют астму и рост раковых опухолей).</a:t>
            </a:r>
            <a:r>
              <a:rPr lang="ru-RU" smtClean="0">
                <a:latin typeface="Cambria" pitchFamily="18" charset="0"/>
              </a:rPr>
              <a:t/>
            </a:r>
            <a:br>
              <a:rPr lang="ru-RU" smtClean="0">
                <a:latin typeface="Cambria" pitchFamily="18" charset="0"/>
              </a:rPr>
            </a:br>
            <a:endParaRPr lang="ru-RU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омашка 8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Ромашка 8</Template>
  <TotalTime>367</TotalTime>
  <Words>495</Words>
  <Application>Microsoft Office PowerPoint</Application>
  <PresentationFormat>Экран (4:3)</PresentationFormat>
  <Paragraphs>52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Ромашка 8</vt:lpstr>
      <vt:lpstr>Тема классного часа:  « Слагаемые здоровья»  </vt:lpstr>
      <vt:lpstr>ЦЕЛЬ: АКТУАЛИЗИРОВАТЬ ЗНАНИЯ УЧАЩИХСЯ О КОМПОНЕНТАХ ЗДОРОВОГО ОБРАЗА ЖИЗНИ, ОБРАТИВ ОСОБОЕ ВНИМАНИЕ НА  ОРГАНИЗАЦИЮ РЕЖИМА ДНЯ ШКОЛЬНИКА И ГИГИЕНИЧЕСКИЕ АСПЕКТЫ УЧЕБНОЙ ДЕЯТЕЛЬНОСТИ. </vt:lpstr>
      <vt:lpstr>«Деньги потерял – ничего не потерял, время потерял – много потерял, здоровье потерял – всё потерял».</vt:lpstr>
      <vt:lpstr>Здоровье – это самое дорогое, драгоценный дар, подаренный нам природой. </vt:lpstr>
      <vt:lpstr>Презентация PowerPoint</vt:lpstr>
      <vt:lpstr>Презентация PowerPoint</vt:lpstr>
      <vt:lpstr>Презентация PowerPoint</vt:lpstr>
      <vt:lpstr>ОТВЕТЫ: А: морковь, масло, яйца, печень. В: семечки, мясо, масло, творог.            С: шиповник, болгарский перец, лимон. Д: рыбий жир, икра. </vt:lpstr>
      <vt:lpstr>ОТВЕТ:   Е – 150 – красители (способствуют заболеваниям желудочно-кишечного тракта),  Е – 450 – солеплавители (ведут к нарушению процесса усвоения кальция, к хрупкости костей, отложению камней в почках),  Е – 621 – усилители вкуса (при применении могут вызвать слепоту, рост раковых опухолей);  Е – 950 – ароматизаторы (провоцируют астму и рост раковых опухолей). </vt:lpstr>
      <vt:lpstr>Презентация PowerPoint</vt:lpstr>
      <vt:lpstr>Презентация PowerPoint</vt:lpstr>
      <vt:lpstr>Упражнения для профилактики близорукости:  Зажмуривание глаз. Далеко - близко. Руки вперед, руки вверх (следить за кончиками пальцев). Большим пальцем писать буквы.</vt:lpstr>
      <vt:lpstr>Упражнения для развития различных видов памяти: 1.Демонстрируется картинка с изображением разноцветных  шариков (30 секунд), потом убирается; задача детей – вспомнить   расположение шариков. 2. Назвать алфавит в обратном порядке. 3. Игра «Угадай мелодию» (по нескольким нотам мелодии угадать песню). 4. Обратный счет (необходимо восстановить порядок чисел  от 100 до 0 и т. д.). 5. Назвать предметы, начинающиеся на одну букву, игра в  города. </vt:lpstr>
      <vt:lpstr>Презентация PowerPoint</vt:lpstr>
      <vt:lpstr>Презентация PowerPoint</vt:lpstr>
      <vt:lpstr>Презентация PowerPoint</vt:lpstr>
      <vt:lpstr> Составляющие здоровья: РАЦИОНАЛЬНОЕ ПИТАНИЕ ДВИЖЕНИЕ РЕЖИМ ДНЯ ЗАКАЛИВАНИЕ ОТСУТСТВИЕ ВРЕДНЫХ ПРИВЫЧЕК  ПОЛОЖИТЕЛЬНЫЕ ЭМОЦИИ ДОБРОЖЕЛАТЕЛЬНОСТЬ ПОЛНОЦЕННЫЙ СОН ЛИЧНАЯ ГИГИЕНА </vt:lpstr>
      <vt:lpstr>«Добро, которое ты делаешь от сердца, ты делаешь всегда себе».                           Л. Н. Толстой </vt:lpstr>
      <vt:lpstr>Игра «Верно - неверно»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классного часа:  « Слагаемые здоровья»</dc:title>
  <dc:creator>Я</dc:creator>
  <cp:lastModifiedBy>1</cp:lastModifiedBy>
  <cp:revision>41</cp:revision>
  <dcterms:created xsi:type="dcterms:W3CDTF">2011-12-13T18:44:36Z</dcterms:created>
  <dcterms:modified xsi:type="dcterms:W3CDTF">2012-03-29T16:08:08Z</dcterms:modified>
</cp:coreProperties>
</file>