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74" r:id="rId12"/>
    <p:sldId id="275" r:id="rId13"/>
    <p:sldId id="269" r:id="rId14"/>
    <p:sldId id="271" r:id="rId15"/>
    <p:sldId id="272" r:id="rId16"/>
    <p:sldId id="268" r:id="rId17"/>
    <p:sldId id="270" r:id="rId18"/>
    <p:sldId id="273" r:id="rId19"/>
    <p:sldId id="276" r:id="rId20"/>
    <p:sldId id="277" r:id="rId21"/>
    <p:sldId id="278" r:id="rId22"/>
    <p:sldId id="279" r:id="rId23"/>
    <p:sldId id="280" r:id="rId24"/>
    <p:sldId id="282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3300"/>
    <a:srgbClr val="28C0C8"/>
    <a:srgbClr val="E662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5857916" cy="165416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Интересней человека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ничего на свете нет!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te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785926"/>
            <a:ext cx="3713611" cy="4929198"/>
          </a:xfrm>
        </p:spPr>
      </p:pic>
      <p:pic>
        <p:nvPicPr>
          <p:cNvPr id="1026" name="Picture 2" descr="C:\Documents and Settings\User\Мои документы\Downloads\фото человек\wpid-H1hgwQcJE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85860"/>
            <a:ext cx="1928794" cy="214314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Downloads\фото человек\anatomi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143380"/>
            <a:ext cx="2881333" cy="2500330"/>
          </a:xfrm>
          <a:prstGeom prst="rect">
            <a:avLst/>
          </a:prstGeom>
          <a:noFill/>
        </p:spPr>
      </p:pic>
      <p:pic>
        <p:nvPicPr>
          <p:cNvPr id="1031" name="Picture 7" descr="C:\Documents and Settings\User\Мои документы\Downloads\фото человек\0_36a69_cfd3dd31_o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926164"/>
            <a:ext cx="2643206" cy="2055103"/>
          </a:xfrm>
          <a:prstGeom prst="rect">
            <a:avLst/>
          </a:prstGeom>
          <a:noFill/>
        </p:spPr>
      </p:pic>
      <p:pic>
        <p:nvPicPr>
          <p:cNvPr id="1035" name="Picture 11" descr="C:\Documents and Settings\User\Мои документы\Downloads\фото человек\29195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00504"/>
            <a:ext cx="1785950" cy="2375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128588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«Самое, самое» в теле человека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84"/>
            <a:ext cx="2571768" cy="31432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Пока ты читаешь это предложения,  в твоем теле отмирает и заменяется новыми множество клеток. </a:t>
            </a:r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Сколько?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5214950"/>
            <a:ext cx="2786082" cy="1500198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В организме человека содержится  … мышц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429132"/>
            <a:ext cx="2786082" cy="24288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В скелете новорожденного ребенка 350 костей, а у взрослого  человека всего … костей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4857760"/>
            <a:ext cx="2714644" cy="17859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При улыбке работает                     17 мышц , а при моргании …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500826" y="3714752"/>
            <a:ext cx="1643074" cy="78581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50 000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72132" y="2714620"/>
            <a:ext cx="1571636" cy="71438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640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929058" y="1285860"/>
            <a:ext cx="1500198" cy="857256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206</a:t>
            </a: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57554" y="2571744"/>
            <a:ext cx="1357322" cy="85725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200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1000108"/>
            <a:ext cx="2928958" cy="1428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В капле крови содержится множество клеток. Сколько?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357554" y="4286256"/>
            <a:ext cx="2928958" cy="64294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25 000 000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0800000">
            <a:off x="4143372" y="3357562"/>
            <a:ext cx="57150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143240" y="2214554"/>
            <a:ext cx="1714512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4607719" y="2607463"/>
            <a:ext cx="857256" cy="214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143504" y="3143248"/>
            <a:ext cx="1500198" cy="7143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3071802" y="3214686"/>
            <a:ext cx="4929222" cy="12858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7286644" y="2643182"/>
            <a:ext cx="714380" cy="50006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>
            <a:off x="5500694" y="2571744"/>
            <a:ext cx="178595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V="1">
            <a:off x="4893471" y="2035959"/>
            <a:ext cx="642942" cy="4286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4000496" y="1000108"/>
            <a:ext cx="1785950" cy="214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2893207" y="1393017"/>
            <a:ext cx="1428760" cy="642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2714612" y="3000372"/>
            <a:ext cx="114300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3286116" y="3571876"/>
            <a:ext cx="1785950" cy="7858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5786446" y="4572008"/>
            <a:ext cx="714380" cy="6429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>
            <a:off x="4786314" y="3571876"/>
            <a:ext cx="1714512" cy="9286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4714876" y="3214686"/>
            <a:ext cx="928694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 flipH="1" flipV="1">
            <a:off x="7393801" y="3821909"/>
            <a:ext cx="207170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8501090" y="2786058"/>
            <a:ext cx="42862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8072462" y="1857364"/>
            <a:ext cx="185738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16200000" flipH="1">
            <a:off x="2750331" y="1535893"/>
            <a:ext cx="1643074" cy="4286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3357554" y="714356"/>
            <a:ext cx="2357454" cy="1428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5786446" y="785794"/>
            <a:ext cx="3357554" cy="1428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715008" y="785794"/>
            <a:ext cx="7143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Математический взгляд на пищеварительную систему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9006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В тонком кишечнике человека происходит  окончательное переваривание пищи. Он имеет длину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 4 раза больше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 роста человека.</a:t>
            </a: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Какова протяженность кишечника подростка, если его рост составляет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150 см?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 Переведи результат в метры.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User\Мои документы\Downloads\фото человек\33982499-Small-Intestine-Stock-Ph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00174"/>
            <a:ext cx="3286148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3300"/>
                </a:solidFill>
              </a:rPr>
              <a:t>Цифры в пищеварительной системе</a:t>
            </a:r>
            <a:endParaRPr lang="ru-RU" b="1" dirty="0">
              <a:solidFill>
                <a:srgbClr val="CC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4829180" cy="52864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Ворсинки тонкого кишечника всасывают в кровь питательные вещества. Их количество в кишечнике равно</a:t>
            </a: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CC3300"/>
                </a:solidFill>
                <a:latin typeface="Arial Black" pitchFamily="34" charset="0"/>
              </a:rPr>
              <a:t>(28 – 12) / 4 =   миллионов.</a:t>
            </a:r>
          </a:p>
          <a:p>
            <a:pPr>
              <a:buNone/>
            </a:pPr>
            <a:endParaRPr lang="ru-RU" sz="24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663300"/>
                </a:solidFill>
                <a:latin typeface="Arial Black" pitchFamily="34" charset="0"/>
              </a:rPr>
              <a:t>Общая площадь всех ворсинок тонкого кишечника составляет </a:t>
            </a:r>
          </a:p>
          <a:p>
            <a:pPr>
              <a:buNone/>
            </a:pPr>
            <a:r>
              <a:rPr lang="ru-RU" sz="2400" dirty="0" smtClean="0">
                <a:solidFill>
                  <a:srgbClr val="663300"/>
                </a:solidFill>
                <a:latin typeface="Arial Black" pitchFamily="34" charset="0"/>
              </a:rPr>
              <a:t>    </a:t>
            </a:r>
            <a:r>
              <a:rPr lang="ru-RU" sz="2400" dirty="0" smtClean="0">
                <a:solidFill>
                  <a:srgbClr val="CC3300"/>
                </a:solidFill>
                <a:latin typeface="Arial Black" pitchFamily="34" charset="0"/>
              </a:rPr>
              <a:t>400 / 2 – 60 =                 </a:t>
            </a:r>
          </a:p>
          <a:p>
            <a:pPr marL="457200" indent="-457200">
              <a:buNone/>
            </a:pPr>
            <a:r>
              <a:rPr lang="ru-RU" sz="2400" dirty="0" smtClean="0">
                <a:solidFill>
                  <a:srgbClr val="663300"/>
                </a:solidFill>
                <a:latin typeface="Arial Black" pitchFamily="34" charset="0"/>
              </a:rPr>
              <a:t>квадратных метров.</a:t>
            </a:r>
          </a:p>
          <a:p>
            <a:endParaRPr lang="ru-RU" sz="2400" dirty="0">
              <a:latin typeface="Arial Black" pitchFamily="34" charset="0"/>
            </a:endParaRPr>
          </a:p>
        </p:txBody>
      </p:sp>
      <p:pic>
        <p:nvPicPr>
          <p:cNvPr id="2050" name="Picture 2" descr="C:\Documents and Settings\User\Мои документы\Downloads\фото человек\33982499-Small-Intestine-Stock-Ph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357299"/>
            <a:ext cx="3214710" cy="2786081"/>
          </a:xfrm>
          <a:prstGeom prst="rect">
            <a:avLst/>
          </a:prstGeom>
          <a:noFill/>
        </p:spPr>
      </p:pic>
      <p:pic>
        <p:nvPicPr>
          <p:cNvPr id="2051" name="Picture 3" descr="C:\Documents and Settings\User\Мои документы\Downloads\фото человек\Intestinal-villi-Science-Photo-Library-56a11c025f9b58b7d0bbca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358230"/>
            <a:ext cx="3214710" cy="2306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Вода – основа нашей жизни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3714776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Человек должен выпивать примерно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 литра воды в сутки.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Какова потребность в воде: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 за неделю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 за месяц?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За год воды необходимо больше, чем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(6 000 / 2) -2000 =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литров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14422"/>
            <a:ext cx="22860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214422"/>
            <a:ext cx="2357454" cy="513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Человек! Запомни навсегда: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символ жизни на Земле – вода!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006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По статистике, ежедневно школьник выпивает примерно            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2 литра </a:t>
            </a:r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воды.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   В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2 раза больше 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он тратит на мытье рук и умывание.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  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Сколько   литров воды израсходуют ежедневно 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100 учеников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нашей школы?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Documents and Settings\User\Мои документы\Downloads\фото человек\71833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407196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C0C8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Вода, планета и экология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3829048" cy="528641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Загрязнение  рек и озер сточными и промышленными выбросами.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Обмеление рек  из-за вырубки лесов и осушения болот.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Загрязнение   и пересыхание подземных вод.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Дожди, загрязненные химическими веществами.</a:t>
            </a:r>
          </a:p>
        </p:txBody>
      </p:sp>
      <p:pic>
        <p:nvPicPr>
          <p:cNvPr id="4099" name="Picture 3" descr="C:\Documents and Settings\User\Мои документы\Downloads\фото человек\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85861"/>
            <a:ext cx="440055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Физиология – наука о значении          и работе органов и систем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3428" cy="4900634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>
                <a:solidFill>
                  <a:srgbClr val="0070C0"/>
                </a:solidFill>
                <a:latin typeface="Arial Black" pitchFamily="34" charset="0"/>
              </a:rPr>
              <a:t>Осуществляют обмен газов: кислорода и углекислого газа.</a:t>
            </a:r>
          </a:p>
          <a:p>
            <a:r>
              <a:rPr lang="ru-RU" sz="3000" dirty="0" smtClean="0">
                <a:solidFill>
                  <a:srgbClr val="00B050"/>
                </a:solidFill>
                <a:latin typeface="Arial Black" pitchFamily="34" charset="0"/>
              </a:rPr>
              <a:t>Очищает кровь от вредных веществ.</a:t>
            </a:r>
          </a:p>
          <a:p>
            <a:r>
              <a:rPr lang="ru-RU" sz="3000" dirty="0" smtClean="0">
                <a:solidFill>
                  <a:srgbClr val="7030A0"/>
                </a:solidFill>
                <a:latin typeface="Arial Black" pitchFamily="34" charset="0"/>
              </a:rPr>
              <a:t>В нем происходит всасывание питательных веществ в кровь.</a:t>
            </a:r>
          </a:p>
          <a:p>
            <a:r>
              <a:rPr lang="ru-RU" sz="3000" dirty="0" smtClean="0">
                <a:solidFill>
                  <a:srgbClr val="C00000"/>
                </a:solidFill>
                <a:latin typeface="Arial Black" pitchFamily="34" charset="0"/>
              </a:rPr>
              <a:t>Он контролирует и руководит работой всего организма.</a:t>
            </a:r>
          </a:p>
          <a:p>
            <a:endParaRPr lang="ru-RU" dirty="0"/>
          </a:p>
        </p:txBody>
      </p:sp>
      <p:pic>
        <p:nvPicPr>
          <p:cNvPr id="3074" name="Picture 2" descr="C:\Documents and Settings\User\Мои документы\Downloads\фото человек\29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57190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Гигиена – как сохранить здоровье?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User\Мои документы\Downloads\фото человек\zakalivanie-detej-vodo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59"/>
            <a:ext cx="1857388" cy="2786083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Downloads\фото человек\rodn1-140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286256"/>
            <a:ext cx="4167196" cy="2306972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Downloads\фото человек\зуб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285860"/>
            <a:ext cx="4119572" cy="2714644"/>
          </a:xfrm>
          <a:prstGeom prst="rect">
            <a:avLst/>
          </a:prstGeom>
          <a:noFill/>
        </p:spPr>
      </p:pic>
      <p:pic>
        <p:nvPicPr>
          <p:cNvPr id="1029" name="Picture 5" descr="C:\Documents and Settings\User\Мои документы\Downloads\фото человек\child-wash-hands-151020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1285860"/>
            <a:ext cx="2214578" cy="2786082"/>
          </a:xfrm>
          <a:prstGeom prst="rect">
            <a:avLst/>
          </a:prstGeom>
          <a:noFill/>
        </p:spPr>
      </p:pic>
      <p:pic>
        <p:nvPicPr>
          <p:cNvPr id="1030" name="Picture 6" descr="C:\Documents and Settings\User\Мои документы\Downloads\фото человек\5186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286256"/>
            <a:ext cx="3786214" cy="23695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Экология – наука  о правильном и бережном взаимодействии с природой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35771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Экологические проблемы планеты: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Сокращение лесов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Изменение климата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Arial Black" pitchFamily="34" charset="0"/>
              </a:rPr>
              <a:t>«Проблема  озоновой дыры» в атмосфере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Загрязнение воды, почвы, воздуха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9701" name="Picture 5" descr="C:\Documents and Settings\User\Мои документы\Downloads\фото человек\orig-death-of-winter-jet-stream-14721459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43117"/>
            <a:ext cx="403860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0826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Берегите  Землю! Берегите!</a:t>
            </a: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030" name="Picture 6" descr="C:\Documents and Settings\User\Мои документы\Downloads\фото человек\88142793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5824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</a:rPr>
              <a:t>Что есть что?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(в пословицах</a:t>
            </a:r>
            <a:br>
              <a:rPr lang="ru-RU" sz="4900" b="1" dirty="0" smtClean="0">
                <a:solidFill>
                  <a:srgbClr val="0070C0"/>
                </a:solidFill>
              </a:rPr>
            </a:br>
            <a:r>
              <a:rPr lang="ru-RU" sz="4900" b="1" dirty="0" smtClean="0">
                <a:solidFill>
                  <a:srgbClr val="0070C0"/>
                </a:solidFill>
              </a:rPr>
              <a:t> и поговорках)</a:t>
            </a:r>
            <a:endParaRPr lang="ru-RU" sz="49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Documents and Settings\User\Мои документы\Downloads\фото человек\1840117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5357826"/>
            <a:ext cx="2286016" cy="1214446"/>
          </a:xfrm>
          <a:prstGeom prst="rect">
            <a:avLst/>
          </a:prstGeom>
          <a:noFill/>
        </p:spPr>
      </p:pic>
      <p:pic>
        <p:nvPicPr>
          <p:cNvPr id="4099" name="Picture 3" descr="C:\Documents and Settings\User\Мои документы\Downloads\фото человек\14058a67806acaa728a09d13e2ee9c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290"/>
            <a:ext cx="2492368" cy="1806095"/>
          </a:xfrm>
          <a:prstGeom prst="rect">
            <a:avLst/>
          </a:prstGeom>
          <a:noFill/>
        </p:spPr>
      </p:pic>
      <p:pic>
        <p:nvPicPr>
          <p:cNvPr id="4100" name="Picture 4" descr="C:\Documents and Settings\User\Мои документы\Downloads\фото человек\child-smil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2214578" cy="1643074"/>
          </a:xfrm>
          <a:prstGeom prst="rect">
            <a:avLst/>
          </a:prstGeom>
          <a:noFill/>
        </p:spPr>
      </p:pic>
      <p:pic>
        <p:nvPicPr>
          <p:cNvPr id="4101" name="Picture 5" descr="C:\Documents and Settings\User\Мои документы\Downloads\фото человек\9486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000240"/>
            <a:ext cx="2309802" cy="1500198"/>
          </a:xfrm>
          <a:prstGeom prst="rect">
            <a:avLst/>
          </a:prstGeom>
          <a:noFill/>
        </p:spPr>
      </p:pic>
      <p:pic>
        <p:nvPicPr>
          <p:cNvPr id="4103" name="Picture 7" descr="C:\Documents and Settings\User\Мои документы\Downloads\фото человек\7485930_296726999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143116"/>
            <a:ext cx="2952754" cy="2357454"/>
          </a:xfrm>
          <a:prstGeom prst="rect">
            <a:avLst/>
          </a:prstGeom>
          <a:noFill/>
        </p:spPr>
      </p:pic>
      <p:pic>
        <p:nvPicPr>
          <p:cNvPr id="4104" name="Picture 8" descr="C:\Documents and Settings\User\Мои документы\Downloads\фото человек\gigiena-novorozhdennoj-devochki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643446"/>
            <a:ext cx="2906529" cy="1976440"/>
          </a:xfrm>
          <a:prstGeom prst="rect">
            <a:avLst/>
          </a:prstGeom>
          <a:noFill/>
        </p:spPr>
      </p:pic>
      <p:pic>
        <p:nvPicPr>
          <p:cNvPr id="4105" name="Picture 9" descr="C:\Documents and Settings\User\Мои документы\Downloads\фото человек\ushnaya-rakovina-novorozdenn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3571876"/>
            <a:ext cx="2357454" cy="1571624"/>
          </a:xfrm>
          <a:prstGeom prst="rect">
            <a:avLst/>
          </a:prstGeom>
          <a:noFill/>
        </p:spPr>
      </p:pic>
      <p:pic>
        <p:nvPicPr>
          <p:cNvPr id="4106" name="Picture 10" descr="C:\Documents and Settings\User\Мои документы\Downloads\фото человек\1_52551146defbd52551146df00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0" y="2500306"/>
            <a:ext cx="3048000" cy="1855787"/>
          </a:xfrm>
          <a:prstGeom prst="rect">
            <a:avLst/>
          </a:prstGeom>
          <a:noFill/>
        </p:spPr>
      </p:pic>
      <p:pic>
        <p:nvPicPr>
          <p:cNvPr id="4107" name="Picture 11" descr="C:\Documents and Settings\User\Мои документы\Downloads\фото человек\archive_Fotolia_5247520_Subscription_L-1005x102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4714884"/>
            <a:ext cx="271464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Внеклассное мероприятие –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err="1" smtClean="0">
                <a:solidFill>
                  <a:srgbClr val="C00000"/>
                </a:solidFill>
              </a:rPr>
              <a:t>межпредметная</a:t>
            </a:r>
            <a:r>
              <a:rPr lang="ru-RU" b="1" dirty="0" smtClean="0">
                <a:solidFill>
                  <a:srgbClr val="C00000"/>
                </a:solidFill>
              </a:rPr>
              <a:t> игра по биологии и математике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«Интересней человека ничего на свете нет»!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Цели и задачи:</a:t>
            </a:r>
            <a:endParaRPr lang="ru-RU" dirty="0" smtClean="0">
              <a:solidFill>
                <a:srgbClr val="002060"/>
              </a:solidFill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Поддержание и развитие интереса к предметам  естественно – математического цикла  через игровые формы работы со школьниками.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Формирование  и развитие понятий и зрительных образов  об особенностях организма человека, его некоторых органах и системах,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Совершенствование основных математических учебных умений.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Расширение кругозора и словарного запаса детей с ограниченными возможностями здоровья.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Развитие памяти,  внимания, наглядно – образного мышления.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Развитие коммуникативных навыков детей.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Оборудование: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ноутбук, проектор, экран, презентация материала по теме, маркерная или магнитная доска, маркеры,  магниты, жетоны.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Целевая аудитория: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школьники с ограниченными возможностями здоровья   5 -9 классов,                               возраст 12 – 16 лет.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Проведение: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Игру проводят два учителя – биологии  и математики  с использованием материала презентации,  по ходу игры  участники за правильные ответы зарабатывают жетоны, в финале мероприятия победители получают поощрительные призы.          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Предложенная форма проведения игры в виде викторины позволяет вовлечь в участие большое количество школьников,  в случае возникновения затруднений с предлагаемыми вопросами у детей возможна корректировка и помощь со стороны педагогов прямо по ходу мероприятия. В ходе проведения викторины для детей с ограниченными возможностями здоровья создаются многочисленные «ситуации успеха», что повышает их мотивацию к учебной деятельности и самооценку.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 </a:t>
            </a:r>
            <a:r>
              <a:rPr lang="ru-RU" b="1" dirty="0" smtClean="0">
                <a:solidFill>
                  <a:srgbClr val="002060"/>
                </a:solidFill>
              </a:rPr>
              <a:t>Сценарий.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«</a:t>
            </a:r>
            <a:r>
              <a:rPr lang="ru-RU" dirty="0" smtClean="0">
                <a:solidFill>
                  <a:srgbClr val="002060"/>
                </a:solidFill>
              </a:rPr>
              <a:t>Интересней человека ничего на свете нет».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Учитель математики: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Сегодня мы с вами проводим  игру-викторину  с названием «Интересней человека ничего на свете нет». С помощью двух школьных предметов – биологии и математики, мы должны убедиться, как велики возможности нашего организма и как интересно его строение. Помогут нам в этом, кроме математики, еще и основные разделы биологии – анатомия, физиология, гигиена и экология.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Музыкальный клип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«В мире много интересного»…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Учитель математики: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Начнем  нашу игру с музыкального вступления, еще раз доказывающего, что «Интересней человека ничего на свете нет».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См. приложение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(просматривается как </a:t>
            </a:r>
            <a:r>
              <a:rPr lang="ru-RU" dirty="0" err="1" smtClean="0">
                <a:solidFill>
                  <a:srgbClr val="002060"/>
                </a:solidFill>
              </a:rPr>
              <a:t>видеофайл</a:t>
            </a:r>
            <a:r>
              <a:rPr lang="ru-RU" dirty="0" smtClean="0">
                <a:solidFill>
                  <a:srgbClr val="002060"/>
                </a:solidFill>
              </a:rPr>
              <a:t> в формате </a:t>
            </a:r>
            <a:r>
              <a:rPr lang="en-US" dirty="0" smtClean="0">
                <a:solidFill>
                  <a:srgbClr val="002060"/>
                </a:solidFill>
              </a:rPr>
              <a:t>AVI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за 2 мин 30сек.)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2. Учитель </a:t>
            </a:r>
            <a:r>
              <a:rPr lang="ru-RU" sz="8000" b="1" dirty="0" smtClean="0">
                <a:solidFill>
                  <a:srgbClr val="002060"/>
                </a:solidFill>
              </a:rPr>
              <a:t>биологии:</a:t>
            </a:r>
            <a:endParaRPr lang="ru-RU" sz="8000" dirty="0" smtClean="0">
              <a:solidFill>
                <a:srgbClr val="002060"/>
              </a:solidFill>
            </a:endParaRPr>
          </a:p>
          <a:p>
            <a:r>
              <a:rPr lang="ru-RU" sz="8000" dirty="0" smtClean="0">
                <a:solidFill>
                  <a:srgbClr val="002060"/>
                </a:solidFill>
              </a:rPr>
              <a:t>А сейчас обратимся к  русской народной мудрости – пословицам и поговоркам, которые подметили многие  наши черты и особенности. Зарабатываем первые жетоны – нужно отгадать, о чем идет речь и сформулировать пословицу правильно</a:t>
            </a:r>
            <a:r>
              <a:rPr lang="ru-RU" sz="8000" dirty="0" smtClean="0">
                <a:solidFill>
                  <a:srgbClr val="002060"/>
                </a:solidFill>
              </a:rPr>
              <a:t>.</a:t>
            </a:r>
            <a:endParaRPr lang="ru-RU" sz="8000" dirty="0" smtClean="0">
              <a:solidFill>
                <a:srgbClr val="002060"/>
              </a:solidFill>
            </a:endParaRP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Их не протянешь, с полки не достанешь. (</a:t>
            </a:r>
            <a:r>
              <a:rPr lang="ru-RU" sz="8000" b="1" dirty="0" smtClean="0">
                <a:solidFill>
                  <a:srgbClr val="002060"/>
                </a:solidFill>
              </a:rPr>
              <a:t>руки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Он болтает, а голова отвечает. (</a:t>
            </a:r>
            <a:r>
              <a:rPr lang="ru-RU" sz="8000" b="1" dirty="0" smtClean="0">
                <a:solidFill>
                  <a:srgbClr val="002060"/>
                </a:solidFill>
              </a:rPr>
              <a:t>язык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Волка они кормят. ( </a:t>
            </a:r>
            <a:r>
              <a:rPr lang="ru-RU" sz="8000" b="1" dirty="0" smtClean="0">
                <a:solidFill>
                  <a:srgbClr val="002060"/>
                </a:solidFill>
              </a:rPr>
              <a:t>ноги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Глаза верят самим себе, а они другим людям. (</a:t>
            </a:r>
            <a:r>
              <a:rPr lang="ru-RU" sz="8000" b="1" dirty="0" smtClean="0">
                <a:solidFill>
                  <a:srgbClr val="002060"/>
                </a:solidFill>
              </a:rPr>
              <a:t>Уши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Оно не камень, тает. (</a:t>
            </a:r>
            <a:r>
              <a:rPr lang="ru-RU" sz="8000" b="1" dirty="0" smtClean="0">
                <a:solidFill>
                  <a:srgbClr val="002060"/>
                </a:solidFill>
              </a:rPr>
              <a:t>сердце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Они – зеркало души. (</a:t>
            </a:r>
            <a:r>
              <a:rPr lang="ru-RU" sz="8000" b="1" dirty="0" smtClean="0">
                <a:solidFill>
                  <a:srgbClr val="002060"/>
                </a:solidFill>
              </a:rPr>
              <a:t>глаза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За чужой щекой он не болит. (</a:t>
            </a:r>
            <a:r>
              <a:rPr lang="ru-RU" sz="8000" b="1" dirty="0" smtClean="0">
                <a:solidFill>
                  <a:srgbClr val="002060"/>
                </a:solidFill>
              </a:rPr>
              <a:t>зуб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Чистота – залог его. (</a:t>
            </a:r>
            <a:r>
              <a:rPr lang="ru-RU" sz="8000" b="1" dirty="0" smtClean="0">
                <a:solidFill>
                  <a:srgbClr val="002060"/>
                </a:solidFill>
              </a:rPr>
              <a:t>здоровье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Он до Киева доведет. (</a:t>
            </a:r>
            <a:r>
              <a:rPr lang="ru-RU" sz="8000" b="1" dirty="0" smtClean="0">
                <a:solidFill>
                  <a:srgbClr val="002060"/>
                </a:solidFill>
              </a:rPr>
              <a:t>язык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Их ценят не по рукавам, а по делам. (</a:t>
            </a:r>
            <a:r>
              <a:rPr lang="ru-RU" sz="8000" b="1" dirty="0" smtClean="0">
                <a:solidFill>
                  <a:srgbClr val="002060"/>
                </a:solidFill>
              </a:rPr>
              <a:t>руки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Они выше лба не растут. (</a:t>
            </a:r>
            <a:r>
              <a:rPr lang="ru-RU" sz="8000" b="1" dirty="0" smtClean="0">
                <a:solidFill>
                  <a:srgbClr val="002060"/>
                </a:solidFill>
              </a:rPr>
              <a:t>уши</a:t>
            </a:r>
            <a:r>
              <a:rPr lang="ru-RU" sz="8000" dirty="0" smtClean="0">
                <a:solidFill>
                  <a:srgbClr val="002060"/>
                </a:solidFill>
              </a:rPr>
              <a:t>, </a:t>
            </a:r>
            <a:r>
              <a:rPr lang="ru-RU" sz="8000" b="1" dirty="0" smtClean="0">
                <a:solidFill>
                  <a:srgbClr val="002060"/>
                </a:solidFill>
              </a:rPr>
              <a:t>глаза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Конь на четырех на них, да и тот спотыкается. (</a:t>
            </a:r>
            <a:r>
              <a:rPr lang="ru-RU" sz="8000" b="1" dirty="0" smtClean="0">
                <a:solidFill>
                  <a:srgbClr val="002060"/>
                </a:solidFill>
              </a:rPr>
              <a:t>ноги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Кто глянется, к тому оно и тянется. (</a:t>
            </a:r>
            <a:r>
              <a:rPr lang="ru-RU" sz="8000" b="1" dirty="0" smtClean="0">
                <a:solidFill>
                  <a:srgbClr val="002060"/>
                </a:solidFill>
              </a:rPr>
              <a:t>сердце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У страха они велики. (</a:t>
            </a:r>
            <a:r>
              <a:rPr lang="ru-RU" sz="8000" b="1" dirty="0" smtClean="0">
                <a:solidFill>
                  <a:srgbClr val="002060"/>
                </a:solidFill>
              </a:rPr>
              <a:t>глаза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Дареному коню в них не заглядывают. (</a:t>
            </a:r>
            <a:r>
              <a:rPr lang="ru-RU" sz="8000" b="1" dirty="0" smtClean="0">
                <a:solidFill>
                  <a:srgbClr val="002060"/>
                </a:solidFill>
              </a:rPr>
              <a:t>зубы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</a:rPr>
              <a:t>Не будет скуки, коль они заняты. (</a:t>
            </a:r>
            <a:r>
              <a:rPr lang="ru-RU" sz="8000" b="1" dirty="0" smtClean="0">
                <a:solidFill>
                  <a:srgbClr val="002060"/>
                </a:solidFill>
              </a:rPr>
              <a:t>руки</a:t>
            </a:r>
            <a:r>
              <a:rPr lang="ru-RU" sz="8000" dirty="0" smtClean="0">
                <a:solidFill>
                  <a:srgbClr val="002060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3. Учитель </a:t>
            </a:r>
            <a:r>
              <a:rPr lang="ru-RU" sz="1400" b="1" dirty="0" smtClean="0">
                <a:solidFill>
                  <a:srgbClr val="002060"/>
                </a:solidFill>
              </a:rPr>
              <a:t>биологии: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 Продолжим «Что есть что» в нашем организме с помощью загадок, ответ должен звучать в рифму (можно отвечать вместе, хором).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Этот орган кровь толкает,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Орган главный, каждый знает,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А внутри есть клапан-«дверца»,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Что за орган? Это – ...</a:t>
            </a:r>
            <a:r>
              <a:rPr lang="ru-RU" sz="1400" b="1" dirty="0" smtClean="0">
                <a:solidFill>
                  <a:srgbClr val="002060"/>
                </a:solidFill>
              </a:rPr>
              <a:t>сердце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Пища в организме расщепляется,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В вещества простые превращается;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Пищи происходит усвоение,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И тому виной... </a:t>
            </a:r>
            <a:r>
              <a:rPr lang="ru-RU" sz="1400" b="1" dirty="0" smtClean="0">
                <a:solidFill>
                  <a:srgbClr val="002060"/>
                </a:solidFill>
              </a:rPr>
              <a:t>пищеварение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 вкусной пище он привык.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Орган вкуса – наш... </a:t>
            </a:r>
            <a:r>
              <a:rPr lang="ru-RU" sz="1400" b="1" dirty="0" smtClean="0">
                <a:solidFill>
                  <a:srgbClr val="002060"/>
                </a:solidFill>
              </a:rPr>
              <a:t>язык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Его из легких удаляем,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Выдыхаем каждый раз,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Организму он не нужен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Это – … </a:t>
            </a:r>
            <a:r>
              <a:rPr lang="ru-RU" sz="1400" b="1" dirty="0" smtClean="0">
                <a:solidFill>
                  <a:srgbClr val="002060"/>
                </a:solidFill>
              </a:rPr>
              <a:t>углекислый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газ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И совсем наоборот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Поглощаем... </a:t>
            </a:r>
            <a:r>
              <a:rPr lang="ru-RU" sz="1400" b="1" dirty="0" smtClean="0">
                <a:solidFill>
                  <a:srgbClr val="002060"/>
                </a:solidFill>
              </a:rPr>
              <a:t>кислород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Повторяем вновь и вновь: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Кислород разносит... </a:t>
            </a:r>
            <a:r>
              <a:rPr lang="ru-RU" sz="1400" b="1" dirty="0" smtClean="0">
                <a:solidFill>
                  <a:srgbClr val="002060"/>
                </a:solidFill>
              </a:rPr>
              <a:t>кровь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Организму он опора,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Но его страшнее нет,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Он в «ужастиках» встречается,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Называется ... </a:t>
            </a:r>
            <a:r>
              <a:rPr lang="ru-RU" sz="1400" b="1" dirty="0" smtClean="0">
                <a:solidFill>
                  <a:srgbClr val="002060"/>
                </a:solidFill>
              </a:rPr>
              <a:t>скелет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Стоп, микробы! Хода нет! 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 smtClean="0">
                <a:solidFill>
                  <a:srgbClr val="002060"/>
                </a:solidFill>
              </a:rPr>
              <a:t>У меня ... </a:t>
            </a:r>
            <a:r>
              <a:rPr lang="ru-RU" sz="1400" b="1" i="1" dirty="0" smtClean="0">
                <a:solidFill>
                  <a:srgbClr val="002060"/>
                </a:solidFill>
              </a:rPr>
              <a:t>иммунитет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А теперь давайте назовем системы  органов нашего тела, представленные на слайде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 (пищеварительная, кровеносная, дыхательная, нервная, </a:t>
            </a:r>
            <a:r>
              <a:rPr lang="ru-RU" sz="1400" dirty="0" err="1" smtClean="0">
                <a:solidFill>
                  <a:srgbClr val="002060"/>
                </a:solidFill>
              </a:rPr>
              <a:t>опорно</a:t>
            </a:r>
            <a:r>
              <a:rPr lang="ru-RU" sz="1400" dirty="0" smtClean="0">
                <a:solidFill>
                  <a:srgbClr val="002060"/>
                </a:solidFill>
              </a:rPr>
              <a:t> – двигательная).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0079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4. Учитель </a:t>
            </a:r>
            <a:r>
              <a:rPr lang="ru-RU" b="1" dirty="0" smtClean="0">
                <a:solidFill>
                  <a:srgbClr val="002060"/>
                </a:solidFill>
              </a:rPr>
              <a:t>математики: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Математика и математические действия помогут дальше нам в характеристике  такого важного процесса, как дыхание.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 сутки через легкие человека проходит около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10 кубических  метров воздуха.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Сколько воздуха пройдет через легкие: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за неделю, за месяц, за год?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(10*7=70,     10*30= 300,   10*365 =3 650 кубических метров)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5. Учитель </a:t>
            </a:r>
            <a:r>
              <a:rPr lang="ru-RU" b="1" dirty="0" smtClean="0">
                <a:solidFill>
                  <a:srgbClr val="002060"/>
                </a:solidFill>
              </a:rPr>
              <a:t>математики: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Орган дыхания человека – легкие.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</a:rPr>
              <a:t>Легкие состоят из легочных пузырьков – альвеол. Общая поверхность всех альвеол легких  даже больше, чем теннисный корт.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Сколько квадратных метров  составляет поверхность легких: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400 : 2 – 40 =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(160 квадратных метров)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6. Учитель </a:t>
            </a:r>
            <a:r>
              <a:rPr lang="ru-RU" b="1" dirty="0" smtClean="0">
                <a:solidFill>
                  <a:srgbClr val="002060"/>
                </a:solidFill>
              </a:rPr>
              <a:t>математики: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Итак, именно в легких человека  происходит газообмен кислорода и углекислого газа. А для планеты Земля роль легких, осуществляющих процессы обмена газов, выполняют зеленые растения.  Давайте подсчитаем, сколько растений обеспечит человека  кислородом для дыхания.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 сутки один человек расходует  400 грамм кислорода. 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Один средний кустарник за сутки  образует  200 грамм кислорода.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Сколько кустов обеспечит кислородом семью из 4-х человек?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(400 / 200 * 4 = 8 кустов)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7. Учитель </a:t>
            </a:r>
            <a:r>
              <a:rPr lang="ru-RU" b="1" dirty="0" smtClean="0">
                <a:solidFill>
                  <a:srgbClr val="002060"/>
                </a:solidFill>
              </a:rPr>
              <a:t>математики: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За час работы мотор легковой машины поглощает столько кислорода, сколько нужно человеку для дыхания в течение месяца 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(60 - 30) : 2 =       кг.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В сутки одно дерево тополя может обеспечить работу двигателя на 2 часа. Сколько килограммов кислорода в сутки образует тополь?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 15 кг  кислорода поглощает за 1 час работы мотор легковой машины и столько же кислорода нужно человеку  для дыхания в течение месяца;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 15*2 =30 кг. кислорода в сутки образует 1 дерево тополя)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1504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8. Учитель </a:t>
            </a:r>
            <a:r>
              <a:rPr lang="ru-RU" b="1" dirty="0" smtClean="0">
                <a:solidFill>
                  <a:srgbClr val="002060"/>
                </a:solidFill>
              </a:rPr>
              <a:t>биологии: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Переходим к анатомическим особенностям организма человека.  О каких  органах  нашего тела идет  речь в их краткой характеристике?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 нем находится 4 внутренние камеры и 4 клапана – «дверцы». (сердце)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 нем есть 3  косточки, каждая размером с рисовое зернышко.  ( ухо, среднее ухо)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Это  единственная подвижная кость в черепе.  (нижняя челюсть)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Он работает с помощью нервных импульсов – электрических сигналов слабой мощности и частоты. (головной мозг)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Продолжим   разговор о внутреннем строении тела человека с помощью муляжа, к которому нужно прикрепить название   органа.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 подготовить заранее небольшие этикетки с названиями органов, которые школьники должны прикрепить на скотч в  правильное место на муляже: легкие, сердце, бронхи, сосуды, трахея, диафрагма, желудок, кишечник, поджелудочная железа, печень, почки, мочевой пузырь, головной мозг, слюнные железы, щитовидная железа)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9. Учитель </a:t>
            </a:r>
            <a:r>
              <a:rPr lang="ru-RU" b="1" dirty="0" smtClean="0">
                <a:solidFill>
                  <a:srgbClr val="002060"/>
                </a:solidFill>
              </a:rPr>
              <a:t>биологии: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А сейчас давайте распутаем анатомический лабиринт, где у органа будет своя  тестовая или цифровая характеристика. Составим законченные предложения из текстов прямоугольников и овалов на слайдах.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(Самый большой по площади орган  (2 кв.м.)  - кожа.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Самый тяжелый орган в теле человека  (2,7 кг) – кожа.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Она  полностью обновляется за жизнь человека  примерно  1 000 раз – кожа.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Орган, общей длиной которого (100 000 километров) можно  мысленно опоясать Землю по экватору 2,5 раз  - кровеносные сосуды.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Прочнее стали в 5 раз  - кости скелета.)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10. Учитель </a:t>
            </a:r>
            <a:r>
              <a:rPr lang="ru-RU" b="1" dirty="0" smtClean="0">
                <a:solidFill>
                  <a:srgbClr val="002060"/>
                </a:solidFill>
              </a:rPr>
              <a:t>биологии: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Теперь соотнесем в анатомическом лабиринте числовую характеристику некоторых органов и так же сформулируем полные предложения.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(Пока ты читаешь это предложения,  в твоем теле отмирает и заменяется новыми множество клеток. Сколько? – 50 000.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 скелете новорожденного ребенка 350 костей, а у взрослого  человека всего …206  костей 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 организме человека содержится  … 640 мышц 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При улыбке работает   17 мышц , а при моргании … 200.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 капле крови содержится множество клеток – 25 000 000</a:t>
            </a:r>
            <a:r>
              <a:rPr lang="ru-RU" dirty="0" smtClean="0">
                <a:solidFill>
                  <a:srgbClr val="002060"/>
                </a:solidFill>
              </a:rPr>
              <a:t>.)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Учитель биологии: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Древние мудрецы  говорили, что « движение – это жизнь», поэтому,  что бы мы все были активны и бодры, проведем  музыкальную и танцевальную физкультминутку!</a:t>
            </a:r>
          </a:p>
          <a:p>
            <a:pPr lvl="0"/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11. Учитель </a:t>
            </a:r>
            <a:r>
              <a:rPr lang="ru-RU" b="1" dirty="0" smtClean="0">
                <a:solidFill>
                  <a:srgbClr val="002060"/>
                </a:solidFill>
              </a:rPr>
              <a:t>математики: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Продолжим характеризовать с помощью математических задач пищеварительную систему человека.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тонком кишечнике человека происходит  окончательное переваривание пищи. Он имеет длину в 4 раза больше роста человека.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Какова протяженность кишечника подростка, если его рост составляет 150 см?  Переведи результат в метры.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(150 * 4 = 600 см или 6 метров.)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12. Учитель </a:t>
            </a:r>
            <a:r>
              <a:rPr lang="ru-RU" b="1" dirty="0" smtClean="0">
                <a:solidFill>
                  <a:srgbClr val="002060"/>
                </a:solidFill>
              </a:rPr>
              <a:t>математики: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Ворсинки тонкого кишечника всасывают в кровь питательные вещества. Их количество в кишечнике равно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(28 – 12) / 4 =   миллионов.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( 4 миллиона ворсинок)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Общая площадь всех ворсинок тонкого кишечника составляет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400 / 2 – 60 =         квадратных метров.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(140 квадратных метров)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Что есть что?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(в загадках)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125" name="Picture 5" descr="C:\Documents and Settings\User\Мои документы\Downloads\фото человек\Vascular_System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143248"/>
            <a:ext cx="2000264" cy="3476649"/>
          </a:xfrm>
          <a:prstGeom prst="rect">
            <a:avLst/>
          </a:prstGeom>
          <a:noFill/>
        </p:spPr>
      </p:pic>
      <p:pic>
        <p:nvPicPr>
          <p:cNvPr id="5126" name="Picture 6" descr="C:\Documents and Settings\User\Мои документы\Downloads\фото человек\4523-nervoussystem33607806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429000"/>
            <a:ext cx="2071702" cy="3143248"/>
          </a:xfrm>
          <a:prstGeom prst="rect">
            <a:avLst/>
          </a:prstGeom>
          <a:noFill/>
        </p:spPr>
      </p:pic>
      <p:pic>
        <p:nvPicPr>
          <p:cNvPr id="5128" name="Picture 8" descr="C:\Documents and Settings\User\Мои документы\Downloads\фото человек\34826-556058-1-0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2214578" cy="3071834"/>
          </a:xfrm>
          <a:prstGeom prst="rect">
            <a:avLst/>
          </a:prstGeom>
          <a:noFill/>
        </p:spPr>
      </p:pic>
      <p:pic>
        <p:nvPicPr>
          <p:cNvPr id="5129" name="Picture 9" descr="C:\Documents and Settings\User\Мои документы\Downloads\фото человек\human-digestive-system-artwork-pasie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66"/>
            <a:ext cx="2336801" cy="2857520"/>
          </a:xfrm>
          <a:prstGeom prst="rect">
            <a:avLst/>
          </a:prstGeom>
          <a:noFill/>
        </p:spPr>
      </p:pic>
      <p:pic>
        <p:nvPicPr>
          <p:cNvPr id="5130" name="Picture 10" descr="C:\Documents and Settings\User\Мои документы\Downloads\фото человек\490x330_10_priznakov_pobedy_bronhita_0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28604"/>
            <a:ext cx="2547939" cy="2428892"/>
          </a:xfrm>
          <a:prstGeom prst="rect">
            <a:avLst/>
          </a:prstGeom>
          <a:noFill/>
        </p:spPr>
      </p:pic>
      <p:pic>
        <p:nvPicPr>
          <p:cNvPr id="5131" name="Picture 11" descr="C:\Documents and Settings\User\Мои документы\Downloads\фото человек\kost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571876"/>
            <a:ext cx="1571636" cy="3000396"/>
          </a:xfrm>
          <a:prstGeom prst="rect">
            <a:avLst/>
          </a:prstGeom>
          <a:noFill/>
        </p:spPr>
      </p:pic>
      <p:pic>
        <p:nvPicPr>
          <p:cNvPr id="5132" name="Picture 12" descr="C:\Documents and Settings\User\Мои документы\Downloads\фото человек\human-anatomy-blood-flow-through-the-heart-blood-flo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71802" y="1643050"/>
            <a:ext cx="300039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Учитель математики: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Сейчас проверим вашу внимательность в том, какие продукты питания вы любите и  употребляете в пищу.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Игра «Да и Нет» -хором в рифму. На внимание.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Каша – вкусная еда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Это нам полезно? (</a:t>
            </a:r>
            <a:r>
              <a:rPr lang="ru-RU" i="1" dirty="0" smtClean="0">
                <a:solidFill>
                  <a:srgbClr val="002060"/>
                </a:solidFill>
              </a:rPr>
              <a:t>Да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Лук зеленый иногда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Нам полезен дети? (</a:t>
            </a:r>
            <a:r>
              <a:rPr lang="ru-RU" i="1" dirty="0" smtClean="0">
                <a:solidFill>
                  <a:srgbClr val="002060"/>
                </a:solidFill>
              </a:rPr>
              <a:t>Да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луже грязная вода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Нам полезна иногда? (</a:t>
            </a:r>
            <a:r>
              <a:rPr lang="ru-RU" i="1" dirty="0" smtClean="0">
                <a:solidFill>
                  <a:srgbClr val="002060"/>
                </a:solidFill>
              </a:rPr>
              <a:t>Нет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Щи – отличная еда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Это нам полезно? (</a:t>
            </a:r>
            <a:r>
              <a:rPr lang="ru-RU" i="1" dirty="0" smtClean="0">
                <a:solidFill>
                  <a:srgbClr val="002060"/>
                </a:solidFill>
              </a:rPr>
              <a:t>Да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Мухоморный</a:t>
            </a:r>
            <a:r>
              <a:rPr lang="ru-RU" dirty="0" smtClean="0">
                <a:solidFill>
                  <a:srgbClr val="002060"/>
                </a:solidFill>
              </a:rPr>
              <a:t> суп всегда –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Это нам полезно? (</a:t>
            </a:r>
            <a:r>
              <a:rPr lang="ru-RU" i="1" dirty="0" smtClean="0">
                <a:solidFill>
                  <a:srgbClr val="002060"/>
                </a:solidFill>
              </a:rPr>
              <a:t>Нет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Фрукты – просто красота!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Это нам полезно? (</a:t>
            </a:r>
            <a:r>
              <a:rPr lang="ru-RU" i="1" dirty="0" smtClean="0">
                <a:solidFill>
                  <a:srgbClr val="002060"/>
                </a:solidFill>
              </a:rPr>
              <a:t>Да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Грязных ягод иногда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Съесть полезно, детки? (</a:t>
            </a:r>
            <a:r>
              <a:rPr lang="ru-RU" i="1" dirty="0" smtClean="0">
                <a:solidFill>
                  <a:srgbClr val="002060"/>
                </a:solidFill>
              </a:rPr>
              <a:t>Нет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Овощей растет гряда.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Овощи полезны? (</a:t>
            </a:r>
            <a:r>
              <a:rPr lang="ru-RU" i="1" dirty="0" smtClean="0">
                <a:solidFill>
                  <a:srgbClr val="002060"/>
                </a:solidFill>
              </a:rPr>
              <a:t>Да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Сок, </a:t>
            </a:r>
            <a:r>
              <a:rPr lang="ru-RU" dirty="0" err="1" smtClean="0">
                <a:solidFill>
                  <a:srgbClr val="002060"/>
                </a:solidFill>
              </a:rPr>
              <a:t>компотик</a:t>
            </a:r>
            <a:r>
              <a:rPr lang="ru-RU" dirty="0" smtClean="0">
                <a:solidFill>
                  <a:srgbClr val="002060"/>
                </a:solidFill>
              </a:rPr>
              <a:t> иногда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Нам полезны, дети? (</a:t>
            </a:r>
            <a:r>
              <a:rPr lang="ru-RU" i="1" dirty="0" smtClean="0">
                <a:solidFill>
                  <a:srgbClr val="002060"/>
                </a:solidFill>
              </a:rPr>
              <a:t>Да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Съесть мешок большой конфет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Это вредно, дети? (</a:t>
            </a:r>
            <a:r>
              <a:rPr lang="ru-RU" i="1" dirty="0" smtClean="0">
                <a:solidFill>
                  <a:srgbClr val="002060"/>
                </a:solidFill>
              </a:rPr>
              <a:t>Да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Лишь полезная еда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столе у нас всегда!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А раз полезная еда –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Будем мы здоровы? (</a:t>
            </a:r>
            <a:r>
              <a:rPr lang="ru-RU" i="1" dirty="0" smtClean="0">
                <a:solidFill>
                  <a:srgbClr val="002060"/>
                </a:solidFill>
              </a:rPr>
              <a:t>Да</a:t>
            </a:r>
            <a:r>
              <a:rPr lang="ru-RU" dirty="0" smtClean="0">
                <a:solidFill>
                  <a:srgbClr val="002060"/>
                </a:solidFill>
              </a:rPr>
              <a:t>)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13. Учитель </a:t>
            </a:r>
            <a:r>
              <a:rPr lang="ru-RU" b="1" dirty="0" smtClean="0">
                <a:solidFill>
                  <a:srgbClr val="002060"/>
                </a:solidFill>
              </a:rPr>
              <a:t>математики: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2/3 от веса  каждого человека составляет вода.  Без воды человек может прожить не более  трех дней. Давайте посчитаем: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Человек должен выпивать примерно 3 литра воды в сутки.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Какова потребность в воде: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за неделю   (3 * 7 =21 литр)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 за месяц?   (3 * 30 = 90 литров)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За год воды необходимо больше, чем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(6 000 / 2) -2000 =   литров     ( 1 000 литров)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 сейчас процентная характеристика некоторых органов по содержанию в них воды. Составим и </a:t>
            </a:r>
            <a:r>
              <a:rPr lang="ru-RU" dirty="0" err="1" smtClean="0">
                <a:solidFill>
                  <a:srgbClr val="002060"/>
                </a:solidFill>
              </a:rPr>
              <a:t>порешаем</a:t>
            </a:r>
            <a:r>
              <a:rPr lang="ru-RU" dirty="0" smtClean="0">
                <a:solidFill>
                  <a:srgbClr val="002060"/>
                </a:solidFill>
              </a:rPr>
              <a:t> математические задачи: на сколько больше / меньше содержится воды в различных органах тела человека?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(на основе слайда школьники составляют задачи на нахождение разницы)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14. Учитель </a:t>
            </a:r>
            <a:r>
              <a:rPr lang="ru-RU" b="1" dirty="0" smtClean="0">
                <a:solidFill>
                  <a:srgbClr val="002060"/>
                </a:solidFill>
              </a:rPr>
              <a:t>математики: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«Чистота – залог здоровья». Вода необходима нам ежедневно и для поддержания чистоты. Подсчитаем, сколько за 1 день расходуют воды  ученики нашей школы на чистоту и гигиену.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По статистике, ежедневно школьник выпивает примерно                2 литра воды.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В 2 раза больше он тратит на мытье рук и умывание.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Сколько   литров воды израсходуют ежедневно 100 учеников нашей школы?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(2 *2 *100 = 400 литров воды)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5791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15. Учитель </a:t>
            </a:r>
            <a:r>
              <a:rPr lang="ru-RU" b="1" dirty="0" smtClean="0">
                <a:solidFill>
                  <a:srgbClr val="002060"/>
                </a:solidFill>
              </a:rPr>
              <a:t>биологии: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Итак, мы  подсчитали, как много воды необходимо каждому из нас  для здоровой и комфортной жизни. Но запасы воды, пригодной для использования, ограничены и составляют меньше 1 % всей поверхностной воды планеты. Поэтому и все мы вместе, и каждый из нас в отдельности должны относиться к водным ресурсам бережно и экономно. Тем более, что водная оболочка Земли имеет несколько серьезных экологических проблем: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Загрязнение  рек и озер сточными и промышленными выбросами.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Обмеление рек  из-за вырубки лесов и осушения болот.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Загрязнение   и пересыхание подземных вод.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Дожди, загрязненные химическими веществами.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16. Учитель </a:t>
            </a:r>
            <a:r>
              <a:rPr lang="ru-RU" b="1" dirty="0" smtClean="0">
                <a:solidFill>
                  <a:srgbClr val="002060"/>
                </a:solidFill>
              </a:rPr>
              <a:t>биологии: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Еще одно направление биологических знаний о человеке – это  физиология - наука о значении   и работе органов и систем. Составим физиологические пары между названием органа и его ролью в  организме человека.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Осуществляют обмен газов: кислорода и углекислого газа.  (легкие)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Очищает кровь от вредных веществ.  (печень)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В нем происходит всасывание питательных веществ в кровь.  (кишечник)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Он контролирует и руководит работой всего организма.  ( головной мозг)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 fontScale="25000" lnSpcReduction="2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Учитель биологии: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А сейчас  поговорим о том, что знакомо вам с раннего детства – о требованиях    науки о чистоте – о  гигиене.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4000" u="sng" dirty="0" smtClean="0">
                <a:solidFill>
                  <a:srgbClr val="002060"/>
                </a:solidFill>
              </a:rPr>
              <a:t>Собери Пословицы. 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(каждое слово пословицы оформлено на отдельном листе, необходимо расположить их в правильной последовательности на магнитной доске,) 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Двигайся больше – проживешь дольше.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Чистота – лучшая красота.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Здоров будешь - всего добудешь.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Чисто жить - здоровым быть.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Ходи больше, жить будешь дольше.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Здоровье дороже богатства.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u="sng" dirty="0" smtClean="0">
                <a:solidFill>
                  <a:srgbClr val="002060"/>
                </a:solidFill>
              </a:rPr>
              <a:t>Загадки.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( можно отгадывать хором)</a:t>
            </a:r>
          </a:p>
          <a:p>
            <a:r>
              <a:rPr lang="ru-RU" sz="4000" dirty="0" smtClean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Могу я в ней на дно нырнуть,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Но не могу я утонуть,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А если станет глубоко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Открою пробку я легко.</a:t>
            </a:r>
          </a:p>
          <a:p>
            <a:pPr fontAlgn="base"/>
            <a:r>
              <a:rPr lang="ru-RU" sz="4000" i="1" dirty="0" smtClean="0">
                <a:solidFill>
                  <a:srgbClr val="002060"/>
                </a:solidFill>
              </a:rPr>
              <a:t>Ответ: Ванна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Дождик теплый и густой,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Этот дождик не простой: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Он без туч, без облаков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Целый день идти готов.</a:t>
            </a:r>
          </a:p>
          <a:p>
            <a:pPr fontAlgn="base"/>
            <a:r>
              <a:rPr lang="ru-RU" sz="4000" i="1" dirty="0" smtClean="0">
                <a:solidFill>
                  <a:srgbClr val="002060"/>
                </a:solidFill>
              </a:rPr>
              <a:t>Ответ: Душ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Ускользает как живое,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Но не выпущу его я,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Белой пеной пенится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Руки мыть не пенится.</a:t>
            </a:r>
          </a:p>
          <a:p>
            <a:pPr fontAlgn="base"/>
            <a:r>
              <a:rPr lang="ru-RU" sz="4000" i="1" dirty="0" smtClean="0">
                <a:solidFill>
                  <a:srgbClr val="002060"/>
                </a:solidFill>
              </a:rPr>
              <a:t>Ответ: Мыло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Костяная спинка,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Жесткая щетинка, С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мятной пастой дружит, </a:t>
            </a:r>
          </a:p>
          <a:p>
            <a:pPr fontAlgn="base"/>
            <a:r>
              <a:rPr lang="ru-RU" sz="4000" dirty="0" smtClean="0">
                <a:solidFill>
                  <a:srgbClr val="002060"/>
                </a:solidFill>
              </a:rPr>
              <a:t>Нам усердно служит.</a:t>
            </a:r>
          </a:p>
          <a:p>
            <a:pPr fontAlgn="base"/>
            <a:r>
              <a:rPr lang="ru-RU" sz="4000" i="1" dirty="0" smtClean="0">
                <a:solidFill>
                  <a:srgbClr val="002060"/>
                </a:solidFill>
              </a:rPr>
              <a:t>Ответ: Зубная щетка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ru-RU" dirty="0" smtClean="0">
                <a:solidFill>
                  <a:srgbClr val="002060"/>
                </a:solidFill>
              </a:rPr>
              <a:t>Ускользает как живое,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Но не выпущу его я,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Белой пеной пенится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Руки мыть не пенится.</a:t>
            </a:r>
          </a:p>
          <a:p>
            <a:pPr fontAlgn="base"/>
            <a:r>
              <a:rPr lang="ru-RU" i="1" dirty="0" smtClean="0">
                <a:solidFill>
                  <a:srgbClr val="002060"/>
                </a:solidFill>
              </a:rPr>
              <a:t>Ответ: Мыло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Костяная спинка,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Жесткая щетинка, С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мятной пастой дружит,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Нам усердно служит.</a:t>
            </a:r>
          </a:p>
          <a:p>
            <a:pPr fontAlgn="base"/>
            <a:r>
              <a:rPr lang="ru-RU" i="1" dirty="0" smtClean="0">
                <a:solidFill>
                  <a:srgbClr val="002060"/>
                </a:solidFill>
              </a:rPr>
              <a:t>Ответ: Зубная щетка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Вафельное и полосатое,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Ворсистое и мохнатое,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Всегда под рукою -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Что это такое?</a:t>
            </a:r>
          </a:p>
          <a:p>
            <a:pPr fontAlgn="base"/>
            <a:r>
              <a:rPr lang="ru-RU" i="1" dirty="0" smtClean="0">
                <a:solidFill>
                  <a:srgbClr val="002060"/>
                </a:solidFill>
              </a:rPr>
              <a:t>Ответ: Полотенце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Лег в карман и караулю –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Рёву, плаксу и </a:t>
            </a:r>
            <a:r>
              <a:rPr lang="ru-RU" dirty="0" err="1" smtClean="0">
                <a:solidFill>
                  <a:srgbClr val="002060"/>
                </a:solidFill>
              </a:rPr>
              <a:t>грязнулю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Им утру потоки слез,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Не забуду и про нос.</a:t>
            </a:r>
          </a:p>
          <a:p>
            <a:pPr fontAlgn="base"/>
            <a:r>
              <a:rPr lang="ru-RU" i="1" dirty="0" smtClean="0">
                <a:solidFill>
                  <a:srgbClr val="002060"/>
                </a:solidFill>
              </a:rPr>
              <a:t>Ответ: Носовой платок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Там, где губка не осилит,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Не домоет, не </a:t>
            </a:r>
            <a:r>
              <a:rPr lang="ru-RU" dirty="0" err="1" smtClean="0">
                <a:solidFill>
                  <a:srgbClr val="002060"/>
                </a:solidFill>
              </a:rPr>
              <a:t>домылит</a:t>
            </a:r>
            <a:r>
              <a:rPr lang="ru-RU" dirty="0" smtClean="0">
                <a:solidFill>
                  <a:srgbClr val="002060"/>
                </a:solidFill>
              </a:rPr>
              <a:t>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На себя я труд беру: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Пятки, локти с мылом тру,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И коленки оттираю,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Ничего не забываю.</a:t>
            </a:r>
          </a:p>
          <a:p>
            <a:pPr fontAlgn="base"/>
            <a:r>
              <a:rPr lang="ru-RU" i="1" dirty="0" smtClean="0">
                <a:solidFill>
                  <a:srgbClr val="002060"/>
                </a:solidFill>
              </a:rPr>
              <a:t>Ответ: Мочалка</a:t>
            </a:r>
            <a:endParaRPr lang="ru-RU" dirty="0" smtClean="0">
              <a:solidFill>
                <a:srgbClr val="002060"/>
              </a:solidFill>
            </a:endParaRP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Мы ей пользуемся часто,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Хоть она, как волк, зубаста.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Ей не хочется кусать, </a:t>
            </a:r>
          </a:p>
          <a:p>
            <a:pPr fontAlgn="base"/>
            <a:r>
              <a:rPr lang="ru-RU" dirty="0" smtClean="0">
                <a:solidFill>
                  <a:srgbClr val="002060"/>
                </a:solidFill>
              </a:rPr>
              <a:t>Ей бы голову чесать.</a:t>
            </a:r>
          </a:p>
          <a:p>
            <a:pPr fontAlgn="base"/>
            <a:r>
              <a:rPr lang="ru-RU" i="1" dirty="0" smtClean="0"/>
              <a:t>Ответ: Расческа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475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17. Закончи </a:t>
            </a:r>
            <a:r>
              <a:rPr lang="ru-RU" u="sng" dirty="0" smtClean="0">
                <a:solidFill>
                  <a:srgbClr val="002060"/>
                </a:solidFill>
              </a:rPr>
              <a:t>рифмой. </a:t>
            </a:r>
            <a:r>
              <a:rPr lang="ru-RU" dirty="0" smtClean="0">
                <a:solidFill>
                  <a:srgbClr val="002060"/>
                </a:solidFill>
              </a:rPr>
              <a:t>( можно отгадывать хором)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Будет все всегда в </a:t>
            </a:r>
            <a:r>
              <a:rPr lang="ru-RU" i="1" dirty="0" err="1" smtClean="0">
                <a:solidFill>
                  <a:srgbClr val="002060"/>
                </a:solidFill>
              </a:rPr>
              <a:t>в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порядке.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Если день начать </a:t>
            </a:r>
            <a:r>
              <a:rPr lang="ru-RU" i="1" dirty="0" smtClean="0">
                <a:solidFill>
                  <a:srgbClr val="002060"/>
                </a:solidFill>
              </a:rPr>
              <a:t>с …зарядки,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страшны нам холода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Здоровы будем мы</a:t>
            </a:r>
            <a:r>
              <a:rPr lang="ru-RU" i="1" dirty="0" smtClean="0">
                <a:solidFill>
                  <a:srgbClr val="002060"/>
                </a:solidFill>
              </a:rPr>
              <a:t> …всегда,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Никогда не будешь </a:t>
            </a:r>
            <a:r>
              <a:rPr lang="ru-RU" i="1" dirty="0" smtClean="0">
                <a:solidFill>
                  <a:srgbClr val="002060"/>
                </a:solidFill>
              </a:rPr>
              <a:t>хмурым.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Если дружишь </a:t>
            </a:r>
            <a:r>
              <a:rPr lang="ru-RU" i="1" dirty="0" smtClean="0">
                <a:solidFill>
                  <a:srgbClr val="002060"/>
                </a:solidFill>
              </a:rPr>
              <a:t>с… физкультурой,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002060"/>
                </a:solidFill>
              </a:rPr>
              <a:t>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Будешь весел и здоров,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Знать не будешь… </a:t>
            </a:r>
            <a:r>
              <a:rPr lang="ru-RU" i="1" dirty="0" smtClean="0">
                <a:solidFill>
                  <a:srgbClr val="002060"/>
                </a:solidFill>
              </a:rPr>
              <a:t>докторов.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Чтоб здоровым, сильным быть.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Каждый должен спорт …</a:t>
            </a:r>
            <a:r>
              <a:rPr lang="ru-RU" i="1" dirty="0" smtClean="0">
                <a:solidFill>
                  <a:srgbClr val="002060"/>
                </a:solidFill>
              </a:rPr>
              <a:t>любить, 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 детства нужно </a:t>
            </a:r>
            <a:r>
              <a:rPr lang="ru-RU" i="1" dirty="0" smtClean="0">
                <a:solidFill>
                  <a:srgbClr val="002060"/>
                </a:solidFill>
              </a:rPr>
              <a:t>закаляться: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Водой холодной… </a:t>
            </a:r>
            <a:r>
              <a:rPr lang="ru-RU" i="1" dirty="0" smtClean="0">
                <a:solidFill>
                  <a:srgbClr val="002060"/>
                </a:solidFill>
              </a:rPr>
              <a:t>обливаться.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Убивает только </a:t>
            </a:r>
            <a:r>
              <a:rPr lang="ru-RU" i="1" dirty="0" smtClean="0">
                <a:solidFill>
                  <a:srgbClr val="002060"/>
                </a:solidFill>
              </a:rPr>
              <a:t>так.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Злейший враг людей …</a:t>
            </a:r>
            <a:r>
              <a:rPr lang="ru-RU" i="1" dirty="0" smtClean="0">
                <a:solidFill>
                  <a:srgbClr val="002060"/>
                </a:solidFill>
              </a:rPr>
              <a:t>табак.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Здоровье с детства </a:t>
            </a:r>
            <a:r>
              <a:rPr lang="ru-RU" i="1" dirty="0" smtClean="0">
                <a:solidFill>
                  <a:srgbClr val="002060"/>
                </a:solidFill>
              </a:rPr>
              <a:t>береги 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в спорт зал скорей …</a:t>
            </a:r>
            <a:r>
              <a:rPr lang="ru-RU" i="1" dirty="0" smtClean="0">
                <a:solidFill>
                  <a:srgbClr val="002060"/>
                </a:solidFill>
              </a:rPr>
              <a:t>беги.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Учитель биологии: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Итак, ребята, на нашей игре  мы характеризовали организм человека с помощью  биологических наук: анатомии, физиологии и гигиены , а также математики. Особенно важное и значимое направление  биологии - это экология.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Экология – наука  о правильном и бережном взаимодействии человека с природой. И наша планета, наш общий дом сейчас испытывает из –за  неразумного и разрушающего воздействия человека на природу несколько очень серьезных экологических проблем. Это: сокращение лесов из-за их вырубки, глобальное изменение климата – «потепление», проблема  «озоновой дыры» в атмосфере, загрязнение вод,  почвы и воздуха.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 каждого из нас и в – целом от всех людей, населяющих нашу планету, зависит решение этих и других экологических проблем, а значит, сохранение нашей планеты.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Закончим игру экологическим призывом к каждому из нас «Берегите Землю! Берегите»!  в исполнении ученика ______.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Берегите Землю!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Берегите Землю! Берегите!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Жаворонка в </a:t>
            </a:r>
            <a:r>
              <a:rPr lang="ru-RU" dirty="0" err="1" smtClean="0">
                <a:solidFill>
                  <a:srgbClr val="002060"/>
                </a:solidFill>
              </a:rPr>
              <a:t>голубом</a:t>
            </a:r>
            <a:r>
              <a:rPr lang="ru-RU" dirty="0" smtClean="0">
                <a:solidFill>
                  <a:srgbClr val="002060"/>
                </a:solidFill>
              </a:rPr>
              <a:t> зените,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Бабочку на стебле повилики,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тропинке солнечные блики,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камнях играющего краба,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Над пустыней тень от баобаба,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Ястреба, парящего над полем,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Ясный месяц над речным покоем,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Ласточку, мелькающую в жите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Берегите Землю, берегите!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Берегите Землю, берегите!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Чудо песен городов и весен,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Мрак глубин и волю поднебесной,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Откровение земли и неба –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Сладость жизни, молока и хлеба,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Берегите молодые всходы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зеленом празднике природы,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Небо в звездах, океан и сушу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И в бессмертье верящую душу, -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Всех судеб связующие нити.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Берегите Землю, берегите!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Математический взгляд на дыхательную систему человека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720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B050"/>
                </a:solidFill>
                <a:latin typeface="Arial Black" pitchFamily="34" charset="0"/>
              </a:rPr>
              <a:t>За сутки через легкие человека проходит около </a:t>
            </a:r>
            <a:r>
              <a:rPr lang="ru-RU" sz="3800" b="1" dirty="0" smtClean="0">
                <a:solidFill>
                  <a:srgbClr val="0070C0"/>
                </a:solidFill>
                <a:latin typeface="Arial Black" pitchFamily="34" charset="0"/>
              </a:rPr>
              <a:t>10</a:t>
            </a:r>
            <a:r>
              <a:rPr lang="ru-RU" sz="3800" b="1" dirty="0" smtClean="0">
                <a:solidFill>
                  <a:srgbClr val="00B050"/>
                </a:solidFill>
                <a:latin typeface="Arial Black" pitchFamily="34" charset="0"/>
              </a:rPr>
              <a:t> кубических  метров воздуха.</a:t>
            </a:r>
          </a:p>
          <a:p>
            <a:endParaRPr lang="ru-RU" sz="3800" b="1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Arial Black" pitchFamily="34" charset="0"/>
              </a:rPr>
              <a:t>Сколько воздуха пройдет через легкие:</a:t>
            </a:r>
          </a:p>
          <a:p>
            <a:pPr>
              <a:buFont typeface="Wingdings" pitchFamily="2" charset="2"/>
              <a:buChar char="v"/>
            </a:pPr>
            <a:r>
              <a:rPr lang="ru-RU" sz="3800" b="1" dirty="0" smtClean="0">
                <a:solidFill>
                  <a:srgbClr val="0070C0"/>
                </a:solidFill>
                <a:latin typeface="Arial Black" pitchFamily="34" charset="0"/>
              </a:rPr>
              <a:t>    за неделю,</a:t>
            </a:r>
          </a:p>
          <a:p>
            <a:pPr>
              <a:buFont typeface="Wingdings" pitchFamily="2" charset="2"/>
              <a:buChar char="v"/>
            </a:pPr>
            <a:r>
              <a:rPr lang="ru-RU" sz="3800" b="1" dirty="0" smtClean="0">
                <a:solidFill>
                  <a:srgbClr val="7030A0"/>
                </a:solidFill>
                <a:latin typeface="Arial Black" pitchFamily="34" charset="0"/>
              </a:rPr>
              <a:t>    за месяц,</a:t>
            </a:r>
          </a:p>
          <a:p>
            <a:pPr>
              <a:buFont typeface="Wingdings" pitchFamily="2" charset="2"/>
              <a:buChar char="v"/>
            </a:pPr>
            <a:r>
              <a:rPr lang="ru-RU" sz="3800" b="1" dirty="0" smtClean="0">
                <a:solidFill>
                  <a:srgbClr val="002060"/>
                </a:solidFill>
                <a:latin typeface="Arial Black" pitchFamily="34" charset="0"/>
              </a:rPr>
              <a:t>    за год?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Documents and Settings\User\Мои документы\Downloads\фото человек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900486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Цифры в дыхательной системе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85860"/>
            <a:ext cx="4429156" cy="535785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100" dirty="0" smtClean="0">
                <a:latin typeface="Arial Black" pitchFamily="34" charset="0"/>
              </a:rPr>
              <a:t>   </a:t>
            </a:r>
            <a:r>
              <a:rPr lang="ru-RU" sz="4100" b="1" dirty="0" smtClean="0">
                <a:solidFill>
                  <a:srgbClr val="0070C0"/>
                </a:solidFill>
                <a:latin typeface="Arial Black" pitchFamily="34" charset="0"/>
              </a:rPr>
              <a:t>Легкие состоят из легочных пузырьков – </a:t>
            </a:r>
            <a:r>
              <a:rPr lang="ru-RU" sz="4100" b="1" dirty="0" smtClean="0">
                <a:solidFill>
                  <a:srgbClr val="FF0000"/>
                </a:solidFill>
                <a:latin typeface="Arial Black" pitchFamily="34" charset="0"/>
              </a:rPr>
              <a:t>альвеол</a:t>
            </a:r>
            <a:r>
              <a:rPr lang="ru-RU" sz="4100" b="1" dirty="0" smtClean="0">
                <a:solidFill>
                  <a:srgbClr val="0070C0"/>
                </a:solidFill>
                <a:latin typeface="Arial Black" pitchFamily="34" charset="0"/>
              </a:rPr>
              <a:t>. Общая поверхность всех альвеол легких  даже больше, чем теннисный корт. </a:t>
            </a:r>
          </a:p>
          <a:p>
            <a:pPr>
              <a:buNone/>
            </a:pPr>
            <a:endParaRPr lang="ru-RU" sz="41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4100" b="1" dirty="0" smtClean="0">
                <a:solidFill>
                  <a:srgbClr val="0070C0"/>
                </a:solidFill>
                <a:latin typeface="Arial Black" pitchFamily="34" charset="0"/>
              </a:rPr>
              <a:t>  </a:t>
            </a:r>
            <a:r>
              <a:rPr lang="ru-RU" sz="4100" b="1" dirty="0" smtClean="0">
                <a:solidFill>
                  <a:srgbClr val="FF0000"/>
                </a:solidFill>
                <a:latin typeface="Arial Black" pitchFamily="34" charset="0"/>
              </a:rPr>
              <a:t>Сколько квадратных метров  составляет поверхность легких:</a:t>
            </a:r>
          </a:p>
          <a:p>
            <a:pPr>
              <a:buNone/>
            </a:pPr>
            <a:endParaRPr lang="ru-RU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</a:t>
            </a:r>
            <a:r>
              <a:rPr lang="ru-RU" sz="4800" b="1" dirty="0" smtClean="0">
                <a:solidFill>
                  <a:srgbClr val="C00000"/>
                </a:solidFill>
                <a:latin typeface="Arial Black" pitchFamily="34" charset="0"/>
              </a:rPr>
              <a:t>400 : 2 – 40 =</a:t>
            </a:r>
            <a:endParaRPr lang="ru-RU" sz="48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User\Мои документы\Downloads\фото человек\1464007582_1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9"/>
            <a:ext cx="347185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Растения – «легкие» планеты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85860"/>
            <a:ext cx="4643470" cy="535785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В сутки один человек расходует  400 грамм кислорода.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Один средний кустарник за сутки  образует  200 грамм кислорода.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Сколько кустов обеспечит кислородом семью из 4-х человек?</a:t>
            </a: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074" name="Picture 2" descr="C:\Documents and Settings\User\Мои документы\Downloads\фото человек\1464007626_1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357298"/>
            <a:ext cx="3757610" cy="507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5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Экология дыхания</a:t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sz="3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643470" cy="550072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</a:t>
            </a: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За час </a:t>
            </a:r>
            <a:r>
              <a:rPr lang="ru-RU" sz="2600" dirty="0" smtClean="0">
                <a:solidFill>
                  <a:srgbClr val="002060"/>
                </a:solidFill>
                <a:latin typeface="Arial Black" pitchFamily="34" charset="0"/>
              </a:rPr>
              <a:t>работы мотор легковой машины поглощает столько кислорода, сколько нужно человеку для дыхания в течение месяца :</a:t>
            </a:r>
          </a:p>
          <a:p>
            <a:pPr>
              <a:buNone/>
            </a:pPr>
            <a:r>
              <a:rPr lang="ru-RU" sz="2600" dirty="0" smtClean="0">
                <a:latin typeface="Arial Black" pitchFamily="34" charset="0"/>
              </a:rPr>
              <a:t> </a:t>
            </a:r>
            <a:r>
              <a:rPr lang="ru-RU" sz="2600" dirty="0" smtClean="0">
                <a:solidFill>
                  <a:srgbClr val="7030A0"/>
                </a:solidFill>
                <a:latin typeface="Arial Black" pitchFamily="34" charset="0"/>
              </a:rPr>
              <a:t>(60 - 30) : 2 =       кг.</a:t>
            </a:r>
          </a:p>
          <a:p>
            <a:pPr>
              <a:buNone/>
            </a:pPr>
            <a:endParaRPr lang="ru-RU" sz="26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   В сутки одно дерево тополя может обеспечить работу двигателя </a:t>
            </a:r>
            <a:r>
              <a:rPr lang="ru-RU" sz="2600" dirty="0" smtClean="0">
                <a:solidFill>
                  <a:srgbClr val="C00000"/>
                </a:solidFill>
                <a:latin typeface="Arial Black" pitchFamily="34" charset="0"/>
              </a:rPr>
              <a:t>на 2 часа. </a:t>
            </a:r>
            <a:r>
              <a:rPr lang="ru-RU" sz="2600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Сколько килограммов кислорода в сутки образует тополь?</a:t>
            </a:r>
          </a:p>
          <a:p>
            <a:endParaRPr lang="ru-RU" dirty="0"/>
          </a:p>
        </p:txBody>
      </p:sp>
      <p:pic>
        <p:nvPicPr>
          <p:cNvPr id="4098" name="Picture 2" descr="C:\Documents and Settings\User\Мои документы\Downloads\фото человек\a54cbc44a95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1546"/>
            <a:ext cx="378621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Анатомия – наука о строение органов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928670"/>
            <a:ext cx="4000528" cy="557216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 Black" pitchFamily="34" charset="0"/>
              </a:rPr>
              <a:t>В нем находится 4 внутренние камеры и 4 клапана – «дверцы».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В нем есть 3  косточки, каждая размером с рисовое зернышко.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Это  единственная подвижная кость в черепе.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Arial Black" pitchFamily="34" charset="0"/>
              </a:rPr>
              <a:t>Он работает с помощью нервных импульсов – электрических сигналов слабой мощности и частоты.</a:t>
            </a: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User\Мои документы\Downloads\фото человек\669417_kartinki-dlya-moz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000264" cy="2214578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Downloads\фото человек\Human-He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256"/>
            <a:ext cx="2532134" cy="2214578"/>
          </a:xfrm>
          <a:prstGeom prst="rect">
            <a:avLst/>
          </a:prstGeom>
          <a:noFill/>
        </p:spPr>
      </p:pic>
      <p:pic>
        <p:nvPicPr>
          <p:cNvPr id="1028" name="Picture 4" descr="C:\Documents and Settings\User\Мои документы\Downloads\фото человек\depositphotos_25637665-Human-skull-side-view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71942"/>
            <a:ext cx="2000264" cy="2438356"/>
          </a:xfrm>
          <a:prstGeom prst="rect">
            <a:avLst/>
          </a:prstGeom>
          <a:noFill/>
        </p:spPr>
      </p:pic>
      <p:pic>
        <p:nvPicPr>
          <p:cNvPr id="1029" name="Picture 5" descr="C:\Documents and Settings\User\Мои документы\Downloads\фото человек\520295-7ddb03a8fecd0eaad58f8af8b9755cb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000108"/>
            <a:ext cx="2286016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«Самое 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самое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 в теле человека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285860"/>
            <a:ext cx="2714644" cy="2071702"/>
          </a:xfrm>
          <a:prstGeom prst="roundRect">
            <a:avLst>
              <a:gd name="adj" fmla="val 540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Самый большой по площади орган             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(2 кв.м.)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00760" y="1142984"/>
            <a:ext cx="2357454" cy="221457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Самый тяжелый орган в теле человека         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(2,7 кг)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857620" y="4786322"/>
            <a:ext cx="1643074" cy="785818"/>
          </a:xfrm>
          <a:prstGeom prst="ellips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кожа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643306" y="2928934"/>
            <a:ext cx="1928826" cy="12858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Крове -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носные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сосуды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2844" y="4429132"/>
            <a:ext cx="2786082" cy="221457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Орган, общей длиной которого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(100 000 километров) 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можно  мысленно опоясать Землю по экватору 2,5 раза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072198" y="3571876"/>
            <a:ext cx="2571768" cy="142876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Она  полностью обновляется за жизнь человека  примерно          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1 000 раз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3714744" y="1785926"/>
            <a:ext cx="2000264" cy="100013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Кости скелета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500826" y="5357826"/>
            <a:ext cx="2143140" cy="1214446"/>
          </a:xfrm>
          <a:prstGeom prst="round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Прочнее стали в 5 раз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928926" y="5857892"/>
            <a:ext cx="1714512" cy="5715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V="1">
            <a:off x="4643438" y="5429264"/>
            <a:ext cx="1428760" cy="10001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0800000">
            <a:off x="4786314" y="4214818"/>
            <a:ext cx="1285884" cy="121444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892943" y="3750471"/>
            <a:ext cx="78581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1285852" y="3143248"/>
            <a:ext cx="2214578" cy="107157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rot="5400000">
            <a:off x="2714612" y="3786190"/>
            <a:ext cx="1357322" cy="214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19" idx="1"/>
          </p:cNvCxnSpPr>
          <p:nvPr/>
        </p:nvCxnSpPr>
        <p:spPr>
          <a:xfrm>
            <a:off x="3286116" y="4643446"/>
            <a:ext cx="812127" cy="2579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2750331" y="2035959"/>
            <a:ext cx="1428760" cy="21431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2393141" y="3178967"/>
            <a:ext cx="1214446" cy="7143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16200000" flipH="1">
            <a:off x="2464579" y="4393413"/>
            <a:ext cx="1428760" cy="9286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3714744" y="5500702"/>
            <a:ext cx="500066" cy="1428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3643306" y="1428736"/>
            <a:ext cx="235745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rot="16200000" flipV="1">
            <a:off x="5464975" y="4464851"/>
            <a:ext cx="1143008" cy="10715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5400000" flipH="1" flipV="1">
            <a:off x="5143504" y="3714752"/>
            <a:ext cx="1143008" cy="2857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26" idx="5"/>
          </p:cNvCxnSpPr>
          <p:nvPr/>
        </p:nvCxnSpPr>
        <p:spPr>
          <a:xfrm rot="16200000" flipV="1">
            <a:off x="5316720" y="2744948"/>
            <a:ext cx="646532" cy="43582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5464975" y="5536421"/>
            <a:ext cx="1428760" cy="357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16200000" flipV="1">
            <a:off x="4679157" y="5107793"/>
            <a:ext cx="2500330" cy="1428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5400000">
            <a:off x="5000628" y="3929066"/>
            <a:ext cx="857256" cy="85725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1743</Words>
  <PresentationFormat>Экран (4:3)</PresentationFormat>
  <Paragraphs>367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Интересней человека ничего на свете нет!</vt:lpstr>
      <vt:lpstr>Что есть что? (в пословицах  и поговорках)</vt:lpstr>
      <vt:lpstr>Что есть что? (в загадках)</vt:lpstr>
      <vt:lpstr>Математический взгляд на дыхательную систему человека</vt:lpstr>
      <vt:lpstr>Цифры в дыхательной системе</vt:lpstr>
      <vt:lpstr>Растения – «легкие» планеты</vt:lpstr>
      <vt:lpstr>Экология дыхания </vt:lpstr>
      <vt:lpstr>Анатомия – наука о строение органов</vt:lpstr>
      <vt:lpstr>«Самое , самое» в теле человека</vt:lpstr>
      <vt:lpstr>«Самое, самое» в теле человека</vt:lpstr>
      <vt:lpstr>Математический взгляд на пищеварительную систему</vt:lpstr>
      <vt:lpstr>Цифры в пищеварительной системе</vt:lpstr>
      <vt:lpstr>Вода – основа нашей жизни</vt:lpstr>
      <vt:lpstr>Человек! Запомни навсегда:  символ жизни на Земле – вода!</vt:lpstr>
      <vt:lpstr>Вода, планета и экология</vt:lpstr>
      <vt:lpstr>Физиология – наука о значении          и работе органов и систем</vt:lpstr>
      <vt:lpstr>Гигиена – как сохранить здоровье?</vt:lpstr>
      <vt:lpstr>Экология – наука  о правильном и бережном взаимодействии с природой</vt:lpstr>
      <vt:lpstr>Берегите  Землю! Берегите!</vt:lpstr>
      <vt:lpstr>Внеклассное мероприятие –  межпредметная игра по биологии и математике «Интересней человека ничего на свете нет»!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Интересней человека ничего на свете нет!</dc:title>
  <cp:lastModifiedBy>User</cp:lastModifiedBy>
  <cp:revision>129</cp:revision>
  <dcterms:modified xsi:type="dcterms:W3CDTF">2017-03-20T15:10:35Z</dcterms:modified>
</cp:coreProperties>
</file>