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68" r:id="rId5"/>
    <p:sldId id="272" r:id="rId6"/>
    <p:sldId id="259" r:id="rId7"/>
    <p:sldId id="274" r:id="rId8"/>
    <p:sldId id="260" r:id="rId9"/>
    <p:sldId id="261" r:id="rId10"/>
    <p:sldId id="271" r:id="rId11"/>
    <p:sldId id="269" r:id="rId12"/>
    <p:sldId id="263" r:id="rId13"/>
    <p:sldId id="264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F72D-9897-44A2-BCA7-D4BF06A45AE4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F0C7E-1916-4DEE-B7A5-4AD94A747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3710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3">
              <a:lumMod val="75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14348" y="620688"/>
            <a:ext cx="8143932" cy="5891882"/>
            <a:chOff x="1115616" y="275485"/>
            <a:chExt cx="7165477" cy="634722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75485"/>
              <a:ext cx="7165477" cy="3083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Мотивация трудовой деятельности дошкольников.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5596" y="5628024"/>
              <a:ext cx="5448666" cy="99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Болжеларская Лидия Владимировна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высшей категории МАДОУ «Пингвин»,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г.Лабытнанги, ЯНАО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7" name="Picture 3" descr="C:\Users\user\Desktop\труд детей в детском саду\картинки о труде\труд взрослых в семье.png"/>
          <p:cNvPicPr>
            <a:picLocks noChangeAspect="1" noChangeArrowheads="1"/>
          </p:cNvPicPr>
          <p:nvPr/>
        </p:nvPicPr>
        <p:blipFill>
          <a:blip r:embed="rId2" cstate="print"/>
          <a:srcRect t="12021" b="6834"/>
          <a:stretch>
            <a:fillRect/>
          </a:stretch>
        </p:blipFill>
        <p:spPr bwMode="auto">
          <a:xfrm>
            <a:off x="3923928" y="3573016"/>
            <a:ext cx="239598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548680"/>
            <a:ext cx="742716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формировании целенаправленной трудовой деятельности важно не только то, что и как делает ребенок, но и то, почему, ради чего он трудится. Мотивы могут быть разные: потребность в положительной оценке взрослых; самоутверждение; потребность в общении со взрослым; желание чему-то научиться; общественные мотивы (приносить пользу другим).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Трудовая деятельность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целостный процесс, состоящий из определенных компонентов: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мотивация, цель, средства, результат.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если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отсутствуют какие-либо  компоненты, значит,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самостоятельная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пока не сложился.</a:t>
            </a:r>
            <a:endParaRPr lang="ru-RU" sz="2000" dirty="0"/>
          </a:p>
        </p:txBody>
      </p:sp>
      <p:pic>
        <p:nvPicPr>
          <p:cNvPr id="5122" name="Picture 2" descr="C:\Users\user\Desktop\картинки о труде\160316_53_1_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3168352" cy="197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9"/>
          <p:cNvGrpSpPr>
            <a:grpSpLocks noGrp="1"/>
          </p:cNvGrpSpPr>
          <p:nvPr>
            <p:ph idx="1"/>
          </p:nvPr>
        </p:nvGrpSpPr>
        <p:grpSpPr bwMode="auto">
          <a:xfrm rot="16200000">
            <a:off x="1404008" y="2420531"/>
            <a:ext cx="1799483" cy="1800200"/>
            <a:chOff x="3601" y="1720"/>
            <a:chExt cx="766" cy="197"/>
          </a:xfrm>
        </p:grpSpPr>
        <p:sp>
          <p:nvSpPr>
            <p:cNvPr id="6" name="Freeform 10"/>
            <p:cNvSpPr>
              <a:spLocks/>
            </p:cNvSpPr>
            <p:nvPr/>
          </p:nvSpPr>
          <p:spPr bwMode="gray">
            <a:xfrm rot="5400000">
              <a:off x="3571" y="1751"/>
              <a:ext cx="196" cy="136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gray">
            <a:xfrm>
              <a:off x="3662" y="1720"/>
              <a:ext cx="705" cy="197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403648" y="2780928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мотиваций</a:t>
            </a:r>
            <a:endParaRPr lang="ru-RU" sz="2400" b="1" dirty="0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 rot="16200000">
            <a:off x="5688124" y="3320988"/>
            <a:ext cx="1296144" cy="4824536"/>
            <a:chOff x="2610" y="2991"/>
            <a:chExt cx="679" cy="1215"/>
          </a:xfrm>
        </p:grpSpPr>
        <p:sp>
          <p:nvSpPr>
            <p:cNvPr id="11" name="Freeform 46"/>
            <p:cNvSpPr>
              <a:spLocks/>
            </p:cNvSpPr>
            <p:nvPr/>
          </p:nvSpPr>
          <p:spPr bwMode="gray">
            <a:xfrm>
              <a:off x="2610" y="4115"/>
              <a:ext cx="679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rot="16200000">
            <a:off x="5688124" y="1808820"/>
            <a:ext cx="1296144" cy="4824536"/>
            <a:chOff x="2610" y="2991"/>
            <a:chExt cx="679" cy="1215"/>
          </a:xfrm>
        </p:grpSpPr>
        <p:sp>
          <p:nvSpPr>
            <p:cNvPr id="16" name="Freeform 46"/>
            <p:cNvSpPr>
              <a:spLocks/>
            </p:cNvSpPr>
            <p:nvPr/>
          </p:nvSpPr>
          <p:spPr bwMode="gray">
            <a:xfrm>
              <a:off x="2610" y="4115"/>
              <a:ext cx="679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 rot="16200000">
            <a:off x="5688124" y="368660"/>
            <a:ext cx="1296144" cy="4824536"/>
            <a:chOff x="2610" y="2991"/>
            <a:chExt cx="679" cy="1215"/>
          </a:xfrm>
        </p:grpSpPr>
        <p:sp>
          <p:nvSpPr>
            <p:cNvPr id="19" name="Freeform 46"/>
            <p:cNvSpPr>
              <a:spLocks/>
            </p:cNvSpPr>
            <p:nvPr/>
          </p:nvSpPr>
          <p:spPr bwMode="gray">
            <a:xfrm>
              <a:off x="2610" y="4115"/>
              <a:ext cx="679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16200000">
            <a:off x="5652384" y="-1035759"/>
            <a:ext cx="1368152" cy="4825062"/>
            <a:chOff x="2610" y="2991"/>
            <a:chExt cx="679" cy="1215"/>
          </a:xfrm>
        </p:grpSpPr>
        <p:sp>
          <p:nvSpPr>
            <p:cNvPr id="22" name="Freeform 46"/>
            <p:cNvSpPr>
              <a:spLocks/>
            </p:cNvSpPr>
            <p:nvPr/>
          </p:nvSpPr>
          <p:spPr bwMode="gray">
            <a:xfrm>
              <a:off x="2610" y="4133"/>
              <a:ext cx="679" cy="73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cxnSp>
        <p:nvCxnSpPr>
          <p:cNvPr id="27" name="Прямая со стрелкой 26"/>
          <p:cNvCxnSpPr/>
          <p:nvPr/>
        </p:nvCxnSpPr>
        <p:spPr>
          <a:xfrm flipV="1">
            <a:off x="2411760" y="1700808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03848" y="292494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03848" y="342900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83768" y="429309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355976" y="764704"/>
            <a:ext cx="339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тип  мотивации - игровой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67944" y="1124744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данной мотивации ребёнок выступает как помощник и защитник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II тип мотивации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помощь  взрослому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(мотивация общения)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построен на желании ребенка чувствовать свою значимость в условиях помощи взрослому.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III тип мотивации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«Научи меня»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основан на желании ребёнка чувствовать себя знающим и умеющим.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(личная заинтересованность)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23928" y="5157192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IV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тип мотивации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«создание предметов своими руками для себя» - основан на внутренней заинтересованности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esktop\труд детей в детском саду\картинки о труде\69260993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9224"/>
            <a:ext cx="1296144" cy="24847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игровых персонажей.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355160" cy="5073427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занятиях с детьми нельзя обойтись без игровых персонажей. Использование игровых персонажей и игровая мотивация взаимосвязаны. Игровые и сказочные персонажи могут «приходить в гости», «знакомиться», «давать задания», «рассказывать увлекательные истории», могут и оценивать результаты труда малышей. К этим игрушкам и персонажам существует ряд требований. Игрушки или игровые персонажи: - должны соответствовать возрасту детей; - должны быть эстетичными, - должны быть безопасными для здоровья ребёнка, - должны иметь обучающую ценность, - должны быть реалистичными; - не должны провоцировать ребёнка на агрессию, вызывать проявление жестокости.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Игровых персонажей не должно быть много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Каждый персонаж должен быть интересным и запоминающимся, «иметь свой характер».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труд детей в детском саду\картинки о труде\cropped-0_106193_5637e48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45224"/>
            <a:ext cx="4244310" cy="11642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труд детей в детском саду\картинки о труде\pic121114-300x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240360" cy="3218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34605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499176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Определяя содержание и последовательность обучения детей трудовым умениям, воспитатель должен учитывать особенности их возраста, доступность предлагаемого содержания труда, его воспитательную ценность, а также санитарно-гигиенические требования к его организации.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Создавая необходимые условия, такие как положительный микроклимат в группе, доброжелательное отношение педагога к воспитанникам, создание ситуаций успеха каждому из детей во всех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трудовых начинаниях,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добиться больших результатов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трудовом воспитании детей.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6093296"/>
            <a:ext cx="1872208" cy="432048"/>
          </a:xfrm>
        </p:spPr>
        <p:txBody>
          <a:bodyPr/>
          <a:lstStyle/>
          <a:p>
            <a:r>
              <a:rPr lang="ru-RU" sz="1000" dirty="0" smtClean="0"/>
              <a:t> 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499176" cy="4525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Литература.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1. Доронова Т. М., Гербова В. В., Гризик Т. И., Воспитание, образование и развитие детей 3-4 лет в детском саду: Метод. Руководство для воспитателей, работающих по программе «Радуга»,  М. Просвещение, 2010.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Доронова Т. М., Гербова В. В., Гризик Т. И., Воспитание, образование и развитие детей 6-7 лет в детском саду: Метод. Руководство для воспитателей, работающих по программе «Радуга» – М. Просвещение, 2010.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Буре Р.С., Година Г.Н. Учите детей трудиться. - М.: Просвещение, 1983.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Нравственное и трудовое воспитание дошкольников / Под ред. С.А. Козловой. - М.: Академия, 2002.</a:t>
            </a:r>
            <a:endParaRPr lang="ru-RU" sz="1600" dirty="0"/>
          </a:p>
        </p:txBody>
      </p:sp>
      <p:pic>
        <p:nvPicPr>
          <p:cNvPr id="1026" name="Picture 2" descr="C:\Users\user\Desktop\0_1061a6_283b27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1853035" cy="15156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С О Х Р А Н Е Н О\Фоны аним  картин\Картинки анимации\АНИМАЦИИ44444\16204279b8b4983b7cd6089d134038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3255">
            <a:off x="6483297" y="875801"/>
            <a:ext cx="2047875" cy="2047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499176" cy="2664296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419872" y="2780928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146" name="Picture 2" descr="C:\Users\user\Desktop\картинки о труде\0-8209d-5538e133-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7498908" cy="23019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119675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08304" cy="230425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Трудовое воспитание в ДОУ- важное средство всестороннего развития личности дошкольника посредством ознакомления с трудом взрослых, приобщения детей к доступной трудовой деятельности.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140968"/>
            <a:ext cx="7365504" cy="25202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user\Desktop\картинки о труде\-1-638.jpg"/>
          <p:cNvPicPr/>
          <p:nvPr/>
        </p:nvPicPr>
        <p:blipFill>
          <a:blip r:embed="rId2" cstate="print"/>
          <a:srcRect l="19262" t="29630" r="24398"/>
          <a:stretch>
            <a:fillRect/>
          </a:stretch>
        </p:blipFill>
        <p:spPr bwMode="auto">
          <a:xfrm>
            <a:off x="2915816" y="3140968"/>
            <a:ext cx="3744416" cy="285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 детей в детском саду\картинки о труде\3.jpg"/>
          <p:cNvPicPr>
            <a:picLocks noChangeAspect="1" noChangeArrowheads="1"/>
          </p:cNvPicPr>
          <p:nvPr/>
        </p:nvPicPr>
        <p:blipFill>
          <a:blip r:embed="rId2" cstate="print"/>
          <a:srcRect t="2902" b="6525"/>
          <a:stretch>
            <a:fillRect/>
          </a:stretch>
        </p:blipFill>
        <p:spPr bwMode="auto">
          <a:xfrm>
            <a:off x="7236296" y="4149080"/>
            <a:ext cx="1689546" cy="248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840760" cy="4824536"/>
          </a:xfrm>
        </p:spPr>
        <p:txBody>
          <a:bodyPr/>
          <a:lstStyle/>
          <a:p>
            <a:pPr algn="l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это совокупность внутренних и внешних движущих сил, которые побуждают ребёнка к деятельности, придают этой деятельности направленность, ориентированную на достижение цели</a:t>
            </a:r>
            <a:r>
              <a:rPr lang="ru-RU" sz="1800" dirty="0" smtClean="0"/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Взрослые  должны заинтересовать ребенка этой деятельностью, объяснить  ее значимость, направить и скорректировать действия, оптимистично оценить результаты.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 мотивации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вызвать у детей интерес к занятию, занимательному делу, или какой либо деятельности, создать условия увлеченности, умственного напряжения, направить усилия детей на осознанное освоение и приобретение знаний и умений.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6400800" cy="12156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114300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Мотивация позволяет решить сразу несколько задач: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1.Расширить и обогатить диапазон игровых умений и навыков.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2.Повысить познавательную активность и работоспособность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3.Активизировать процессы восприятия, внимания, памяти, мышления.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4.Плавно регулировать поведенческие трудности детей, постепенно приучая их подчиняться правилам игры.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5.</a:t>
            </a:r>
            <a:r>
              <a:rPr lang="ru-RU" sz="1800" dirty="0" smtClean="0"/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эмоциональную сферу  дошкольников.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артинки о труде\article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3622441" cy="216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772400" cy="36724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6"/>
            <a:ext cx="7307089" cy="1500187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мотивации начинается любое взаимодействие между ребёнком и взрослым. Без мотивации со стороны взрослого у дошкольника не будет активности, не возникнут мотивы, ребёнок не будет готов к постановке целей.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картинки о труде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2818804" cy="270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картинки о труде\1417580711_rm_christmasmakingcookies_jp.jpg"/>
          <p:cNvPicPr>
            <a:picLocks noChangeAspect="1" noChangeArrowheads="1"/>
          </p:cNvPicPr>
          <p:nvPr/>
        </p:nvPicPr>
        <p:blipFill>
          <a:blip r:embed="rId3" cstate="print"/>
          <a:srcRect b="16216"/>
          <a:stretch>
            <a:fillRect/>
          </a:stretch>
        </p:blipFill>
        <p:spPr bwMode="auto">
          <a:xfrm>
            <a:off x="1619672" y="2492896"/>
            <a:ext cx="339833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632848" cy="2304256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996952"/>
            <a:ext cx="4474840" cy="187220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Если труд входит в их жизнь  интересно, радостно, увлекательно, дети получают от него удовлетворение, чувствуя причастность к общему делу, радуясь своим успехам.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068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 используем в своей практике такие приёмы, которые обеспечат возникновение нужной мотивации у большинства детей. Каждая деятельность должна содержать то, что вызовет удивление, изумление, восторг, что дети будут помнить долго. Нужно помнить изречение "Познание начинается с удивления". При этом важно учесть возраст детей, приемы, которые подходят для каждого возраста. Но как заинтересовать ребенка,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на полезную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pic>
        <p:nvPicPr>
          <p:cNvPr id="3078" name="Picture 6" descr="C:\Users\user\Desktop\картинки о труде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10228"/>
            <a:ext cx="2592288" cy="169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user\Desktop\картинки о труде\1_4421e60b4aca2e343f03b98886ade39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2760538" cy="171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412776"/>
            <a:ext cx="5061248" cy="136815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Особая роль в становлении трудовой деятельности принадлежит игре, в которой формируются и проявляются мотивы будущей общественно полезной деятельности.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212976"/>
            <a:ext cx="7427168" cy="230425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трудовое воспитание рассматривается как процесс, интегрирующий все сферы развития и становления личности ребёнка.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Так, как трудовая деятельность в дошкольном возрасте должна иметь понятное содержание, четкую организацию и интерес для каждого малыша, она должна иметь и разнообразные виды. Так оно и есть на самом деле. </a:t>
            </a:r>
            <a:endParaRPr lang="ru-RU" sz="1800" dirty="0"/>
          </a:p>
        </p:txBody>
      </p:sp>
      <p:pic>
        <p:nvPicPr>
          <p:cNvPr id="4098" name="Picture 2" descr="C:\Users\user\Desktop\картинки о труде\article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226695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Group 9"/>
          <p:cNvGrpSpPr>
            <a:grpSpLocks noGrp="1"/>
          </p:cNvGrpSpPr>
          <p:nvPr>
            <p:ph idx="1"/>
          </p:nvPr>
        </p:nvGrpSpPr>
        <p:grpSpPr bwMode="auto">
          <a:xfrm rot="16200000">
            <a:off x="1369167" y="2527380"/>
            <a:ext cx="1799483" cy="1586502"/>
            <a:chOff x="3601" y="1720"/>
            <a:chExt cx="766" cy="197"/>
          </a:xfrm>
        </p:grpSpPr>
        <p:sp>
          <p:nvSpPr>
            <p:cNvPr id="6" name="Freeform 10"/>
            <p:cNvSpPr>
              <a:spLocks/>
            </p:cNvSpPr>
            <p:nvPr/>
          </p:nvSpPr>
          <p:spPr bwMode="gray">
            <a:xfrm rot="5400000">
              <a:off x="3571" y="1751"/>
              <a:ext cx="196" cy="136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dirty="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gray">
            <a:xfrm>
              <a:off x="3662" y="1720"/>
              <a:ext cx="705" cy="197"/>
            </a:xfrm>
            <a:prstGeom prst="rect">
              <a:avLst/>
            </a:prstGeom>
            <a:gradFill rotWithShape="1">
              <a:gsLst>
                <a:gs pos="0">
                  <a:srgbClr val="3399FF"/>
                </a:gs>
                <a:gs pos="50000">
                  <a:srgbClr val="3399FF">
                    <a:gamma/>
                    <a:tint val="30196"/>
                    <a:invGamma/>
                  </a:srgbClr>
                </a:gs>
                <a:gs pos="100000">
                  <a:srgbClr val="3399FF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691680" y="2636912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детского труда</a:t>
            </a:r>
            <a:endParaRPr lang="ru-RU" sz="2400" dirty="0"/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 rot="16200000">
            <a:off x="5688124" y="3320988"/>
            <a:ext cx="1296144" cy="4824536"/>
            <a:chOff x="2610" y="2991"/>
            <a:chExt cx="679" cy="1215"/>
          </a:xfrm>
        </p:grpSpPr>
        <p:sp>
          <p:nvSpPr>
            <p:cNvPr id="11" name="Freeform 46"/>
            <p:cNvSpPr>
              <a:spLocks/>
            </p:cNvSpPr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 rot="16200000">
            <a:off x="5688124" y="1808820"/>
            <a:ext cx="1296144" cy="4824536"/>
            <a:chOff x="2610" y="2991"/>
            <a:chExt cx="679" cy="1215"/>
          </a:xfrm>
        </p:grpSpPr>
        <p:sp>
          <p:nvSpPr>
            <p:cNvPr id="16" name="Freeform 46"/>
            <p:cNvSpPr>
              <a:spLocks/>
            </p:cNvSpPr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 rot="16200000">
            <a:off x="5688124" y="368660"/>
            <a:ext cx="1296144" cy="4824536"/>
            <a:chOff x="2610" y="2991"/>
            <a:chExt cx="679" cy="1215"/>
          </a:xfrm>
        </p:grpSpPr>
        <p:sp>
          <p:nvSpPr>
            <p:cNvPr id="19" name="Freeform 46"/>
            <p:cNvSpPr>
              <a:spLocks/>
            </p:cNvSpPr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" name="Group 45"/>
          <p:cNvGrpSpPr>
            <a:grpSpLocks/>
          </p:cNvGrpSpPr>
          <p:nvPr/>
        </p:nvGrpSpPr>
        <p:grpSpPr bwMode="auto">
          <a:xfrm rot="16200000">
            <a:off x="5652120" y="-1035496"/>
            <a:ext cx="1368152" cy="4824536"/>
            <a:chOff x="2610" y="2991"/>
            <a:chExt cx="679" cy="1215"/>
          </a:xfrm>
        </p:grpSpPr>
        <p:sp>
          <p:nvSpPr>
            <p:cNvPr id="22" name="Freeform 46"/>
            <p:cNvSpPr>
              <a:spLocks/>
            </p:cNvSpPr>
            <p:nvPr/>
          </p:nvSpPr>
          <p:spPr bwMode="gray">
            <a:xfrm>
              <a:off x="2671" y="4115"/>
              <a:ext cx="557" cy="91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gray">
            <a:xfrm>
              <a:off x="2610" y="2991"/>
              <a:ext cx="679" cy="1179"/>
            </a:xfrm>
            <a:prstGeom prst="rect">
              <a:avLst/>
            </a:prstGeom>
            <a:gradFill rotWithShape="1">
              <a:gsLst>
                <a:gs pos="0">
                  <a:srgbClr val="66CCFF">
                    <a:gamma/>
                    <a:tint val="36471"/>
                    <a:invGamma/>
                  </a:srgbClr>
                </a:gs>
                <a:gs pos="50000">
                  <a:srgbClr val="66CCFF"/>
                </a:gs>
                <a:gs pos="100000">
                  <a:srgbClr val="66CC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cxnSp>
        <p:nvCxnSpPr>
          <p:cNvPr id="27" name="Прямая со стрелкой 26"/>
          <p:cNvCxnSpPr/>
          <p:nvPr/>
        </p:nvCxnSpPr>
        <p:spPr>
          <a:xfrm flipV="1">
            <a:off x="2411760" y="1700808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03848" y="292494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03848" y="342900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83768" y="4293096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004048" y="764704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самообслуживание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067944" y="1124744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труд, направленный на удовлетворение повседневных личных потребностей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           хозяйственно-бытовой труд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деятельность, приучающая к порядку, как в помещении, так и вне его. Уборка групповой комнаты, участка.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труд в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 на приведение в порядок площадки, в уголке природы, в цветнике.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23928" y="5018693"/>
            <a:ext cx="4536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ручной труд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починка книг, подклеивание коробок, доступный ремонт игрушек,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подарка своими  руками.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труд детей в детском саду\картинки о труде\труд взрослых в семь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2035944" cy="20359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C:\Users\user\Desktop\труд детей в детском саду\картинки о труде\cropped-0_106193_5637e488_orig.png"/>
          <p:cNvPicPr/>
          <p:nvPr/>
        </p:nvPicPr>
        <p:blipFill>
          <a:blip r:embed="rId2" cstate="print"/>
          <a:srcRect r="31597" b="26582"/>
          <a:stretch>
            <a:fillRect/>
          </a:stretch>
        </p:blipFill>
        <p:spPr bwMode="auto">
          <a:xfrm>
            <a:off x="1259632" y="4005064"/>
            <a:ext cx="2088232" cy="8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0"/>
          <p:cNvSpPr>
            <a:spLocks/>
          </p:cNvSpPr>
          <p:nvPr/>
        </p:nvSpPr>
        <p:spPr bwMode="gray">
          <a:xfrm rot="16200000">
            <a:off x="7920372" y="5049180"/>
            <a:ext cx="1224136" cy="432048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4" name="Freeform 10"/>
          <p:cNvSpPr>
            <a:spLocks/>
          </p:cNvSpPr>
          <p:nvPr/>
        </p:nvSpPr>
        <p:spPr bwMode="gray">
          <a:xfrm>
            <a:off x="1331640" y="5373216"/>
            <a:ext cx="1944216" cy="288032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>
            <a:off x="1331640" y="3717032"/>
            <a:ext cx="1944216" cy="288032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1331640" y="2204864"/>
            <a:ext cx="1944216" cy="288032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5" name="Freeform 10"/>
          <p:cNvSpPr>
            <a:spLocks/>
          </p:cNvSpPr>
          <p:nvPr/>
        </p:nvSpPr>
        <p:spPr bwMode="gray">
          <a:xfrm rot="16200000">
            <a:off x="7920372" y="1952836"/>
            <a:ext cx="1224136" cy="432048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8" name="Freeform 10"/>
          <p:cNvSpPr>
            <a:spLocks/>
          </p:cNvSpPr>
          <p:nvPr/>
        </p:nvSpPr>
        <p:spPr bwMode="gray">
          <a:xfrm>
            <a:off x="1331640" y="908720"/>
            <a:ext cx="5760640" cy="432048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9176" cy="562074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571184" cy="496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 rot="16200000">
            <a:off x="2015716" y="1088740"/>
            <a:ext cx="576064" cy="194421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 smtClean="0"/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 rot="16200000">
            <a:off x="2015716" y="2600908"/>
            <a:ext cx="576064" cy="194421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 rot="16200000">
            <a:off x="2015716" y="4185084"/>
            <a:ext cx="576064" cy="194421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 rot="16200000">
            <a:off x="3851920" y="-2115616"/>
            <a:ext cx="720080" cy="576064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76672"/>
            <a:ext cx="563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организации детского труда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1772816"/>
            <a:ext cx="1415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284984"/>
            <a:ext cx="1502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Дежурства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4797152"/>
            <a:ext cx="189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труд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 rot="16200000">
            <a:off x="5580112" y="-171400"/>
            <a:ext cx="1224136" cy="468052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347864" y="1988840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347864" y="3429000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347864" y="4941168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gray">
          <a:xfrm rot="16200000">
            <a:off x="5616116" y="2960948"/>
            <a:ext cx="1224136" cy="460851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gray">
          <a:xfrm rot="16200000">
            <a:off x="7920372" y="3465004"/>
            <a:ext cx="1224136" cy="432048"/>
          </a:xfrm>
          <a:custGeom>
            <a:avLst/>
            <a:gdLst/>
            <a:ahLst/>
            <a:cxnLst>
              <a:cxn ang="0">
                <a:pos x="1120" y="252"/>
              </a:cxn>
              <a:cxn ang="0">
                <a:pos x="1116" y="250"/>
              </a:cxn>
              <a:cxn ang="0">
                <a:pos x="1100" y="246"/>
              </a:cxn>
              <a:cxn ang="0">
                <a:pos x="1074" y="240"/>
              </a:cxn>
              <a:cxn ang="0">
                <a:pos x="1038" y="232"/>
              </a:cxn>
              <a:cxn ang="0">
                <a:pos x="992" y="222"/>
              </a:cxn>
              <a:cxn ang="0">
                <a:pos x="938" y="212"/>
              </a:cxn>
              <a:cxn ang="0">
                <a:pos x="876" y="204"/>
              </a:cxn>
              <a:cxn ang="0">
                <a:pos x="806" y="196"/>
              </a:cxn>
              <a:cxn ang="0">
                <a:pos x="730" y="190"/>
              </a:cxn>
              <a:cxn ang="0">
                <a:pos x="646" y="184"/>
              </a:cxn>
              <a:cxn ang="0">
                <a:pos x="556" y="184"/>
              </a:cxn>
              <a:cxn ang="0">
                <a:pos x="466" y="184"/>
              </a:cxn>
              <a:cxn ang="0">
                <a:pos x="384" y="190"/>
              </a:cxn>
              <a:cxn ang="0">
                <a:pos x="308" y="196"/>
              </a:cxn>
              <a:cxn ang="0">
                <a:pos x="238" y="204"/>
              </a:cxn>
              <a:cxn ang="0">
                <a:pos x="178" y="212"/>
              </a:cxn>
              <a:cxn ang="0">
                <a:pos x="126" y="222"/>
              </a:cxn>
              <a:cxn ang="0">
                <a:pos x="82" y="232"/>
              </a:cxn>
              <a:cxn ang="0">
                <a:pos x="46" y="240"/>
              </a:cxn>
              <a:cxn ang="0">
                <a:pos x="20" y="246"/>
              </a:cxn>
              <a:cxn ang="0">
                <a:pos x="6" y="250"/>
              </a:cxn>
              <a:cxn ang="0">
                <a:pos x="0" y="252"/>
              </a:cxn>
              <a:cxn ang="0">
                <a:pos x="0" y="62"/>
              </a:cxn>
              <a:cxn ang="0">
                <a:pos x="560" y="0"/>
              </a:cxn>
              <a:cxn ang="0">
                <a:pos x="1120" y="62"/>
              </a:cxn>
              <a:cxn ang="0">
                <a:pos x="1120" y="252"/>
              </a:cxn>
              <a:cxn ang="0">
                <a:pos x="1120" y="252"/>
              </a:cxn>
            </a:cxnLst>
            <a:rect l="0" t="0" r="r" b="b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lnTo>
                  <a:pt x="1120" y="252"/>
                </a:lnTo>
                <a:close/>
              </a:path>
            </a:pathLst>
          </a:custGeom>
          <a:solidFill>
            <a:srgbClr val="96969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 rot="16200000">
            <a:off x="5616116" y="1376772"/>
            <a:ext cx="1224136" cy="460851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3399FF">
                  <a:gamma/>
                  <a:tint val="30196"/>
                  <a:invGamma/>
                </a:srgbClr>
              </a:gs>
              <a:gs pos="100000">
                <a:srgbClr val="3399FF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7944" y="162880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быть кратковременными или длительными, индивидуальными или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общими, простыми.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321297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Работа, направленная на обслуживание коллектива.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936" y="458112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 труда каждый ребенок выполняет свое задание, не зависящее от других участников труда, но результат труда – общий.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C:\Users\user\Desktop\труд детей в детском саду\картинки о труде\cropped-0_106193_5637e488_orig.png"/>
          <p:cNvPicPr/>
          <p:nvPr/>
        </p:nvPicPr>
        <p:blipFill>
          <a:blip r:embed="rId2" cstate="print"/>
          <a:srcRect l="54514" r="2083"/>
          <a:stretch>
            <a:fillRect/>
          </a:stretch>
        </p:blipFill>
        <p:spPr bwMode="auto">
          <a:xfrm>
            <a:off x="7236296" y="404664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user\Desktop\труд детей в детском саду\картинки о труде\cropped-0_106193_5637e488_orig.png"/>
          <p:cNvPicPr/>
          <p:nvPr/>
        </p:nvPicPr>
        <p:blipFill>
          <a:blip r:embed="rId2" cstate="print"/>
          <a:srcRect l="2128" r="84042" b="25650"/>
          <a:stretch>
            <a:fillRect/>
          </a:stretch>
        </p:blipFill>
        <p:spPr bwMode="auto">
          <a:xfrm>
            <a:off x="1907704" y="98072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user\Desktop\труд детей в детском саду\картинки о труде\cropped-0_106193_5637e488_orig.png"/>
          <p:cNvPicPr/>
          <p:nvPr/>
        </p:nvPicPr>
        <p:blipFill>
          <a:blip r:embed="rId2" cstate="print"/>
          <a:srcRect l="15603" r="57447" b="29245"/>
          <a:stretch>
            <a:fillRect/>
          </a:stretch>
        </p:blipFill>
        <p:spPr bwMode="auto">
          <a:xfrm>
            <a:off x="1763688" y="2492896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742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Трудовое воспитание в ДОУ- важное средство всестороннего развития личности дошкольника посредством ознакомления с трудом взрослых, приобщения детей к доступной трудовой деятельности. </vt:lpstr>
      <vt:lpstr>  Мотивация – это совокупность внутренних и внешних движущих сил, которые побуждают ребёнка к деятельности, придают этой деятельности направленность, ориентированную на достижение цели.               Взрослые  должны заинтересовать ребенка этой деятельностью, объяснить  ее значимость, направить и скорректировать действия, оптимистично оценить результаты.   Цель мотивации – вызвать у детей интерес к занятию, занимательному делу, или какой либо деятельности, создать условия увлеченности, умственного напряжения, направить усилия детей на осознанное освоение и приобретение знаний и умений.    </vt:lpstr>
      <vt:lpstr>Мотивация позволяет решить сразу несколько задач:</vt:lpstr>
      <vt:lpstr> </vt:lpstr>
      <vt:lpstr> </vt:lpstr>
      <vt:lpstr>Особая роль в становлении трудовой деятельности принадлежит игре, в которой формируются и проявляются мотивы будущей общественно полезной деятельности. </vt:lpstr>
      <vt:lpstr>Слайд 8</vt:lpstr>
      <vt:lpstr>Слайд 9</vt:lpstr>
      <vt:lpstr> </vt:lpstr>
      <vt:lpstr> </vt:lpstr>
      <vt:lpstr>Использование игровых персонажей. </vt:lpstr>
      <vt:lpstr>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122</cp:revision>
  <dcterms:created xsi:type="dcterms:W3CDTF">2014-11-22T17:16:34Z</dcterms:created>
  <dcterms:modified xsi:type="dcterms:W3CDTF">2017-03-20T16:23:19Z</dcterms:modified>
</cp:coreProperties>
</file>