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448" r:id="rId5"/>
    <p:sldId id="449" r:id="rId6"/>
    <p:sldId id="450" r:id="rId7"/>
    <p:sldId id="451" r:id="rId8"/>
    <p:sldId id="275" r:id="rId9"/>
    <p:sldId id="276" r:id="rId10"/>
    <p:sldId id="277" r:id="rId11"/>
    <p:sldId id="278" r:id="rId12"/>
    <p:sldId id="279" r:id="rId13"/>
    <p:sldId id="454" r:id="rId14"/>
    <p:sldId id="282" r:id="rId15"/>
    <p:sldId id="453" r:id="rId16"/>
    <p:sldId id="293" r:id="rId17"/>
    <p:sldId id="396" r:id="rId18"/>
    <p:sldId id="445" r:id="rId19"/>
    <p:sldId id="284" r:id="rId20"/>
    <p:sldId id="466" r:id="rId21"/>
    <p:sldId id="286" r:id="rId22"/>
    <p:sldId id="392" r:id="rId23"/>
    <p:sldId id="394" r:id="rId24"/>
    <p:sldId id="289" r:id="rId25"/>
    <p:sldId id="290" r:id="rId26"/>
    <p:sldId id="477" r:id="rId27"/>
    <p:sldId id="299" r:id="rId28"/>
    <p:sldId id="480" r:id="rId29"/>
    <p:sldId id="481" r:id="rId30"/>
    <p:sldId id="482" r:id="rId31"/>
    <p:sldId id="483" r:id="rId32"/>
    <p:sldId id="479" r:id="rId33"/>
    <p:sldId id="364" r:id="rId34"/>
    <p:sldId id="359" r:id="rId35"/>
    <p:sldId id="302" r:id="rId36"/>
    <p:sldId id="306" r:id="rId37"/>
    <p:sldId id="460" r:id="rId38"/>
    <p:sldId id="405" r:id="rId39"/>
    <p:sldId id="415" r:id="rId40"/>
    <p:sldId id="416" r:id="rId41"/>
    <p:sldId id="473" r:id="rId42"/>
    <p:sldId id="457" r:id="rId43"/>
    <p:sldId id="456" r:id="rId44"/>
    <p:sldId id="374" r:id="rId45"/>
    <p:sldId id="444" r:id="rId46"/>
    <p:sldId id="475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33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107"/>
    <a:srgbClr val="CCFF99"/>
    <a:srgbClr val="F74937"/>
    <a:srgbClr val="FFCCFF"/>
    <a:srgbClr val="CC99FF"/>
    <a:srgbClr val="33CCFF"/>
    <a:srgbClr val="9933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6" autoAdjust="0"/>
    <p:restoredTop sz="94569" autoAdjust="0"/>
  </p:normalViewPr>
  <p:slideViewPr>
    <p:cSldViewPr snapToGrid="0">
      <p:cViewPr varScale="1">
        <p:scale>
          <a:sx n="79" d="100"/>
          <a:sy n="79" d="100"/>
        </p:scale>
        <p:origin x="156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98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CDB9-C1A3-4F26-B747-58863A4601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6357495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CCA66-108E-45F8-A182-FF50EC4B89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394013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1F4F-D99C-4BE5-9F09-8DB66C632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402349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14E2-0E63-4877-807B-82733EB89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569235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71452-94C9-4E32-A33C-0B40392E8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379036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B2E7-737B-4D57-9DC9-165BFC39A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079179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3AA8-2402-4AF7-ABA5-D5FB2F00E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575540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486B4-41B3-4306-A91A-4E80BAE0B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844770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54CD1-63A1-45A6-A622-DBB86BA59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776277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83C6-7FB2-4084-8164-632AEDFC3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162893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A572-91D0-4895-99B4-9B1079854A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24237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8BB6-EC98-4E48-9E87-F93565CF4E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374377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D9F01-A640-4FE2-AEDA-2FE3A997DE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121076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71F50-4A5F-4329-B461-C8171502A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72076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E395-4767-410C-B1E4-4BFFB4A5E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899793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B467-A371-42A6-8FD6-384F522F1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20163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527B2-2E60-4BCE-A686-99C056281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72938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D9774-C941-451D-B360-9759988305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086250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8C98E-B5DA-4E07-9714-7E0D47A41A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430106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4D42-3A54-4DB4-9FCB-9D88F0AE4F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68136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DE49-BE29-46CE-97C6-03A60DDA84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14875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tx2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5029FB-2092-4016-8838-42EB316F1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url?sa=t&amp;rct=j&amp;q=&amp;esrc=s&amp;source=web&amp;cd=1&amp;cad=rja&amp;uact=8&amp;ved=0ahUKEwjRuNDGjpXSAhXDNpoKHWuIDvMQFggaMAA&amp;url=http://kgkm.karelia.ru/site/section/397&amp;usg=AFQjCNGAFlgCGZQGN7ZomgX33fBJ9_HDRg&amp;bvm=bv.147134024,d.bG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45125"/>
            <a:ext cx="9144000" cy="1412875"/>
          </a:xfrm>
          <a:extLst/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казенное дошкольное </a:t>
            </a:r>
            <a:br>
              <a:rPr lang="en-US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образовательное учреждение </a:t>
            </a:r>
            <a:br>
              <a:rPr lang="en-US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детский сад № 45 г. Пудожа Республика Карелия 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93246" y="233936"/>
            <a:ext cx="8357508" cy="40136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639"/>
              </a:avLst>
            </a:prstTxWarp>
          </a:bodyPr>
          <a:lstStyle/>
          <a:p>
            <a:pPr algn="ctr">
              <a:defRPr/>
            </a:pPr>
            <a:r>
              <a:rPr lang="ru-RU" sz="2800" i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Ознакомление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800" i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детей</a:t>
            </a:r>
            <a:r>
              <a:rPr lang="ru-RU" sz="28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</a:p>
          <a:p>
            <a:pPr algn="ctr">
              <a:defRPr/>
            </a:pPr>
            <a:r>
              <a:rPr lang="ru-RU" sz="2800" i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с</a:t>
            </a:r>
            <a:r>
              <a:rPr lang="ru-RU" sz="28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800" i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региональным</a:t>
            </a:r>
            <a:r>
              <a:rPr lang="ru-RU" sz="28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800" i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компонентом</a:t>
            </a:r>
            <a:r>
              <a:rPr lang="ru-RU" sz="28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.</a:t>
            </a:r>
          </a:p>
          <a:p>
            <a:pPr algn="ctr">
              <a:defRPr/>
            </a:pPr>
            <a:endParaRPr lang="ru-RU" sz="28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107763" dir="8100000" algn="ctr" rotWithShape="0">
                  <a:srgbClr val="990000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107763" dir="8100000" algn="ctr" rotWithShape="0">
                    <a:srgbClr val="99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«Край в котором мы живём!»</a:t>
            </a: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439863"/>
          </a:xfrm>
        </p:spPr>
        <p:txBody>
          <a:bodyPr/>
          <a:lstStyle/>
          <a:p>
            <a:pPr eaLnBrk="1" hangingPunct="1">
              <a:defRPr/>
            </a:pPr>
            <a:b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направление – </a:t>
            </a:r>
            <a:br>
              <a:rPr lang="ru-RU" altLang="ru-RU" sz="2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Формы работы с детьми: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занятия, организация работы вне занятий;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беседы, игры нравственного содержания;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проведение  праздников, развлечений;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аудиозаписей и ИКТ;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тематические вечера эстетической направленности (живопись, музыка, поэзия);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выставок (совместная деятельность детей и родителей);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экскурсии по городу, в музей, на предприятия, ДК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настольно-печатные игры, дидактические  и подвижные игры.</a:t>
            </a:r>
          </a:p>
        </p:txBody>
      </p:sp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73025" y="51752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br>
              <a:rPr lang="ru-RU" altLang="ru-RU" sz="3600" dirty="0">
                <a:solidFill>
                  <a:schemeClr val="bg1"/>
                </a:solidFill>
              </a:rPr>
            </a:b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направление:</a:t>
            </a:r>
            <a:br>
              <a:rPr lang="ru-RU" alt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Формы работы с родителями.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2217738"/>
            <a:ext cx="8064500" cy="4941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родительские собрания на нравственные темы;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открытые показы образовательного процесса;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проведение совместных мероприятий (выставки, конкурсы)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деловых игр с родителями;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наглядные виды работы: информационные стенды для родителей,  выставки детских работ, дидактических игр, литературы,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совместные с родителями праздники, развлечения,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помощь родителей детскому саду.</a:t>
            </a:r>
          </a:p>
        </p:txBody>
      </p:sp>
    </p:spTree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 sz="3200" b="1" dirty="0">
                <a:solidFill>
                  <a:srgbClr val="C00000"/>
                </a:solidFill>
              </a:rPr>
              <a:t>III</a:t>
            </a:r>
            <a:r>
              <a:rPr lang="ru-RU" altLang="ru-RU" sz="3200" b="1" dirty="0">
                <a:solidFill>
                  <a:srgbClr val="C00000"/>
                </a:solidFill>
              </a:rPr>
              <a:t> направление –  </a:t>
            </a:r>
            <a:br>
              <a:rPr lang="ru-RU" altLang="ru-RU" sz="3200" b="1" i="1" dirty="0">
                <a:solidFill>
                  <a:schemeClr val="bg1"/>
                </a:solidFill>
              </a:rPr>
            </a:br>
            <a:r>
              <a:rPr lang="ru-RU" alt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Формы работы с педагогами.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2575"/>
            <a:ext cx="91440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ru-RU" altLang="ru-RU" sz="16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проведение педагогического совета «Региональный компонент, как одно из направлений реализации основной образовательной программы» (январь-март 2016г.)</a:t>
            </a:r>
          </a:p>
          <a:p>
            <a:pPr marL="0" indent="0">
              <a:buFontTx/>
              <a:buNone/>
              <a:defRPr/>
            </a:pPr>
            <a:r>
              <a:rPr lang="ru-RU" sz="1600" b="1" i="1" u="sng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теоретических семинарах, семинарах – практикумах воспитатели изучили следующие вопросы:</a:t>
            </a:r>
            <a:endParaRPr lang="ru-RU" sz="1600" b="1" dirty="0">
              <a:solidFill>
                <a:srgbClr val="F749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Деловая игра: «Региональный компонент, как одно из условий реализации основной общеобразовательной программы дошкольного образования»</a:t>
            </a:r>
          </a:p>
          <a:p>
            <a:pPr>
              <a:defRPr/>
            </a:pPr>
            <a:r>
              <a:rPr lang="ru-RU" sz="16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«Ознакомление с историей родного города – как средство патриотического воспитания»</a:t>
            </a:r>
          </a:p>
          <a:p>
            <a:pPr>
              <a:defRPr/>
            </a:pPr>
            <a:r>
              <a:rPr lang="ru-RU" sz="16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Семинар-практикум:  Решение педагогических ситуаций: «Реализация регионального компонента в ходе режимных моментов»</a:t>
            </a:r>
          </a:p>
          <a:p>
            <a:pPr>
              <a:defRPr/>
            </a:pPr>
            <a:r>
              <a:rPr lang="ru-RU" sz="16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Мультимедийная презентация «Развивающая среда в ДОУ в соответствии реализацией регионального компонента»</a:t>
            </a:r>
          </a:p>
          <a:p>
            <a:pPr>
              <a:defRPr/>
            </a:pPr>
            <a:r>
              <a:rPr lang="ru-RU" sz="16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Воспитательное мероприятие или НОД с использованием регионального компонента.</a:t>
            </a:r>
          </a:p>
          <a:p>
            <a:pPr>
              <a:defRPr/>
            </a:pPr>
            <a:r>
              <a:rPr lang="ru-RU" sz="16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«Создание предметно-развивающей среды в группах для реализации регионального компонента»</a:t>
            </a:r>
          </a:p>
          <a:p>
            <a:pPr>
              <a:defRPr/>
            </a:pPr>
            <a:r>
              <a:rPr lang="ru-RU" sz="1600" b="1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Мультимедийная презентации по теме педсовета.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ru-RU" alt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038" y="1582738"/>
            <a:ext cx="8467725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0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получили консультацию по запросам: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Оснащение методического кабинета пособиями для успешного решения задач по региональному компоненту.</a:t>
            </a:r>
            <a:endParaRPr lang="ru-RU" sz="2000" dirty="0">
              <a:solidFill>
                <a:srgbClr val="F749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и оформление картотеки прогулок  для детей дошкольного возраста с учетом регионального компонента.</a:t>
            </a:r>
            <a:endParaRPr lang="ru-RU" sz="2000" dirty="0">
              <a:solidFill>
                <a:srgbClr val="F749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dirty="0">
                <a:solidFill>
                  <a:srgbClr val="F74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«Формы и методы работы по патриотическому воспитанию (региональный компонент) в ДОУ средствами проектной деятельности».</a:t>
            </a:r>
          </a:p>
        </p:txBody>
      </p:sp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ru-RU" altLang="ru-RU" b="1">
                <a:solidFill>
                  <a:srgbClr val="CC0000"/>
                </a:solidFill>
              </a:rPr>
              <a:t>БЛОК  СЕМЬЯ.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268413"/>
            <a:ext cx="8785225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Содержание работы по блоку “Семья”  лежит в основе формирования у детей социального опыта, воспитания привязанности к близким людям.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процессе работы у ребенка начинает постепенно складываться образ собственного дома с его укладом, традициями, стилем взаимоотношений. Это чувство “родительского дома” ложится в основу любви к Родине, Отчизне. Если в семье есть свои, только  ей присущие привычки, правила (отмечать какие-то даты, вместе встречать Новый год, готовить друг другу сюрпризы, подарки, вместе отдыхать в туристических походах и др.), то все это постепенно и основательно входит в социальный опыт ребенка как приятные воспоминания детства, которые хочется пережить снова. Поэтому очень важной мы считаем работу по ознакомлению с традициями семей наших воспитанников. Используются разные формы организации педагогического процесса: занятия, на которых дети рассказывают о своих родителях, близких и дальних родственниках, рисуют на тему  “Мы – спортивная семья”, “Моя мама”, готовят подарки для родных и близких; совместные праздники.</a:t>
            </a:r>
          </a:p>
        </p:txBody>
      </p:sp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63550" y="1720850"/>
            <a:ext cx="7861300" cy="286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Семья является главным источником народных традиций. Поэтому педагоги активно взаимодействуют с родителями, которые  помогают собирать  фотоматериалы, участвуют в народных праздниках, шьют народные костюмы, оформляют развивающую среду.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нашем ДОУ функционирует собственный сайт, который оправдывает себя, как средство взаимодействия ДОУ с семьёй и другими социальными институтами.</a:t>
            </a:r>
          </a:p>
        </p:txBody>
      </p:sp>
    </p:spTree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813" y="4479925"/>
            <a:ext cx="41671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2438" cy="305911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300000" lon="20999996" rev="0"/>
            </a:camera>
            <a:lightRig rig="threePt" dir="t"/>
          </a:scene3d>
          <a:extLst/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913" y="0"/>
            <a:ext cx="4002087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120900" y="111125"/>
            <a:ext cx="3892550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FF3399"/>
                </a:solidFill>
              </a:rPr>
              <a:t>МОЯ СЕМЬЯ</a:t>
            </a:r>
          </a:p>
        </p:txBody>
      </p:sp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41850"/>
            <a:ext cx="39989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425" y="2265363"/>
            <a:ext cx="38322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0488" name="Rectangle 14"/>
          <p:cNvSpPr>
            <a:spLocks noChangeArrowheads="1"/>
          </p:cNvSpPr>
          <p:nvPr/>
        </p:nvSpPr>
        <p:spPr bwMode="auto">
          <a:xfrm>
            <a:off x="5197475" y="3352800"/>
            <a:ext cx="3946525" cy="585788"/>
          </a:xfrm>
          <a:prstGeom prst="rect">
            <a:avLst/>
          </a:prstGeom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Дом родной над самой </a:t>
            </a:r>
            <a:r>
              <a:rPr lang="ru-RU" altLang="ru-RU" sz="1800" dirty="0" err="1">
                <a:solidFill>
                  <a:schemeClr val="accent6">
                    <a:lumMod val="50000"/>
                  </a:schemeClr>
                </a:solidFill>
              </a:rPr>
              <a:t>Водлой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Здесь живет моя семья!</a:t>
            </a:r>
          </a:p>
        </p:txBody>
      </p:sp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038" y="320675"/>
            <a:ext cx="5994400" cy="3244850"/>
          </a:xfrm>
        </p:spPr>
      </p:pic>
      <p:pic>
        <p:nvPicPr>
          <p:cNvPr id="18435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7350" y="3268663"/>
            <a:ext cx="5911850" cy="3200400"/>
          </a:xfrm>
        </p:spPr>
      </p:pic>
      <p:sp useBgFill="1">
        <p:nvSpPr>
          <p:cNvPr id="22532" name="WordArt 9"/>
          <p:cNvSpPr>
            <a:spLocks noChangeArrowheads="1" noChangeShapeType="1" noTextEdit="1"/>
          </p:cNvSpPr>
          <p:nvPr/>
        </p:nvSpPr>
        <p:spPr bwMode="auto">
          <a:xfrm>
            <a:off x="136086" y="5982511"/>
            <a:ext cx="5286375" cy="708025"/>
          </a:xfrm>
          <a:prstGeom prst="rect">
            <a:avLst/>
          </a:prstGeom>
          <a:extLst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Рисуют дети свою семью</a:t>
            </a:r>
            <a:r>
              <a:rPr lang="ru-RU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Пословицы и поговорки о семье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52413" y="950913"/>
            <a:ext cx="86614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chemeClr val="bg2"/>
                </a:solidFill>
              </a:rPr>
              <a:t>Бедному жениться и ночь коротка.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Бедному зятю и тесть не рад.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Без меня меня женили.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Без мужа - что без головы; без жены - что без ума.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Бел лицом, да худ отцом.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Блудливая свекровь и невестке не верит.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Блудный сын - ранняя могила отцу.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Больна жена мужу не мила.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Больному сердцу больно и без перцу.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Брал жену денечек, а плакал годочек.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chemeClr val="bg2"/>
                </a:solidFill>
              </a:rPr>
              <a:t>Брат сестре не указ в стряпне.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Брюзжит, как свекровь на невестку.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Будь жена хоть коза, лишь бы золотые рога.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Бывает добрая овца и от беспутного отца.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Бывает, и у девки муж умирает.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Был у тещи, рад утекши.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Была бы невеста, а сваха будет.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В дороге и ворота назовешь родным отцом.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В дороге и отец сыну товарищ.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В лесу медведь, а в доме мачеха.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chemeClr val="bg2"/>
                </a:solidFill>
              </a:rPr>
              <a:t>В людях - ангел, не жена; дома с мужем сатана.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В Москве все найдешь, кроме родного отца да матери.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В одной суме - да разные денежки, в одной семье -да разные детушки.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В поле ни отца, ни матери - заступиться некому.</a:t>
            </a:r>
            <a:br>
              <a:rPr lang="ru-RU" altLang="ru-RU" sz="1800">
                <a:solidFill>
                  <a:schemeClr val="bg2"/>
                </a:solidFill>
              </a:rPr>
            </a:br>
            <a:endParaRPr lang="ru-RU" altLang="ru-RU" sz="1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1"/>
          <p:cNvGrpSpPr>
            <a:grpSpLocks/>
          </p:cNvGrpSpPr>
          <p:nvPr/>
        </p:nvGrpSpPr>
        <p:grpSpPr bwMode="auto">
          <a:xfrm>
            <a:off x="90488" y="-127000"/>
            <a:ext cx="9144000" cy="4149725"/>
            <a:chOff x="0" y="0"/>
            <a:chExt cx="5760" cy="2614"/>
          </a:xfrm>
        </p:grpSpPr>
        <p:pic>
          <p:nvPicPr>
            <p:cNvPr id="20484" name="Picture 9"/>
            <p:cNvPicPr>
              <a:picLocks noChangeAspect="1" noChangeArrowheads="1"/>
            </p:cNvPicPr>
            <p:nvPr/>
          </p:nvPicPr>
          <p:blipFill>
            <a:blip r:embed="rId3" cstate="screen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" y="0"/>
              <a:ext cx="1588" cy="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8" cy="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4508500"/>
            <a:ext cx="8964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нравственно-патриотическом воспитании огромное значение имеет </a:t>
            </a: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 взрослых, в особенности же близких людей. На конкретных фактах из жизни старших членов семьи (дедушек и бабушек, участников Великой Отечественной войны, их фронтовых и трудовых подвигов) необходимо привить детям такие важные понятия, как "долг перед Родиной", "любовь к Отечеству", "ненависть к врагу", "трудовой подвиг" и т.д. Важно подвести ребенка к пониманию, что мы победили потому, что любим свою Отчизну, Родина чтит своих героев, отдавших жизнь за счастье людей. Их имена увековечены в названиях городов, улиц, площадей, в их честь воздвигнуты памятники</a:t>
            </a: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463550" y="427038"/>
            <a:ext cx="8097838" cy="57785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ru-RU" altLang="ru-RU" sz="1400" b="1" dirty="0">
                <a:solidFill>
                  <a:schemeClr val="bg2"/>
                </a:solidFill>
              </a:rPr>
            </a:br>
            <a:r>
              <a:rPr lang="ru-RU" altLang="ru-RU" sz="14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altLang="ru-RU" sz="2000" b="1" dirty="0">
                <a:solidFill>
                  <a:schemeClr val="accent4">
                    <a:lumMod val="10000"/>
                  </a:schemeClr>
                </a:solidFill>
              </a:rPr>
              <a:t>Пояснительная записка.</a:t>
            </a:r>
            <a:br>
              <a:rPr lang="ru-RU" altLang="ru-RU" sz="2000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altLang="ru-RU" sz="1600" b="1" dirty="0">
                <a:solidFill>
                  <a:schemeClr val="accent4">
                    <a:lumMod val="10000"/>
                  </a:schemeClr>
                </a:solidFill>
              </a:rPr>
              <a:t>Чувство Родины... Оно начинается у ребенка с отношения к семье, к самым близким людям — к матери, отцу, бабушке, дедушке. Это корни, связывающие его с родным домом и ближайшим окружением.</a:t>
            </a:r>
            <a:br>
              <a:rPr lang="ru-RU" altLang="ru-RU" sz="1600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altLang="ru-RU" sz="1600" b="1" dirty="0">
                <a:solidFill>
                  <a:schemeClr val="accent4">
                    <a:lumMod val="10000"/>
                  </a:schemeClr>
                </a:solidFill>
              </a:rPr>
              <a:t>Знакомство дошкольников с родным городом является непростой задачей, потому что маленькому ребенку трудно представить устройство большого города, историю его возникновения, достопримечательности. Работа ведется последовательно, от более близкого, знакомого (семья, детский сад, микрорайон), к более сложному – город, республика. </a:t>
            </a:r>
            <a:br>
              <a:rPr lang="ru-RU" altLang="ru-RU" sz="1600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altLang="ru-RU" sz="1600" b="1" dirty="0">
                <a:solidFill>
                  <a:schemeClr val="accent4">
                    <a:lumMod val="10000"/>
                  </a:schemeClr>
                </a:solidFill>
              </a:rPr>
              <a:t>О важности приобщения ребенка к культуре своего народа написано много, поскольку обращение к отеческому наследию воспитывает уважение, гордость за землю, на которой живешь. Поэтому детям необходимо знать и изучать культуру своих предков. Именно акцент на знание истории народа, его культуры поможет в дальнейшем с уважением и интересом относиться к культурным традициям других народов..</a:t>
            </a:r>
            <a:br>
              <a:rPr lang="ru-RU" altLang="ru-RU" sz="1600" b="1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altLang="ru-RU" sz="1600" b="1" dirty="0">
                <a:solidFill>
                  <a:schemeClr val="accent4">
                    <a:lumMod val="10000"/>
                  </a:schemeClr>
                </a:solidFill>
              </a:rPr>
              <a:t> Воспитание патриота своей Родины – это систематическая и целенаправленная работа по введению дошкольников в историю Родины, по формированию гражданской позиции растущего человека. На нас лежит большая ответственность за воспитание нравственно-патриотических чувств у детей дошкольного возраста. Для того чтобы ДОУ помогло воспитанию этих чувств, жизнь детей в нем должна быть интересной, насыщенной, запоминающейся. Воспитатель должен с уважением относится к каждому ребенку и в процессе игр, праздников, интересных занятий формировать чувство любви к родному краю, к своим близким людям.</a:t>
            </a:r>
            <a:br>
              <a:rPr lang="ru-RU" altLang="ru-RU" sz="1600" b="1" dirty="0">
                <a:solidFill>
                  <a:schemeClr val="accent4">
                    <a:lumMod val="10000"/>
                  </a:schemeClr>
                </a:solidFill>
              </a:rPr>
            </a:br>
            <a:endParaRPr lang="ru-RU" altLang="ru-RU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331788"/>
            <a:ext cx="819467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CC0000"/>
                </a:solidFill>
              </a:rPr>
              <a:t>БЛОК  ДЕТСКИЙ  САД.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893175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“Детский сад” чрезвычайно важна для формирования у детей чувства эмоциональной привязанности к ближайшему окружению, воспитания уважения к людям, работающим в детском саду. В отношении к семье данная задача решается легче, так как опирается на естественную связь ребенка с родным домом. Дошкольное учреждение тоже должно стать местом, в котором ребенок чувствовал бы себя комфортно и уверенно. С младшего возраста дети знакомятся с расположением различных помещений детского сада, с удовольствием посещают кабинеты и службы, свободно и самостоятельно ориентируются в здании. Одной из эффективных и действенных форм являются экскурсии по детскому саду, во время которых дошкольники знакомятся с сотрудниками, условиями и особенностями их труда. На основе полученных впечатлений дети впоследствии составляют рассказы, отражают свои впечатления и отношения в других видах деятельности: изобразительной (рисуют музыкальный зал, бассейн, игровой (в сюжетно-ролевой игре “Детский сад”, дидактических играх “Кому что нужно для труда”, “Так бывает или нет?” и др.).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Очень удачной, на наш взгляд, оказалась идея о создании традиций группы, таких, как ведение летописи группы в виде фотоматериалов, интересных высказываний детей, начиная с младшей группы до выпуска. Такая летопись помогает увидеть, как растут и меняются дети, воспитывают дружеские, теплые взаимоотношения.</a:t>
            </a:r>
          </a:p>
        </p:txBody>
      </p:sp>
    </p:spTree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s://pp.userapi.com/c638321/v638321917/17c47/rWstFTNx_4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863" y="1733550"/>
            <a:ext cx="27305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8" descr="https://pp.userapi.com/c638321/v638321917/17c59/KOtjfsCKKX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3330575"/>
            <a:ext cx="4430712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12775"/>
            <a:ext cx="48641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3557" name="Rectangle 14"/>
          <p:cNvSpPr>
            <a:spLocks noChangeArrowheads="1"/>
          </p:cNvSpPr>
          <p:nvPr/>
        </p:nvSpPr>
        <p:spPr bwMode="auto">
          <a:xfrm>
            <a:off x="4086225" y="174625"/>
            <a:ext cx="4833938" cy="12509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C00000"/>
                </a:solidFill>
              </a:rPr>
              <a:t>Где-то на свете есть садик такой: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C00000"/>
                </a:solidFill>
              </a:rPr>
              <a:t>Бегают дети веселой гурьбой…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C00000"/>
                </a:solidFill>
              </a:rPr>
              <a:t>И от того , во что дети играют,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C00000"/>
                </a:solidFill>
              </a:rPr>
              <a:t>Все же зависит, кем они вырастают!</a:t>
            </a:r>
          </a:p>
        </p:txBody>
      </p:sp>
    </p:spTree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s://pp.userapi.com/c626518/v626518594/11770/fxj8sxoA9m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" y="377825"/>
            <a:ext cx="8132763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3"/>
          <p:cNvSpPr>
            <a:spLocks noChangeArrowheads="1"/>
          </p:cNvSpPr>
          <p:nvPr/>
        </p:nvSpPr>
        <p:spPr bwMode="auto">
          <a:xfrm>
            <a:off x="334963" y="396875"/>
            <a:ext cx="8450262" cy="95408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>
                <a:solidFill>
                  <a:srgbClr val="FFFF00"/>
                </a:solidFill>
              </a:rPr>
              <a:t>Про все, что видим мы вокруг, Про дальний север и про юг,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>
                <a:solidFill>
                  <a:srgbClr val="FFFF00"/>
                </a:solidFill>
              </a:rPr>
              <a:t>Про звезды в небе, свет луны –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>
                <a:solidFill>
                  <a:srgbClr val="FFFF00"/>
                </a:solidFill>
              </a:rPr>
              <a:t>Про все, про все мы знать должны!</a:t>
            </a:r>
          </a:p>
        </p:txBody>
      </p:sp>
    </p:spTree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CC0000"/>
                </a:solidFill>
              </a:rPr>
              <a:t>БЛОК</a:t>
            </a:r>
            <a:br>
              <a:rPr lang="ru-RU" altLang="ru-RU" sz="3600" b="1">
                <a:solidFill>
                  <a:srgbClr val="CC0000"/>
                </a:solidFill>
              </a:rPr>
            </a:br>
            <a:r>
              <a:rPr lang="ru-RU" altLang="ru-RU" sz="3600" b="1">
                <a:solidFill>
                  <a:srgbClr val="CC0000"/>
                </a:solidFill>
              </a:rPr>
              <a:t> РУССКОЕ НАРОДНОЕ ТВОРЧЕСТВО</a:t>
            </a:r>
            <a:r>
              <a:rPr lang="ru-RU" altLang="ru-RU" sz="36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236663"/>
            <a:ext cx="8482012" cy="562133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</a:rPr>
              <a:t>В детском саду осуществляется знакомство детей дошкольного возраста с русской традиционной и национальной культурой как ведущей в регионе.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</a:rPr>
              <a:t>Произведения устного народного творчества не только формируют любовь к традициям своего народа, но и способствуют развитию личности в духе патриотизма. Поэтому мы отбираем литературные произведения по нравственным критериям. Это карельские, </a:t>
            </a:r>
            <a:r>
              <a:rPr lang="ru-RU" altLang="ru-RU" sz="1800" b="1" dirty="0" err="1">
                <a:solidFill>
                  <a:schemeClr val="accent6">
                    <a:lumMod val="50000"/>
                  </a:schemeClr>
                </a:solidFill>
              </a:rPr>
              <a:t>пудожские</a:t>
            </a: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</a:rPr>
              <a:t> сказки, </a:t>
            </a:r>
            <a:r>
              <a:rPr lang="ru-RU" altLang="ru-RU" sz="1800" b="1" dirty="0" err="1">
                <a:solidFill>
                  <a:schemeClr val="accent6">
                    <a:lumMod val="50000"/>
                  </a:schemeClr>
                </a:solidFill>
              </a:rPr>
              <a:t>потешки</a:t>
            </a: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</a:rPr>
              <a:t>, произведения  писателей, поэтов, адаптированные к дошкольному возрасту. Народный праздник является  большой яркой и глубоко содержательной игрой. Народные праздники проводим в музее. Поэтому, проживая с детьми, любимые в народе праздники мы воздействуем на эмоциональную сферу детей и оставляем в их памяти глубокий след.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</a:rPr>
              <a:t>На  празднике дети наряжаются в народные костюмы, которые сшиты в саду. И это не просто слепое следование традиции. Мы убедились, что такие костюмы удобны для детей, очень ими любимы, и создают настоящее праздничное настроение.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</a:rPr>
              <a:t>Народное воспитание имеет еще одно, на наш взгляд, преимущество - оно очень целомудренно и ненавязчиво готовит из мальчиков - мужчин-защитников, а из девочек-женщин-матерей.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</a:rPr>
              <a:t>И еще, народное воспитание создает у детей осознание своей сопричастности не только семье, группе или саду, но и общностям более высоких порядков (город, народ). Это чувство сопричастности - основа будущего патриотизма.</a:t>
            </a:r>
          </a:p>
        </p:txBody>
      </p:sp>
    </p:spTree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7005638" y="427038"/>
            <a:ext cx="185737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alt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3" descr="C:\Users\user\Desktop\Аттестаци\Родители\DSC059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83" y="3260739"/>
            <a:ext cx="5259932" cy="3124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091238" y="4452938"/>
            <a:ext cx="2014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 "Праздник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русского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валенка!</a:t>
            </a: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-136525" y="722313"/>
            <a:ext cx="3776663" cy="2308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  <a:latin typeface="Arial" charset="0"/>
              </a:rPr>
              <a:t>По морозу, по зиме</a:t>
            </a:r>
            <a:br>
              <a:rPr lang="ru-RU" sz="2400" dirty="0">
                <a:solidFill>
                  <a:schemeClr val="bg1"/>
                </a:solidFill>
                <a:latin typeface="Arial" charset="0"/>
              </a:rPr>
            </a:br>
            <a:r>
              <a:rPr lang="ru-RU" sz="2400" dirty="0">
                <a:solidFill>
                  <a:schemeClr val="bg1"/>
                </a:solidFill>
                <a:latin typeface="Arial" charset="0"/>
              </a:rPr>
              <a:t>Взрослым или маленьким,</a:t>
            </a:r>
            <a:br>
              <a:rPr lang="ru-RU" sz="2400" dirty="0">
                <a:solidFill>
                  <a:schemeClr val="bg1"/>
                </a:solidFill>
                <a:latin typeface="Arial" charset="0"/>
              </a:rPr>
            </a:br>
            <a:r>
              <a:rPr lang="ru-RU" sz="2400" dirty="0">
                <a:solidFill>
                  <a:schemeClr val="bg1"/>
                </a:solidFill>
                <a:latin typeface="Arial" charset="0"/>
              </a:rPr>
              <a:t>Чтобы быть всегда в тепле</a:t>
            </a:r>
            <a:br>
              <a:rPr lang="ru-RU" sz="2400" dirty="0">
                <a:solidFill>
                  <a:schemeClr val="bg1"/>
                </a:solidFill>
                <a:latin typeface="Arial" charset="0"/>
              </a:rPr>
            </a:br>
            <a:r>
              <a:rPr lang="ru-RU" sz="2400" dirty="0">
                <a:solidFill>
                  <a:schemeClr val="bg1"/>
                </a:solidFill>
                <a:latin typeface="Arial" charset="0"/>
              </a:rPr>
              <a:t>Одеваем валенки!</a:t>
            </a:r>
            <a:endParaRPr lang="ru-RU" alt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230" y="427038"/>
            <a:ext cx="5610502" cy="3436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https://pp.vk.me/c626723/v626723875/4bfb/uYv3avC6lk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538" y="1116013"/>
            <a:ext cx="7335837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>
              <a:solidFill>
                <a:srgbClr val="FF3300"/>
              </a:solidFill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0" y="711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966788" y="171450"/>
            <a:ext cx="1841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altLang="ru-RU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247650" y="5710238"/>
            <a:ext cx="8648700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 как праздник к нам придет,  Шутки, песни принесет.</a:t>
            </a:r>
          </a:p>
          <a:p>
            <a:pPr algn="ctr" eaLnBrk="1" hangingPunct="1"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Запевайте песню русскую, Песню звонкую, задушевную.</a:t>
            </a:r>
          </a:p>
        </p:txBody>
      </p:sp>
      <p:sp>
        <p:nvSpPr>
          <p:cNvPr id="27656" name="WordArt 2"/>
          <p:cNvSpPr>
            <a:spLocks noChangeArrowheads="1" noChangeShapeType="1" noTextEdit="1"/>
          </p:cNvSpPr>
          <p:nvPr/>
        </p:nvSpPr>
        <p:spPr bwMode="auto">
          <a:xfrm>
            <a:off x="501650" y="1228725"/>
            <a:ext cx="8140700" cy="3365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Пудожские посиделки в МУЗЕЕ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1438"/>
            <a:ext cx="7848600" cy="954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u="sng" dirty="0">
                <a:solidFill>
                  <a:schemeClr val="bg1"/>
                </a:solidFill>
                <a:hlinkClick r:id="rId4"/>
              </a:rPr>
              <a:t>Пудожский историко-краеведческий музей им. </a:t>
            </a:r>
            <a:r>
              <a:rPr lang="ru-RU" sz="2800" u="sng" dirty="0" err="1">
                <a:solidFill>
                  <a:schemeClr val="bg1"/>
                </a:solidFill>
                <a:hlinkClick r:id="rId4"/>
              </a:rPr>
              <a:t>А.Ф.Кораблева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88" y="628650"/>
            <a:ext cx="8054975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8275" y="134938"/>
            <a:ext cx="4129088" cy="9858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Путешествие в старину.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Пудожской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школе искусств.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F:\печать\Новая папка\7F66q72UwN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188" y="766763"/>
            <a:ext cx="7923212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2"/>
          <p:cNvSpPr>
            <a:spLocks noChangeArrowheads="1" noChangeShapeType="1" noTextEdit="1"/>
          </p:cNvSpPr>
          <p:nvPr/>
        </p:nvSpPr>
        <p:spPr bwMode="auto">
          <a:xfrm>
            <a:off x="409575" y="279400"/>
            <a:ext cx="4881563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378C8"/>
                </a:solidFill>
                <a:latin typeface="Arial Black" panose="020B0A04020102020204" pitchFamily="34" charset="0"/>
              </a:rPr>
              <a:t>В школьном музее </a:t>
            </a:r>
          </a:p>
          <a:p>
            <a:pPr algn="ctr"/>
            <a:r>
              <a:rPr lang="ru-RU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378C8"/>
                </a:solidFill>
                <a:latin typeface="Arial Black" panose="020B0A04020102020204" pitchFamily="34" charset="0"/>
              </a:rPr>
              <a:t>СОШ №3 г. Пудожа</a:t>
            </a:r>
          </a:p>
        </p:txBody>
      </p:sp>
    </p:spTree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К\Desktop\Старина\2cDMoj7IOV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817563"/>
            <a:ext cx="7373938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298" y="622572"/>
            <a:ext cx="1169551" cy="5408578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Экскурсия </a:t>
            </a:r>
          </a:p>
          <a:p>
            <a:pPr algn="ctr">
              <a:defRPr/>
            </a:pP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«В старинном доме»</a:t>
            </a:r>
          </a:p>
        </p:txBody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676275" y="1069975"/>
            <a:ext cx="7748588" cy="5600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время, принятый ФГОС ДОУ дает возможность на 40 % увеличить количество занятий по усмотрению образовательной организации.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даёт возможность гармонично ввести региональный компонент в учебный план, объединить новые технологии с традиционными.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20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u="sng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компонент</a:t>
            </a: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часть содержания образовательной программы, включающей материалы по ознакомлению детей с Родным краем.</a:t>
            </a:r>
            <a:endParaRPr lang="ru-RU" altLang="ru-RU" sz="20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20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u="sng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Этнос</a:t>
            </a: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исторически сложившаяся на определённой территории устойчивая совокупность людей, обладающая общими чертами и стабильными особенностями культуры и психологического склада, а также сознанием своего единства и отличия от других подобных образований (самосознанием).</a:t>
            </a:r>
            <a:endParaRPr lang="ru-RU" altLang="ru-RU" sz="20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20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6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388" y="885825"/>
            <a:ext cx="7010400" cy="528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7" name="WordArt 2"/>
          <p:cNvSpPr>
            <a:spLocks noChangeArrowheads="1" noChangeShapeType="1" noTextEdit="1"/>
          </p:cNvSpPr>
          <p:nvPr/>
        </p:nvSpPr>
        <p:spPr bwMode="auto">
          <a:xfrm>
            <a:off x="463550" y="195263"/>
            <a:ext cx="7358063" cy="1711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kern="10">
                <a:solidFill>
                  <a:srgbClr val="C00000"/>
                </a:solidFill>
                <a:cs typeface="Arial" panose="020B0604020202020204" pitchFamily="34" charset="0"/>
              </a:rPr>
              <a:t>Мастер класс для детей с родителями</a:t>
            </a:r>
          </a:p>
          <a:p>
            <a:pPr algn="ctr"/>
            <a:r>
              <a:rPr lang="ru-RU" kern="10">
                <a:solidFill>
                  <a:srgbClr val="C00000"/>
                </a:solidFill>
                <a:cs typeface="Arial" panose="020B0604020202020204" pitchFamily="34" charset="0"/>
              </a:rPr>
              <a:t> «Кукла в карельском костюме» в технике граттаж.</a:t>
            </a:r>
          </a:p>
        </p:txBody>
      </p:sp>
    </p:spTree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Группа 3"/>
          <p:cNvGrpSpPr>
            <a:grpSpLocks/>
          </p:cNvGrpSpPr>
          <p:nvPr/>
        </p:nvGrpSpPr>
        <p:grpSpPr bwMode="auto">
          <a:xfrm>
            <a:off x="250825" y="1512888"/>
            <a:ext cx="8466138" cy="5014912"/>
            <a:chOff x="251375" y="1513200"/>
            <a:chExt cx="8465908" cy="5014060"/>
          </a:xfrm>
        </p:grpSpPr>
        <p:pic>
          <p:nvPicPr>
            <p:cNvPr id="7" name="Picture 2" descr="C:\Users\ПК\Desktop\берегиня\IMG_0193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067" y="1513200"/>
              <a:ext cx="3096343" cy="27178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310" y="2200484"/>
              <a:ext cx="3191973" cy="39944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75" y="3348795"/>
              <a:ext cx="2686027" cy="31784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65019" y="377731"/>
            <a:ext cx="5811061" cy="10133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Занятие «Куклы – обереги»</a:t>
            </a:r>
          </a:p>
          <a:p>
            <a:pPr algn="ctr"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в </a:t>
            </a:r>
            <a:r>
              <a:rPr lang="ru-RU" sz="3600" kern="10" spc="72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Пудожском</a:t>
            </a: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Доме творчества</a:t>
            </a: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.</a:t>
            </a:r>
          </a:p>
        </p:txBody>
      </p:sp>
    </p:spTree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CC0000"/>
                </a:solidFill>
              </a:rPr>
              <a:t>БЛОК  ГОРОД.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289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400" b="1">
                <a:solidFill>
                  <a:schemeClr val="bg1"/>
                </a:solidFill>
              </a:rPr>
              <a:t>Немалое значение для воспитания у детей интереса и любви к родному краю имеет ближайшее окружение. Постепенно ребенок знакомится с детским садом, своей улицей, городом, а затем и со страной, ее столицей и символами.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>
                <a:solidFill>
                  <a:schemeClr val="bg1"/>
                </a:solidFill>
              </a:rPr>
              <a:t>Задача педагога — отобрать из массы впечатлений, получаемых ребенком, наиболее доступные ему: природа и мир животных дома (детского сада, родного края); труд людей, традиции, общественные события и т.д. Причем эпизоды, к которым привлекается внимание детей, должны быть яркими, образными, конкретными, вызывающими интерес. Поэтому, начиная работу по воспитанию любви к родному краю, педагог обязан сам его хорошо знать. Он должен продумать, что целесообразнее показать и рассказать детям, особо выделив наиболее характерное для данной местности или данного края.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>
                <a:solidFill>
                  <a:schemeClr val="bg1"/>
                </a:solidFill>
              </a:rPr>
              <a:t>Любой край, область, даже небольшая деревня неповторимы. В каждом месте своя природа, свои традиции и свой быт. Отбор соответствующего материала позволяет формировать у дошкольников представление о том, чем славен родной край.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>
                <a:solidFill>
                  <a:schemeClr val="bg1"/>
                </a:solidFill>
              </a:rPr>
              <a:t>Родной город... Надо показать ребенку. что родной город славен своей историей, традициями, достопримечательностями, памятниками, лучшими людьми.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>
                <a:solidFill>
                  <a:schemeClr val="bg1"/>
                </a:solidFill>
              </a:rPr>
              <a:t>Знакомство с двором, улицей, на которой живет ребенок, микрорайоном кладут начало формированию у детей представлений о родном городе, его устройстве, истории, достопримечательностях. Самым ярким событием были походы, во время которых дети не только знакомились с местностью, в которой расположен микрорайон, но и любовались самыми красивыми местами нашего города, его необычным разнообразным ландшафтом, замечательной природой. Для многих детей это было целым открытием и оставило неизгладимый след в памяти.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>
                <a:solidFill>
                  <a:schemeClr val="bg1"/>
                </a:solidFill>
              </a:rPr>
              <a:t>Целевые экскурсии по городу,в магазин, школу, библиотеку,в Пожарную часть ,Площадь Павших борцов, музей и др. помогают детям познакомиться с функциями и устройством различных учреждений, формируют у дошкольников представления о разнообразных потребностях людей и о том, кто и как заботится о жителях города.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>
                <a:solidFill>
                  <a:schemeClr val="bg1"/>
                </a:solidFill>
              </a:rPr>
              <a:t>С большим интересом дети совместно с родителями работали со схемой нашего города, на которой каждый ребенок при помощи взрослых рисовал дорогу из дома в детский сад, на схеме обозначали названия улиц, места перехода через дорогу, достопримечательности. При этом дети запоминали адрес детского сада, свой домашний адрес, уточняли правила безопасного поведения на улице.</a:t>
            </a:r>
          </a:p>
        </p:txBody>
      </p:sp>
    </p:spTree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9"/>
          <p:cNvGrpSpPr>
            <a:grpSpLocks/>
          </p:cNvGrpSpPr>
          <p:nvPr/>
        </p:nvGrpSpPr>
        <p:grpSpPr bwMode="auto">
          <a:xfrm>
            <a:off x="388938" y="534988"/>
            <a:ext cx="8424862" cy="5992812"/>
            <a:chOff x="0" y="0"/>
            <a:chExt cx="5760" cy="4320"/>
          </a:xfrm>
        </p:grpSpPr>
        <p:pic>
          <p:nvPicPr>
            <p:cNvPr id="34819" name="Picture 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" y="0"/>
              <a:ext cx="1581" cy="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0" name="Picture 1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6"/>
              <a:ext cx="237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496"/>
              <a:ext cx="2039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2" name="Picture 18" descr="pudoz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5" cy="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746" y="285"/>
              <a:ext cx="1080" cy="57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40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Пудожа</a:t>
              </a:r>
            </a:p>
          </p:txBody>
        </p:sp>
        <p:pic>
          <p:nvPicPr>
            <p:cNvPr id="34824" name="Picture 1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" y="1838"/>
              <a:ext cx="2263" cy="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1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" y="2834"/>
              <a:ext cx="2037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609" y="0"/>
              <a:ext cx="1232" cy="59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20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История</a:t>
              </a:r>
            </a:p>
          </p:txBody>
        </p:sp>
      </p:grpSp>
    </p:spTree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5846" name="Picture 15" descr="pudoz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" y="1523"/>
              <a:ext cx="1185" cy="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8" descr="Рисунок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" y="0"/>
              <a:ext cx="2047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9" descr="Рисунок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" y="1530"/>
              <a:ext cx="1993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10" descr="Рисунок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3016"/>
              <a:ext cx="2056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12" descr="Детский сад № 1 (1)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" y="3027"/>
              <a:ext cx="2004" cy="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4" descr="детский сад № 45 (фасад)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8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5" descr="города (5)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22"/>
              <a:ext cx="1791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857" y="1959"/>
              <a:ext cx="897" cy="10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П</a:t>
              </a:r>
            </a:p>
          </p:txBody>
        </p:sp>
      </p:grpSp>
      <p:pic>
        <p:nvPicPr>
          <p:cNvPr id="35843" name="Picture 6" descr="города (8)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32050"/>
            <a:ext cx="2879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школа № 3 (фасад)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763" y="0"/>
            <a:ext cx="317023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WordArt 13"/>
          <p:cNvSpPr>
            <a:spLocks noChangeArrowheads="1" noChangeShapeType="1" noTextEdit="1"/>
          </p:cNvSpPr>
          <p:nvPr/>
        </p:nvSpPr>
        <p:spPr bwMode="auto">
          <a:xfrm>
            <a:off x="4695825" y="0"/>
            <a:ext cx="44481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Современный Пудож</a:t>
            </a:r>
          </a:p>
        </p:txBody>
      </p:sp>
    </p:spTree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6870" name="Picture 4" descr="P330006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122"/>
              <a:ext cx="2971" cy="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5" descr="P330006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34" cy="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5715000" y="781050"/>
            <a:ext cx="2730500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Совместная работа </a:t>
            </a:r>
          </a:p>
          <a:p>
            <a:pPr algn="ctr" eaLnBrk="1" hangingPunct="1">
              <a:defRPr/>
            </a:pPr>
            <a:r>
              <a:rPr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детей и родителей </a:t>
            </a:r>
          </a:p>
          <a:p>
            <a:pPr algn="ctr" eaLnBrk="1" hangingPunct="1">
              <a:defRPr/>
            </a:pPr>
            <a:r>
              <a:rPr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старшей группы 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603250" y="4360863"/>
            <a:ext cx="3524250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Совместная работа детей </a:t>
            </a:r>
          </a:p>
          <a:p>
            <a:pPr algn="ctr" eaLnBrk="1" hangingPunct="1">
              <a:defRPr/>
            </a:pPr>
            <a:r>
              <a:rPr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воспитателя </a:t>
            </a:r>
          </a:p>
          <a:p>
            <a:pPr algn="ctr" eaLnBrk="1" hangingPunct="1">
              <a:defRPr/>
            </a:pPr>
            <a:r>
              <a:rPr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средней группы</a:t>
            </a:r>
          </a:p>
        </p:txBody>
      </p:sp>
      <p:sp>
        <p:nvSpPr>
          <p:cNvPr id="36869" name="WordArt 1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371850" y="2949575"/>
            <a:ext cx="3000375" cy="647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ПЛАН ГОРОДА</a:t>
            </a:r>
          </a:p>
        </p:txBody>
      </p:sp>
    </p:spTree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БЛОК  РЕСПУБЛИКА Карелия</a:t>
            </a:r>
            <a:endParaRPr lang="ru-RU" altLang="ru-RU" sz="4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008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знакомство детей с Республикой Карелия, ее флагом, гимном, гербом, столицей города Петрозаводска;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знакомство детей с достопримечательностями Карелии</a:t>
            </a:r>
          </a:p>
        </p:txBody>
      </p:sp>
    </p:spTree>
  </p:cSld>
  <p:clrMapOvr>
    <a:masterClrMapping/>
  </p:clrMapOvr>
  <p:transition spd="slow">
    <p:comb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075" y="1003300"/>
            <a:ext cx="8548688" cy="5264150"/>
          </a:xfrm>
        </p:spPr>
      </p:pic>
      <p:sp>
        <p:nvSpPr>
          <p:cNvPr id="38915" name="WordArt 13"/>
          <p:cNvSpPr>
            <a:spLocks noChangeArrowheads="1" noChangeShapeType="1" noTextEdit="1"/>
          </p:cNvSpPr>
          <p:nvPr/>
        </p:nvSpPr>
        <p:spPr bwMode="auto">
          <a:xfrm>
            <a:off x="295275" y="249238"/>
            <a:ext cx="495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Дети рисуют природу</a:t>
            </a:r>
          </a:p>
        </p:txBody>
      </p:sp>
      <p:sp useBgFill="1">
        <p:nvSpPr>
          <p:cNvPr id="77828" name="Rectangle 14"/>
          <p:cNvSpPr>
            <a:spLocks noChangeArrowheads="1"/>
          </p:cNvSpPr>
          <p:nvPr/>
        </p:nvSpPr>
        <p:spPr bwMode="auto">
          <a:xfrm>
            <a:off x="4348163" y="5378450"/>
            <a:ext cx="4572000" cy="1495425"/>
          </a:xfrm>
          <a:prstGeom prst="rect">
            <a:avLst/>
          </a:prstGeom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</a:rPr>
              <a:t>На широкую дороженьку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</a:rPr>
              <a:t>Приведет тропинка узкая.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</a:rPr>
              <a:t>Не найти земли прекраснее,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</a:rPr>
              <a:t>Чем сторонка наша русская!</a:t>
            </a:r>
          </a:p>
        </p:txBody>
      </p:sp>
    </p:spTree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52425"/>
            <a:ext cx="4321175" cy="6078538"/>
          </a:xfrm>
        </p:spPr>
        <p:txBody>
          <a:bodyPr/>
          <a:lstStyle/>
          <a:p>
            <a:pPr eaLnBrk="1" hangingPunct="1"/>
            <a:endParaRPr lang="ru-RU" altLang="ru-RU" sz="2800"/>
          </a:p>
        </p:txBody>
      </p:sp>
      <p:sp>
        <p:nvSpPr>
          <p:cNvPr id="39939" name="WordArt 9"/>
          <p:cNvSpPr>
            <a:spLocks noChangeArrowheads="1" noChangeShapeType="1" noTextEdit="1"/>
          </p:cNvSpPr>
          <p:nvPr/>
        </p:nvSpPr>
        <p:spPr bwMode="auto">
          <a:xfrm>
            <a:off x="258763" y="207963"/>
            <a:ext cx="2182812" cy="1063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ПУДОЖ</a:t>
            </a:r>
          </a:p>
        </p:txBody>
      </p:sp>
      <p:pic>
        <p:nvPicPr>
          <p:cNvPr id="39940" name="Picture 11" descr="Дом творчества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575" y="1506538"/>
            <a:ext cx="4038600" cy="3028950"/>
          </a:xfrm>
          <a:noFill/>
        </p:spPr>
      </p:pic>
      <p:pic>
        <p:nvPicPr>
          <p:cNvPr id="39941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0" y="174625"/>
            <a:ext cx="45164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75" y="3086100"/>
            <a:ext cx="456723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6941" tIns="320574" rIns="226941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>
              <a:solidFill>
                <a:srgbClr val="FF3300"/>
              </a:solidFill>
            </a:endParaRPr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0" y="67437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800">
                <a:cs typeface="Times New Roman" panose="02020603050405020304" pitchFamily="18" charset="0"/>
              </a:rPr>
            </a:br>
            <a:endParaRPr lang="ru-RU" altLang="ru-RU" sz="1800" b="0"/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407988" y="835025"/>
            <a:ext cx="8240712" cy="56626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Основной целью работы является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формирование целостных представлений о Родном крае через решение следующих задач: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800" dirty="0">
              <a:solidFill>
                <a:srgbClr val="FF3300"/>
              </a:solidFill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элементарное представление о родном городе, </a:t>
            </a:r>
            <a:r>
              <a:rPr lang="ru-RU" altLang="ru-RU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Рреспублике</a:t>
            </a: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Карелия, столице Петрозаводск (герб, флаг, гимн, достопримечательности)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 к родному дому, семье, уважения к родителям и их труду, к людям, прославивших свой край. </a:t>
            </a:r>
          </a:p>
          <a:p>
            <a:pPr algn="just"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представлений о животном и растительном мире родного края, о природных ископаемых</a:t>
            </a:r>
          </a:p>
          <a:p>
            <a:pPr algn="just"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историческими вехами и современными реалиями родного края</a:t>
            </a:r>
          </a:p>
          <a:p>
            <a:pPr algn="just"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детей о культуре родного края, знакомство с музеем</a:t>
            </a:r>
          </a:p>
          <a:p>
            <a:pPr algn="just"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Этнокультурное воспитание дошкольников на основе традиций и быта народов родного края</a:t>
            </a:r>
          </a:p>
          <a:p>
            <a:pPr algn="just"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толерантного отношения к другим национальностям</a:t>
            </a:r>
          </a:p>
        </p:txBody>
      </p:sp>
    </p:spTree>
  </p:cSld>
  <p:clrMapOvr>
    <a:masterClrMapping/>
  </p:clrMapOvr>
  <p:transition spd="slow"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725" y="365125"/>
            <a:ext cx="3802063" cy="6238875"/>
          </a:xfrm>
          <a:noFill/>
        </p:spPr>
      </p:pic>
      <p:pic>
        <p:nvPicPr>
          <p:cNvPr id="40963" name="Picture 8" descr="города (8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5175" y="1943100"/>
            <a:ext cx="4213225" cy="3028950"/>
          </a:xfrm>
          <a:noFill/>
        </p:spPr>
      </p:pic>
      <p:sp>
        <p:nvSpPr>
          <p:cNvPr id="40964" name="WordArt 10"/>
          <p:cNvSpPr>
            <a:spLocks noChangeArrowheads="1" noChangeShapeType="1" noTextEdit="1"/>
          </p:cNvSpPr>
          <p:nvPr/>
        </p:nvSpPr>
        <p:spPr bwMode="auto">
          <a:xfrm>
            <a:off x="5295900" y="354013"/>
            <a:ext cx="2182813" cy="1063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ПУДОЖ</a:t>
            </a:r>
          </a:p>
        </p:txBody>
      </p:sp>
    </p:spTree>
  </p:cSld>
  <p:clrMapOvr>
    <a:masterClrMapping/>
  </p:clrMapOvr>
  <p:transition spd="slow">
    <p:comb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М.видео\Desktop\Пудож\7087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225425"/>
            <a:ext cx="8621712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529" name="Group 409"/>
          <p:cNvGraphicFramePr>
            <a:graphicFrameLocks noGrp="1"/>
          </p:cNvGraphicFramePr>
          <p:nvPr>
            <p:ph type="tbl" idx="1"/>
          </p:nvPr>
        </p:nvGraphicFramePr>
        <p:xfrm>
          <a:off x="457200" y="627063"/>
          <a:ext cx="8229600" cy="5821362"/>
        </p:xfrm>
        <a:graphic>
          <a:graphicData uri="http://schemas.openxmlformats.org/drawingml/2006/table">
            <a:tbl>
              <a:tblPr/>
              <a:tblGrid>
                <a:gridCol w="139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1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Тема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Цель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Вид деятельности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                                                                литература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Последующая работа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57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 родной город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с названием города где живёт ребёнок; его историческим прошлым и настоящим; воспитывать чувство уважения к далёким предкам, землякам, бережное отношение к истории родного города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по селу. Видео и фотосъемки.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 документы.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 краеведов.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рисунков.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«Мой дом».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68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города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 знакомить с родным городом, с архитектурными особенностями зданий своего города; воспитывать любовь к родному городу, уважение к жителям города.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 и фотосъемки.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со старожилами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 документы.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 краеведов.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(фасад дома: карниз, наличники окон, крыльцо, балкон, парадный вход)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«Дом, в котором я живу», «Дом, который мне больше всех понравился», «Мой будущий дом».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1524" name="Text Box 404"/>
          <p:cNvSpPr txBox="1">
            <a:spLocks noChangeArrowheads="1"/>
          </p:cNvSpPr>
          <p:nvPr/>
        </p:nvSpPr>
        <p:spPr bwMode="auto">
          <a:xfrm>
            <a:off x="0" y="0"/>
            <a:ext cx="282257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>
                <a:solidFill>
                  <a:srgbClr val="F632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 Где мы живём?»</a:t>
            </a:r>
            <a:r>
              <a:rPr lang="ru-RU" alt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omb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440" name="Group 128"/>
          <p:cNvGraphicFramePr>
            <a:graphicFrameLocks noGrp="1"/>
          </p:cNvGraphicFramePr>
          <p:nvPr>
            <p:ph type="tbl" idx="1"/>
          </p:nvPr>
        </p:nvGraphicFramePr>
        <p:xfrm>
          <a:off x="457200" y="352425"/>
          <a:ext cx="8229600" cy="5943600"/>
        </p:xfrm>
        <a:graphic>
          <a:graphicData uri="http://schemas.openxmlformats.org/drawingml/2006/table">
            <a:tbl>
              <a:tblPr/>
              <a:tblGrid>
                <a:gridCol w="139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29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Памятные места родного города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 знакомить с достопримечательностями родного города; рассказать о защитниках Отечества; познакомить с памятником воину-освободителю; воспитывать патриотические чувства, любовь к Родине.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Занятие-беседа. Экскурсия к памятнику  воину-освободителю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участником ВОВ.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 Памяти.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 краеведов.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Изготовление открытки. Оформление клумбы.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76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Люди, прославившие наш город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видными людьми города – тружениками предприятий города, орденоносцами, служащими, трудовыми династиями, творческими людьми ( краеведами,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журналистами, поэтами, артистами, вышедшими из нашего города); воспитывать чувство уважения к  труженикам и талантливым людям, побуждать стремление учиться так, чтобы в дальнейшем прославить своё село.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Рассказ- беседа.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орденонос-цами 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 краеведа Районная газета. Стенды.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Альбомы.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альбомов.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«Расскажи, где трудятся твои родители».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произведений о профессиях (рассматривание иллюстраций)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4"/>
          <p:cNvGrpSpPr>
            <a:grpSpLocks/>
          </p:cNvGrpSpPr>
          <p:nvPr/>
        </p:nvGrpSpPr>
        <p:grpSpPr bwMode="auto">
          <a:xfrm>
            <a:off x="177800" y="569913"/>
            <a:ext cx="8828088" cy="5432425"/>
            <a:chOff x="199" y="366"/>
            <a:chExt cx="5561" cy="3422"/>
          </a:xfrm>
        </p:grpSpPr>
        <p:sp>
          <p:nvSpPr>
            <p:cNvPr id="109571" name="Rectangle 6"/>
            <p:cNvSpPr>
              <a:spLocks noChangeArrowheads="1"/>
            </p:cNvSpPr>
            <p:nvPr/>
          </p:nvSpPr>
          <p:spPr bwMode="auto">
            <a:xfrm>
              <a:off x="3141" y="366"/>
              <a:ext cx="2456" cy="176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en-US" altLang="ru-RU" sz="1800" dirty="0">
                  <a:solidFill>
                    <a:schemeClr val="accent6">
                      <a:lumMod val="50000"/>
                    </a:schemeClr>
                  </a:solidFill>
                </a:rPr>
                <a:t>II</a:t>
              </a: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   Наш край историей богат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Людьми приветлив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Волшебной сказкой нам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Весной ручьи журчат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Окликнет детство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Здесь меня в лучах рассветных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И позовет своей прохладой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Летний сад.</a:t>
              </a:r>
              <a:endParaRPr lang="ru-RU" altLang="ru-RU" sz="1800" dirty="0">
                <a:solidFill>
                  <a:srgbClr val="00FF00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1"/>
                  </a:solidFill>
                </a:rPr>
                <a:t>Припев: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endParaRPr lang="ru-RU" altLang="ru-RU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09572" name="Rectangle 7"/>
            <p:cNvSpPr>
              <a:spLocks noChangeArrowheads="1"/>
            </p:cNvSpPr>
            <p:nvPr/>
          </p:nvSpPr>
          <p:spPr bwMode="auto">
            <a:xfrm>
              <a:off x="3512" y="1884"/>
              <a:ext cx="2248" cy="19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en-US" altLang="ru-RU" sz="1800" dirty="0">
                  <a:solidFill>
                    <a:schemeClr val="accent6">
                      <a:lumMod val="50000"/>
                    </a:schemeClr>
                  </a:solidFill>
                </a:rPr>
                <a:t>III</a:t>
              </a: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  Наш город Пудож не велик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Но он нам дорог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В любое время года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Мы сюда спешим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Мы </a:t>
              </a:r>
              <a:r>
                <a:rPr lang="ru-RU" altLang="ru-RU" sz="1800" dirty="0" err="1">
                  <a:solidFill>
                    <a:schemeClr val="accent6">
                      <a:lumMod val="50000"/>
                    </a:schemeClr>
                  </a:solidFill>
                </a:rPr>
                <a:t>Пудожане</a:t>
              </a: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 произносим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Это гордо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И вместе дел немало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Добрых мы свершим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endParaRPr lang="ru-RU" altLang="ru-RU" sz="1800" dirty="0">
                <a:solidFill>
                  <a:srgbClr val="00FF00"/>
                </a:solidFill>
              </a:endParaRP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1"/>
                  </a:solidFill>
                </a:rPr>
                <a:t>Припев: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endParaRPr lang="ru-RU" altLang="ru-RU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9573" name="Rectangle 10"/>
            <p:cNvSpPr>
              <a:spLocks noChangeArrowheads="1"/>
            </p:cNvSpPr>
            <p:nvPr/>
          </p:nvSpPr>
          <p:spPr bwMode="auto">
            <a:xfrm>
              <a:off x="218" y="834"/>
              <a:ext cx="1816" cy="14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en-US" altLang="ru-RU" sz="1800" dirty="0">
                  <a:solidFill>
                    <a:schemeClr val="accent6">
                      <a:lumMod val="50000"/>
                    </a:schemeClr>
                  </a:solidFill>
                </a:rPr>
                <a:t>I</a:t>
              </a: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   В краю берез и сосен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Город наш укрылся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В зеркальной глади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Тихой речки отражен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За шесть столетий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Он конечно изменился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Земли родной и милой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  <a:defRPr/>
              </a:pPr>
              <a:r>
                <a:rPr lang="ru-RU" altLang="ru-RU" sz="1800" dirty="0">
                  <a:solidFill>
                    <a:schemeClr val="accent6">
                      <a:lumMod val="50000"/>
                    </a:schemeClr>
                  </a:solidFill>
                </a:rPr>
                <a:t>Низкий наш поклон</a:t>
              </a:r>
            </a:p>
          </p:txBody>
        </p:sp>
        <p:sp>
          <p:nvSpPr>
            <p:cNvPr id="45063" name="Rectangle 11"/>
            <p:cNvSpPr>
              <a:spLocks noChangeArrowheads="1"/>
            </p:cNvSpPr>
            <p:nvPr/>
          </p:nvSpPr>
          <p:spPr bwMode="auto">
            <a:xfrm>
              <a:off x="604" y="2200"/>
              <a:ext cx="2866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ru-RU" altLang="ru-RU" sz="1800">
                  <a:solidFill>
                    <a:schemeClr val="accent1"/>
                  </a:solidFill>
                </a:rPr>
                <a:t>Припев:   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ru-RU" altLang="ru-RU" sz="1800">
                  <a:solidFill>
                    <a:schemeClr val="accent1"/>
                  </a:solidFill>
                </a:rPr>
                <a:t>Край наш Пудожский, край старинный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ru-RU" altLang="ru-RU" sz="1800">
                  <a:solidFill>
                    <a:schemeClr val="accent1"/>
                  </a:solidFill>
                </a:rPr>
                <a:t>Край наш песенный и былинный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ru-RU" altLang="ru-RU" sz="1800">
                  <a:solidFill>
                    <a:schemeClr val="accent1"/>
                  </a:solidFill>
                </a:rPr>
                <a:t>А дни сплетаются в года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ru-RU" altLang="ru-RU" sz="1800">
                  <a:solidFill>
                    <a:schemeClr val="accent1"/>
                  </a:solidFill>
                </a:rPr>
                <a:t>Но это не беда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ru-RU" altLang="ru-RU" sz="1800">
                  <a:solidFill>
                    <a:schemeClr val="accent1"/>
                  </a:solidFill>
                </a:rPr>
                <a:t>Здесь будет продолжаться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ru-RU" altLang="ru-RU" sz="1800">
                  <a:solidFill>
                    <a:schemeClr val="accent1"/>
                  </a:solidFill>
                </a:rPr>
                <a:t>Жизнь всегда.</a:t>
              </a:r>
            </a:p>
          </p:txBody>
        </p:sp>
        <p:sp useBgFill="1">
          <p:nvSpPr>
            <p:cNvPr id="45064" name="Text Box 12"/>
            <p:cNvSpPr txBox="1">
              <a:spLocks noChangeArrowheads="1"/>
            </p:cNvSpPr>
            <p:nvPr/>
          </p:nvSpPr>
          <p:spPr bwMode="auto">
            <a:xfrm>
              <a:off x="199" y="536"/>
              <a:ext cx="1535" cy="1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ru-RU" altLang="ru-RU" sz="1800">
                  <a:solidFill>
                    <a:srgbClr val="C00000"/>
                  </a:solidFill>
                </a:rPr>
                <a:t>ПЕСНЯ  О  ПУДОЖЕ</a:t>
              </a:r>
            </a:p>
          </p:txBody>
        </p:sp>
        <p:sp>
          <p:nvSpPr>
            <p:cNvPr id="45065" name="Rectangle 13"/>
            <p:cNvSpPr>
              <a:spLocks noChangeArrowheads="1"/>
            </p:cNvSpPr>
            <p:nvPr/>
          </p:nvSpPr>
          <p:spPr bwMode="auto">
            <a:xfrm>
              <a:off x="1460" y="419"/>
              <a:ext cx="195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FF3300"/>
                  </a:solidFill>
                </a:rPr>
                <a:t>(слова и музыка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FF3300"/>
                  </a:solidFill>
                </a:rPr>
                <a:t> О. Федорченко)</a:t>
              </a:r>
            </a:p>
          </p:txBody>
        </p:sp>
      </p:grp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509588" y="5530850"/>
            <a:ext cx="4953000" cy="7381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Логинова С.В., Старший воспитатель высшей квалификационной категории </a:t>
            </a:r>
          </a:p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 Д/С №45  г. Пудожа Республика Карелия 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9"/>
          <p:cNvSpPr>
            <a:spLocks noChangeArrowheads="1"/>
          </p:cNvSpPr>
          <p:nvPr/>
        </p:nvSpPr>
        <p:spPr bwMode="auto">
          <a:xfrm>
            <a:off x="936625" y="1866900"/>
            <a:ext cx="72501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C00000"/>
                </a:solidFill>
              </a:rPr>
              <a:t>И если есть на свете рай, то это твой родимый край.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6375" y="5294313"/>
            <a:ext cx="87090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Подготовила обобщенный опыт работы  по региональному компоненту МКДОУ Д/С № 45 «Солнышко» г. Пудожа Республики Карелия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</a:rPr>
              <a:t>Логинова Светлана Васильевна, старший воспитатель .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744538"/>
            <a:ext cx="847883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ctr">
              <a:spcAft>
                <a:spcPts val="0"/>
              </a:spcAft>
              <a:defRPr/>
            </a:pP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эффективной реализации  регионального компонента дошкольного образования были выявлены и обоснованы следующие педагогические условия:</a:t>
            </a:r>
            <a:endParaRPr lang="ru-RU" sz="2000" u="sng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педагогического коллектива к реализации регионального компонента дошкольного образования;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определение содержания по ознакомлению детей с региональным компонентом во всех возрастных группах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культурной направленности личности дошкольника, на основе обновления содержания регионального компонента во всех группах  и введения  для его выполнения дополнительных занятий в средней и старшей группах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имеющихся методических, дидактических, художественной литературы, вышивки, изделий в ДОУ  для ознакомления детей с региональным компонентом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эффективного взаимодействия дошкольного образовательного учреждения и семьи.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эффективного взаимодействия дошкольного образовательного учреждения с социумом города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703263" y="1235075"/>
            <a:ext cx="7800975" cy="40925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детей с Родным краем происходит во всех видах деятельности, затрагивает все направления развития: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ru-RU" altLang="ru-RU" sz="18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Социально-коммуникативное», 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речи», 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«Художественно-эстетическое», 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«Познавательное», 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«Физическое развитие».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rgbClr val="FF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интеграции образовательных областей позволяет организовать эту работу интересно, разнообразно, так,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всё, что мы хотим донести до детей,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воспринято ими глубоко и надолго.</a:t>
            </a:r>
            <a:endParaRPr lang="ru-RU" altLang="ru-RU" sz="20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69913" y="1304925"/>
            <a:ext cx="7921625" cy="3786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для обеспечения реализации этнокультурного направления создать эстетически привлекательную образовательно-культурную среду, направленную, прежде всего, на обеспечение духовно-нравственного развития и воспитания детей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(ФГОС к условиям реализации Программы).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rgbClr val="FF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группах создаются отдельные компоненты в уголках:</a:t>
            </a:r>
          </a:p>
          <a:p>
            <a:pPr marL="285750" indent="-285750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художественная литература, </a:t>
            </a:r>
          </a:p>
          <a:p>
            <a:pPr marL="285750" indent="-285750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образцы карельской росписи, </a:t>
            </a:r>
          </a:p>
          <a:p>
            <a:pPr marL="285750" indent="-285750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бытовые предметы, </a:t>
            </a:r>
          </a:p>
          <a:p>
            <a:pPr marL="285750" indent="-285750" algn="just"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альбомы с фотографиями города, природы, животным миром, растениями и др.</a:t>
            </a:r>
            <a:endParaRPr lang="ru-RU" altLang="ru-RU" sz="20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63538"/>
            <a:ext cx="8229600" cy="616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включили в  познавательный цикл  дополнительное занятие по региональному компоненту: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>
                <a:solidFill>
                  <a:srgbClr val="F74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группах младшего возраста с региональным компонентом дети знакомятся в совместной деятельности воспитателя с детьми.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b="1" dirty="0">
              <a:solidFill>
                <a:srgbClr val="F749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>
                <a:solidFill>
                  <a:srgbClr val="F74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«Ознакомление с родным краем» начиная со средней группы.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>
                <a:solidFill>
                  <a:srgbClr val="F74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тематику занятий: дети знакомятся на этих занятиях с республикой Карелией, с </a:t>
            </a:r>
            <a:r>
              <a:rPr lang="ru-RU" altLang="ru-RU" sz="2000" b="1" dirty="0" err="1">
                <a:solidFill>
                  <a:srgbClr val="F74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Пудожским</a:t>
            </a:r>
            <a:r>
              <a:rPr lang="ru-RU" altLang="ru-RU" sz="2000" b="1" dirty="0">
                <a:solidFill>
                  <a:srgbClr val="F74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районом и городом Пудожем.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000" b="1" dirty="0">
              <a:solidFill>
                <a:srgbClr val="F749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>
                <a:solidFill>
                  <a:srgbClr val="F74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компонент осуществляется также  в  контексте с федеральным компонентом,  в интеграции с  темами: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dirty="0">
                <a:solidFill>
                  <a:srgbClr val="F74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профессиями, Родной страной, транспортом, ознакомление с природой; наблюдения и  экскурсии по городу;  в практических видах деятельности: карельские народные игры и инсценировки, развлечения, танцы и песни, рисование карельского орнамента, ручного труда с природным материалом.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33363" y="1889125"/>
            <a:ext cx="8964613" cy="1143000"/>
          </a:xfrm>
        </p:spPr>
        <p:txBody>
          <a:bodyPr/>
          <a:lstStyle/>
          <a:p>
            <a:pPr eaLnBrk="1" hangingPunct="1">
              <a:defRPr/>
            </a:pPr>
            <a:br>
              <a:rPr lang="ru-RU" altLang="ru-RU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 распределен </a:t>
            </a:r>
            <a:b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трем направлениям: </a:t>
            </a:r>
            <a:br>
              <a:rPr lang="ru-RU" altLang="ru-RU" sz="28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ru-RU" altLang="ru-RU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-) работа с детьми, </a:t>
            </a:r>
            <a:b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-) работа с родителями, </a:t>
            </a:r>
            <a:b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-) работа с педагогами.</a:t>
            </a:r>
          </a:p>
        </p:txBody>
      </p:sp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2866</TotalTime>
  <Words>2689</Words>
  <Application>Microsoft Office PowerPoint</Application>
  <PresentationFormat>Экран (4:3)</PresentationFormat>
  <Paragraphs>263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Times New Roman</vt:lpstr>
      <vt:lpstr>Symbol</vt:lpstr>
      <vt:lpstr>Arial Black</vt:lpstr>
      <vt:lpstr>Оформление по умолчанию</vt:lpstr>
      <vt:lpstr>Муниципальное казенное дошкольное  образовательное учреждение  детский сад № 45 г. Пудожа Республика Карелия </vt:lpstr>
      <vt:lpstr>  Пояснительная записка. Чувство Родины... Оно начинается у ребенка с отношения к семье, к самым близким людям — к матери, отцу, бабушке, дедушке. Это корни, связывающие его с родным домом и ближайшим окружением. Знакомство дошкольников с родным городом является непростой задачей, потому что маленькому ребенку трудно представить устройство большого города, историю его возникновения, достопримечательности. Работа ведется последовательно, от более близкого, знакомого (семья, детский сад, микрорайон), к более сложному – город, республика.  О важности приобщения ребенка к культуре своего народа написано много, поскольку обращение к отеческому наследию воспитывает уважение, гордость за землю, на которой живешь. Поэтому детям необходимо знать и изучать культуру своих предков. Именно акцент на знание истории народа, его культуры поможет в дальнейшем с уважением и интересом относиться к культурным традициям других народов..  Воспитание патриота своей Родины – это систематическая и целенаправленная работа по введению дошкольников в историю Родины, по формированию гражданской позиции растущего человека. На нас лежит большая ответственность за воспитание нравственно-патриотических чувств у детей дошкольного возраста. Для того чтобы ДОУ помогло воспитанию этих чувств, жизнь детей в нем должна быть интересной, насыщенной, запоминающейся. Воспитатель должен с уважением относится к каждому ребенку и в процессе игр, праздников, интересных занятий формировать чувство любви к родному краю, к своим близким людям.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Материал распределен  по трем направлениям:   -) работа с детьми,  -) работа с родителями,  -) работа с педагогами.</vt:lpstr>
      <vt:lpstr> I направление –  Формы работы с детьми:</vt:lpstr>
      <vt:lpstr> II направление: Формы работы с родителями.</vt:lpstr>
      <vt:lpstr>III направление –   Формы работы с педагогами.</vt:lpstr>
      <vt:lpstr>Презентация PowerPoint</vt:lpstr>
      <vt:lpstr>БЛОК  СЕМЬЯ.</vt:lpstr>
      <vt:lpstr>Презентация PowerPoint</vt:lpstr>
      <vt:lpstr>МОЯ СЕМЬЯ</vt:lpstr>
      <vt:lpstr>Презентация PowerPoint</vt:lpstr>
      <vt:lpstr>Презентация PowerPoint</vt:lpstr>
      <vt:lpstr> В нравственно-патриотическом воспитании огромное значение имеет пример взрослых, в особенности же близких людей. На конкретных фактах из жизни старших членов семьи (дедушек и бабушек, участников Великой Отечественной войны, их фронтовых и трудовых подвигов) необходимо привить детям такие важные понятия, как "долг перед Родиной", "любовь к Отечеству", "ненависть к врагу", "трудовой подвиг" и т.д. Важно подвести ребенка к пониманию, что мы победили потому, что любим свою Отчизну, Родина чтит своих героев, отдавших жизнь за счастье людей. Их имена увековечены в названиях городов, улиц, площадей, в их честь воздвигнуты памятники</vt:lpstr>
      <vt:lpstr>Презентация PowerPoint</vt:lpstr>
      <vt:lpstr>БЛОК  ДЕТСКИЙ  САД.</vt:lpstr>
      <vt:lpstr>Презентация PowerPoint</vt:lpstr>
      <vt:lpstr>Презентация PowerPoint</vt:lpstr>
      <vt:lpstr>БЛОК  РУССКОЕ НАРОДНОЕ ТВОРЧЕСТВО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 ГОРОД.</vt:lpstr>
      <vt:lpstr>Презентация PowerPoint</vt:lpstr>
      <vt:lpstr>Презентация PowerPoint</vt:lpstr>
      <vt:lpstr>Презентация PowerPoint</vt:lpstr>
      <vt:lpstr>БЛОК  РЕСПУБЛИКА Карелия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 образовательное учреждение  детский сад № 45 г. Пудожа</dc:title>
  <dc:creator>Charly Root</dc:creator>
  <cp:lastModifiedBy>user</cp:lastModifiedBy>
  <cp:revision>110</cp:revision>
  <dcterms:created xsi:type="dcterms:W3CDTF">2006-04-04T05:20:46Z</dcterms:created>
  <dcterms:modified xsi:type="dcterms:W3CDTF">2017-03-18T19:13:03Z</dcterms:modified>
</cp:coreProperties>
</file>