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85" r:id="rId3"/>
    <p:sldId id="286" r:id="rId4"/>
    <p:sldId id="287" r:id="rId5"/>
    <p:sldId id="275" r:id="rId6"/>
    <p:sldId id="257" r:id="rId7"/>
    <p:sldId id="276" r:id="rId8"/>
    <p:sldId id="259" r:id="rId9"/>
    <p:sldId id="260" r:id="rId10"/>
    <p:sldId id="288" r:id="rId11"/>
    <p:sldId id="261" r:id="rId12"/>
    <p:sldId id="277" r:id="rId13"/>
    <p:sldId id="262" r:id="rId14"/>
    <p:sldId id="283" r:id="rId15"/>
    <p:sldId id="278" r:id="rId16"/>
    <p:sldId id="263" r:id="rId17"/>
    <p:sldId id="264" r:id="rId18"/>
    <p:sldId id="279" r:id="rId19"/>
    <p:sldId id="289" r:id="rId20"/>
    <p:sldId id="267" r:id="rId21"/>
    <p:sldId id="269" r:id="rId22"/>
    <p:sldId id="290" r:id="rId23"/>
    <p:sldId id="291" r:id="rId24"/>
    <p:sldId id="280" r:id="rId25"/>
    <p:sldId id="281" r:id="rId26"/>
    <p:sldId id="282" r:id="rId27"/>
    <p:sldId id="292" r:id="rId28"/>
    <p:sldId id="293" r:id="rId29"/>
    <p:sldId id="294" r:id="rId30"/>
    <p:sldId id="295" r:id="rId31"/>
    <p:sldId id="296" r:id="rId32"/>
    <p:sldId id="271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04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8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32CF-C008-4E3C-AF45-29A94063B957}" type="datetimeFigureOut">
              <a:rPr lang="ru-RU" smtClean="0"/>
              <a:t>сб 18.03.17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D71-53FB-42E6-811B-8862F38F1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85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32CF-C008-4E3C-AF45-29A94063B957}" type="datetimeFigureOut">
              <a:rPr lang="ru-RU" smtClean="0"/>
              <a:t>сб 18.03.17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D71-53FB-42E6-811B-8862F38F1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48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32CF-C008-4E3C-AF45-29A94063B957}" type="datetimeFigureOut">
              <a:rPr lang="ru-RU" smtClean="0"/>
              <a:t>сб 18.03.17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D71-53FB-42E6-811B-8862F38F1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604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32CF-C008-4E3C-AF45-29A94063B957}" type="datetimeFigureOut">
              <a:rPr lang="ru-RU" smtClean="0"/>
              <a:t>сб 18.03.17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D71-53FB-42E6-811B-8862F38F19D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9847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32CF-C008-4E3C-AF45-29A94063B957}" type="datetimeFigureOut">
              <a:rPr lang="ru-RU" smtClean="0"/>
              <a:t>сб 18.03.17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D71-53FB-42E6-811B-8862F38F1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531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32CF-C008-4E3C-AF45-29A94063B957}" type="datetimeFigureOut">
              <a:rPr lang="ru-RU" smtClean="0"/>
              <a:t>сб 18.03.17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D71-53FB-42E6-811B-8862F38F1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678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32CF-C008-4E3C-AF45-29A94063B957}" type="datetimeFigureOut">
              <a:rPr lang="ru-RU" smtClean="0"/>
              <a:t>сб 18.03.17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D71-53FB-42E6-811B-8862F38F1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9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32CF-C008-4E3C-AF45-29A94063B957}" type="datetimeFigureOut">
              <a:rPr lang="ru-RU" smtClean="0"/>
              <a:t>сб 18.03.17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D71-53FB-42E6-811B-8862F38F1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837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32CF-C008-4E3C-AF45-29A94063B957}" type="datetimeFigureOut">
              <a:rPr lang="ru-RU" smtClean="0"/>
              <a:t>сб 18.03.17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D71-53FB-42E6-811B-8862F38F1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611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32CF-C008-4E3C-AF45-29A94063B957}" type="datetimeFigureOut">
              <a:rPr lang="ru-RU" smtClean="0"/>
              <a:t>сб 18.03.17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D71-53FB-42E6-811B-8862F38F1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46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32CF-C008-4E3C-AF45-29A94063B957}" type="datetimeFigureOut">
              <a:rPr lang="ru-RU" smtClean="0"/>
              <a:t>сб 18.03.17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D71-53FB-42E6-811B-8862F38F1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03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32CF-C008-4E3C-AF45-29A94063B957}" type="datetimeFigureOut">
              <a:rPr lang="ru-RU" smtClean="0"/>
              <a:t>сб 18.03.17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D71-53FB-42E6-811B-8862F38F1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688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32CF-C008-4E3C-AF45-29A94063B957}" type="datetimeFigureOut">
              <a:rPr lang="ru-RU" smtClean="0"/>
              <a:t>сб 18.03.17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D71-53FB-42E6-811B-8862F38F1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985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32CF-C008-4E3C-AF45-29A94063B957}" type="datetimeFigureOut">
              <a:rPr lang="ru-RU" smtClean="0"/>
              <a:t>сб 18.03.17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D71-53FB-42E6-811B-8862F38F1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678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32CF-C008-4E3C-AF45-29A94063B957}" type="datetimeFigureOut">
              <a:rPr lang="ru-RU" smtClean="0"/>
              <a:t>сб 18.03.17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D71-53FB-42E6-811B-8862F38F1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18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32CF-C008-4E3C-AF45-29A94063B957}" type="datetimeFigureOut">
              <a:rPr lang="ru-RU" smtClean="0"/>
              <a:t>сб 18.03.17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D71-53FB-42E6-811B-8862F38F1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599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32CF-C008-4E3C-AF45-29A94063B957}" type="datetimeFigureOut">
              <a:rPr lang="ru-RU" smtClean="0"/>
              <a:t>сб 18.03.17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D5D71-53FB-42E6-811B-8862F38F1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20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DF32CF-C008-4E3C-AF45-29A94063B957}" type="datetimeFigureOut">
              <a:rPr lang="ru-RU" smtClean="0"/>
              <a:t>сб 18.03.17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0AD5D71-53FB-42E6-811B-8862F38F1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6541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317500"/>
            <a:ext cx="8825658" cy="29464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b="1" dirty="0" smtClean="0"/>
              <a:t>Введение ФГОС ДО.</a:t>
            </a:r>
            <a:br>
              <a:rPr lang="ru-RU" sz="6600" b="1" dirty="0" smtClean="0"/>
            </a:br>
            <a:r>
              <a:rPr lang="ru-RU" sz="6000" b="1" dirty="0" smtClean="0"/>
              <a:t>Формирование </a:t>
            </a:r>
            <a:br>
              <a:rPr lang="ru-RU" sz="6000" b="1" dirty="0" smtClean="0"/>
            </a:br>
            <a:r>
              <a:rPr lang="ru-RU" sz="6000" b="1" dirty="0" smtClean="0"/>
              <a:t>математических</a:t>
            </a:r>
            <a:br>
              <a:rPr lang="ru-RU" sz="6000" b="1" dirty="0" smtClean="0"/>
            </a:br>
            <a:r>
              <a:rPr lang="ru-RU" sz="6000" b="1" dirty="0" smtClean="0"/>
              <a:t>представлений у детей</a:t>
            </a:r>
            <a:br>
              <a:rPr lang="ru-RU" sz="6000" b="1" dirty="0" smtClean="0"/>
            </a:br>
            <a:r>
              <a:rPr lang="ru-RU" sz="6000" b="1" dirty="0" smtClean="0"/>
              <a:t>раннего возраста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69199" y="5486399"/>
            <a:ext cx="3937001" cy="1152939"/>
          </a:xfrm>
        </p:spPr>
        <p:txBody>
          <a:bodyPr>
            <a:normAutofit fontScale="47500" lnSpcReduction="20000"/>
          </a:bodyPr>
          <a:lstStyle/>
          <a:p>
            <a:pPr algn="ctr"/>
            <a:endParaRPr lang="ru-RU" b="1" i="1" dirty="0" smtClean="0">
              <a:cs typeface="Aharoni" panose="02010803020104030203" pitchFamily="2" charset="-79"/>
            </a:endParaRPr>
          </a:p>
          <a:p>
            <a:pPr algn="ctr"/>
            <a:endParaRPr lang="ru-RU" b="1" i="1" dirty="0">
              <a:cs typeface="Aharoni" panose="02010803020104030203" pitchFamily="2" charset="-79"/>
            </a:endParaRPr>
          </a:p>
          <a:p>
            <a:pPr algn="ctr"/>
            <a:r>
              <a:rPr lang="ru-RU" b="1" i="1" dirty="0" smtClean="0">
                <a:cs typeface="Aharoni" panose="02010803020104030203" pitchFamily="2" charset="-79"/>
              </a:rPr>
              <a:t>Подготовила воспитатель</a:t>
            </a:r>
          </a:p>
          <a:p>
            <a:pPr algn="ctr"/>
            <a:r>
              <a:rPr lang="ru-RU" b="1" i="1" dirty="0" err="1" smtClean="0">
                <a:cs typeface="Aharoni" panose="02010803020104030203" pitchFamily="2" charset="-79"/>
              </a:rPr>
              <a:t>Воистинова</a:t>
            </a:r>
            <a:r>
              <a:rPr lang="ru-RU" b="1" i="1" dirty="0" smtClean="0">
                <a:cs typeface="Aharoni" panose="02010803020104030203" pitchFamily="2" charset="-79"/>
              </a:rPr>
              <a:t> Е.В.</a:t>
            </a:r>
          </a:p>
          <a:p>
            <a:pPr algn="ctr"/>
            <a:endParaRPr lang="ru-RU" b="1" dirty="0" smtClean="0">
              <a:cs typeface="Aharoni" panose="02010803020104030203" pitchFamily="2" charset="-79"/>
            </a:endParaRPr>
          </a:p>
        </p:txBody>
      </p:sp>
      <p:pic>
        <p:nvPicPr>
          <p:cNvPr id="1028" name="Picture 4" descr="http://excelsior-web-design.com/wow/child_play_toys/pic/playlist/product_5/lakeshore/photo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58" y="4244379"/>
            <a:ext cx="3687341" cy="250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0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9" y="1027906"/>
            <a:ext cx="5022574" cy="3766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217" y="2468216"/>
            <a:ext cx="5075583" cy="3806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8440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Ориентировка в пространстве во время прогулок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674" y="2173357"/>
            <a:ext cx="5362735" cy="4022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957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Ориентировка в частях собственного тела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86302"/>
            <a:ext cx="4740965" cy="3555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1" y="2486302"/>
            <a:ext cx="4744278" cy="3558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30075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Применение контрастных форм и величин для успешного обучения</a:t>
            </a:r>
            <a:endParaRPr lang="ru-RU" b="1" dirty="0"/>
          </a:p>
        </p:txBody>
      </p:sp>
      <p:pic>
        <p:nvPicPr>
          <p:cNvPr id="1032" name="Picture 8" descr="http://www.bonkersplayltd.co.uk/media/products/P10005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t="4165" r="15924" b="4678"/>
          <a:stretch/>
        </p:blipFill>
        <p:spPr bwMode="auto">
          <a:xfrm>
            <a:off x="7023653" y="2286000"/>
            <a:ext cx="4068418" cy="3834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tricks.co/6023-thickbox_default/square-ball-mystery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04" y="2173358"/>
            <a:ext cx="3829878" cy="3829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05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1120000" y="6176962"/>
            <a:ext cx="10233800" cy="205263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16" descr="https://im1-tub-ru.yandex.net/i?id=b8ac71add6a1bdbf5417b0f843ba851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981" y="572603"/>
            <a:ext cx="2711876" cy="271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laneta-ast.ru/902-tm_thickbox_default/igrushka-model-mashiny-134-39-lada-4x4-voennaya-avtoinspekciya-42386m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632" y="2318458"/>
            <a:ext cx="2592518" cy="259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laneta-ast.ru/902-tm_thickbox_default/igrushka-model-mashiny-134-39-lada-4x4-voennaya-avtoinspekciya-42386m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" t="20324" b="20429"/>
          <a:stretch/>
        </p:blipFill>
        <p:spPr bwMode="auto">
          <a:xfrm>
            <a:off x="7945770" y="4640965"/>
            <a:ext cx="2574136" cy="153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laneta-ast.ru/902-tm_thickbox_default/igrushka-model-mashiny-134-39-lada-4x4-voennaya-avtoinspekciya-42386m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t="21191" b="23963"/>
          <a:stretch/>
        </p:blipFill>
        <p:spPr bwMode="auto">
          <a:xfrm>
            <a:off x="9094462" y="3201455"/>
            <a:ext cx="2513200" cy="143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laneta-ast.ru/902-tm_thickbox_default/igrushka-model-mashiny-134-39-lada-4x4-voennaya-avtoinspekciya-42386m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" r="1" b="22263"/>
          <a:stretch/>
        </p:blipFill>
        <p:spPr bwMode="auto">
          <a:xfrm>
            <a:off x="6839632" y="542789"/>
            <a:ext cx="2572643" cy="201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s://im0-tub-ru.yandex.net/i?id=e7041b18b36cff114c0cacdfbaa99981-l&amp;n=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t="1306" r="68457" b="-1142"/>
          <a:stretch/>
        </p:blipFill>
        <p:spPr bwMode="auto">
          <a:xfrm>
            <a:off x="1141007" y="1236027"/>
            <a:ext cx="2357829" cy="4545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im0-tub-ru.yandex.net/i?id=e7041b18b36cff114c0cacdfbaa99981-l&amp;n=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t="1306" r="68457" b="-1142"/>
          <a:stretch/>
        </p:blipFill>
        <p:spPr bwMode="auto">
          <a:xfrm>
            <a:off x="3457714" y="2898074"/>
            <a:ext cx="1447566" cy="2790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926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431800"/>
            <a:ext cx="11023600" cy="24257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Игры во время НОД, конструирования и самостоятельной деятельности способствуют формированию математических представлений</a:t>
            </a:r>
            <a:endParaRPr lang="ru-RU" b="1" dirty="0"/>
          </a:p>
        </p:txBody>
      </p:sp>
      <p:pic>
        <p:nvPicPr>
          <p:cNvPr id="4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2918753"/>
            <a:ext cx="4153159" cy="3117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966069"/>
            <a:ext cx="4000500" cy="3000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992" y="3740769"/>
            <a:ext cx="4156308" cy="3117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530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50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ВЕЛИЧИНА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1" y="1347788"/>
            <a:ext cx="4383616" cy="3287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393" y="1347788"/>
            <a:ext cx="4180416" cy="3135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192" y="3214688"/>
            <a:ext cx="4383616" cy="3287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507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 smtClean="0"/>
              <a:t>Форма</a:t>
            </a:r>
            <a:endParaRPr lang="ru-RU" sz="6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477170"/>
            <a:ext cx="5176307" cy="3882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1794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669" y="365125"/>
            <a:ext cx="4800047" cy="3600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2" y="317500"/>
            <a:ext cx="5025334" cy="3769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548" y="3379304"/>
            <a:ext cx="4496904" cy="3372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5613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Количество (один-много)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4" y="1881809"/>
            <a:ext cx="5705982" cy="4279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146" r="19951"/>
          <a:stretch/>
        </p:blipFill>
        <p:spPr>
          <a:xfrm>
            <a:off x="6596270" y="1977831"/>
            <a:ext cx="4757530" cy="4183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6773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20417"/>
            <a:ext cx="10515600" cy="604299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Образовательные области ФГОС ДО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b="1" i="1" dirty="0" smtClean="0"/>
              <a:t>Социально-коммуникативное развитие,</a:t>
            </a:r>
            <a:br>
              <a:rPr lang="ru-RU" b="1" i="1" dirty="0" smtClean="0"/>
            </a:br>
            <a:r>
              <a:rPr lang="ru-RU" b="1" i="1" dirty="0" smtClean="0"/>
              <a:t>речевое развитие,</a:t>
            </a:r>
            <a:br>
              <a:rPr lang="ru-RU" b="1" i="1" dirty="0" smtClean="0"/>
            </a:br>
            <a:r>
              <a:rPr lang="ru-RU" b="1" i="1" dirty="0" smtClean="0"/>
              <a:t>художественно-эстетическое развитие,</a:t>
            </a:r>
            <a:br>
              <a:rPr lang="ru-RU" b="1" i="1" dirty="0" smtClean="0"/>
            </a:br>
            <a:r>
              <a:rPr lang="ru-RU" b="1" i="1" dirty="0" smtClean="0"/>
              <a:t>физическое развитие,</a:t>
            </a:r>
            <a:br>
              <a:rPr lang="ru-RU" b="1" i="1" dirty="0" smtClean="0"/>
            </a:br>
            <a:r>
              <a:rPr lang="ru-RU" b="1" i="1" dirty="0" smtClean="0"/>
              <a:t>познавательное развитие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215002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0345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Организация игр для формирования математических представлений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77" y="1949243"/>
            <a:ext cx="5599688" cy="4199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92" y="2292626"/>
            <a:ext cx="5524406" cy="4143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6935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8000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" y="815511"/>
            <a:ext cx="5496982" cy="4122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00" y="2175365"/>
            <a:ext cx="5335464" cy="4001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6115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60" y="587444"/>
            <a:ext cx="5379462" cy="4034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26" y="2485473"/>
            <a:ext cx="5310809" cy="3983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1041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61" y="2527852"/>
            <a:ext cx="5317320" cy="3987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7" y="670098"/>
            <a:ext cx="5308555" cy="3981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82848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9913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Консультации для родителей по формированию математических представлений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56" y="1961369"/>
            <a:ext cx="2180042" cy="30007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26" y="3448925"/>
            <a:ext cx="2161406" cy="2975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512" y="3461751"/>
            <a:ext cx="2161407" cy="2975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80" y="3465482"/>
            <a:ext cx="2158696" cy="29713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792" y="1948543"/>
            <a:ext cx="2161407" cy="297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61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9357"/>
            <a:ext cx="10515600" cy="104133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Предметно-пространственная доступная развивающая среда </a:t>
            </a:r>
            <a:endParaRPr lang="ru-RU" b="1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4" y="1921566"/>
            <a:ext cx="4410876" cy="2902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34" y="3720041"/>
            <a:ext cx="3977639" cy="2902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017" y="1921566"/>
            <a:ext cx="4181865" cy="3136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4468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877" y="3485322"/>
            <a:ext cx="4070513" cy="3052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65" y="795131"/>
            <a:ext cx="4273635" cy="2902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61" y="805587"/>
            <a:ext cx="4399722" cy="3064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3511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Игры для развития сенсорных способностей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18" y="2039869"/>
            <a:ext cx="5857459" cy="4393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9288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08" y="365125"/>
            <a:ext cx="4425306" cy="3318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946" y="349871"/>
            <a:ext cx="4445646" cy="3334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434" y="3313042"/>
            <a:ext cx="4549913" cy="3412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78274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 t="321"/>
          <a:stretch/>
        </p:blipFill>
        <p:spPr>
          <a:xfrm>
            <a:off x="595600" y="365125"/>
            <a:ext cx="4609191" cy="3637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t="-243" r="10754"/>
          <a:stretch/>
        </p:blipFill>
        <p:spPr>
          <a:xfrm>
            <a:off x="7447722" y="365125"/>
            <a:ext cx="4148678" cy="3688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748" y="3130827"/>
            <a:ext cx="4598504" cy="3448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59770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3595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Формирование элементарных математических представлений</a:t>
            </a:r>
            <a:endParaRPr lang="ru-RU" b="1" dirty="0"/>
          </a:p>
        </p:txBody>
      </p:sp>
      <p:pic>
        <p:nvPicPr>
          <p:cNvPr id="1026" name="Picture 2" descr="https://im3-tub-ru.yandex.net/i?id=ad91f0e303d5e271ca76d18a85aa8158-l&amp;n=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426" y="2316187"/>
            <a:ext cx="7243774" cy="405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048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Игры для формирования математических представлений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2" y="2236442"/>
            <a:ext cx="5234427" cy="3925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52" y="2236442"/>
            <a:ext cx="5274365" cy="3955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5849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2" y="306492"/>
            <a:ext cx="4862467" cy="3646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3" t="16819" r="1"/>
          <a:stretch/>
        </p:blipFill>
        <p:spPr>
          <a:xfrm>
            <a:off x="4982819" y="2129917"/>
            <a:ext cx="6970642" cy="4294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1037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37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 smtClean="0"/>
              <a:t>Спасибо за внимание!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98335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58957"/>
            <a:ext cx="10515600" cy="47310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</a:t>
            </a:r>
            <a:r>
              <a:rPr lang="ru-RU" i="1" dirty="0" smtClean="0"/>
              <a:t>Человеческий разум является математическим: он стремится к точности, к измерению, к сравнению. Без математического воспитания и образования невозможно ни понять прогресс нашей эпохи, ни принять в нём участие</a:t>
            </a:r>
            <a:r>
              <a:rPr lang="ru-RU" dirty="0" smtClean="0"/>
              <a:t>».             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                          </a:t>
            </a:r>
            <a:r>
              <a:rPr lang="ru-RU" i="1" dirty="0" err="1" smtClean="0"/>
              <a:t>М.Монтессори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0000" y="5989983"/>
            <a:ext cx="10233800" cy="18697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852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dirty="0" smtClean="0"/>
              <a:t>Период сенситивного развития</a:t>
            </a:r>
            <a:endParaRPr lang="ru-RU" sz="60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12" y="1901032"/>
            <a:ext cx="6327775" cy="4745831"/>
          </a:xfrm>
        </p:spPr>
      </p:pic>
    </p:spTree>
    <p:extLst>
      <p:ext uri="{BB962C8B-B14F-4D97-AF65-F5344CB8AC3E}">
        <p14:creationId xmlns:p14="http://schemas.microsoft.com/office/powerpoint/2010/main" val="2811486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854" y="2146300"/>
            <a:ext cx="8761413" cy="863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Сенсорное развитие-формирование представлений о внешних свойствах предметов: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300" y="3255963"/>
            <a:ext cx="10233800" cy="312419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b="1" dirty="0" smtClean="0"/>
              <a:t>ФОРМА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FFC000"/>
                </a:solidFill>
              </a:rPr>
              <a:t>ЦВЕТ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/>
              <a:t>ВЕЛИЧИНА             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FFC000"/>
                </a:solidFill>
              </a:rPr>
              <a:t>ЗАПАХ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/>
              <a:t>ВКУС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FFC000"/>
                </a:solidFill>
              </a:rPr>
              <a:t>ЗВУК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2050" name="Picture 2" descr="http://selivanova.ds34lmr.edumsko.ru/uploads/3000/5375/section/251737/detsad-182903-13959365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66265"/>
            <a:ext cx="6032500" cy="3020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67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01875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/>
              <a:t>Формирование математических</a:t>
            </a:r>
            <a:br>
              <a:rPr lang="ru-RU" sz="4800" b="1" dirty="0" smtClean="0"/>
            </a:br>
            <a:r>
              <a:rPr lang="ru-RU" sz="4800" b="1" dirty="0" smtClean="0"/>
              <a:t>представлений у детей раннего возраста: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700" y="2451099"/>
            <a:ext cx="9207500" cy="3725863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sz="3600" b="1" dirty="0" smtClean="0">
                <a:solidFill>
                  <a:srgbClr val="FFC000"/>
                </a:solidFill>
              </a:rPr>
              <a:t>Количество предметов</a:t>
            </a:r>
          </a:p>
          <a:p>
            <a:r>
              <a:rPr lang="ru-RU" sz="3600" b="1" dirty="0" smtClean="0">
                <a:solidFill>
                  <a:srgbClr val="FFC000"/>
                </a:solidFill>
              </a:rPr>
              <a:t>Группирование предметов (форма, цвет)</a:t>
            </a:r>
          </a:p>
          <a:p>
            <a:r>
              <a:rPr lang="ru-RU" sz="3600" b="1" dirty="0" smtClean="0">
                <a:solidFill>
                  <a:srgbClr val="FFC000"/>
                </a:solidFill>
              </a:rPr>
              <a:t>Величина предмета</a:t>
            </a:r>
          </a:p>
          <a:p>
            <a:r>
              <a:rPr lang="ru-RU" sz="3600" b="1" dirty="0" smtClean="0">
                <a:solidFill>
                  <a:srgbClr val="FFC000"/>
                </a:solidFill>
              </a:rPr>
              <a:t>Форма предметов (кубик, кирпичик, шарик)</a:t>
            </a:r>
          </a:p>
          <a:p>
            <a:r>
              <a:rPr lang="ru-RU" sz="3600" b="1" dirty="0" smtClean="0">
                <a:solidFill>
                  <a:srgbClr val="FFC000"/>
                </a:solidFill>
              </a:rPr>
              <a:t>Ориентировка в пространстве</a:t>
            </a:r>
          </a:p>
          <a:p>
            <a:endParaRPr lang="ru-RU" dirty="0"/>
          </a:p>
        </p:txBody>
      </p:sp>
      <p:pic>
        <p:nvPicPr>
          <p:cNvPr id="1026" name="Picture 2" descr="http://multytoys.ru/toys/item/picture/kubiki_detskie_36_shtu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586" y="4013200"/>
            <a:ext cx="3015082" cy="273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80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405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</a:rPr>
              <a:t>Развитие сенсорных способностей и формирование математических представлений - основа полноценного развития</a:t>
            </a:r>
            <a:endParaRPr lang="ru-RU" sz="48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67" y="2805644"/>
            <a:ext cx="4868334" cy="365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1120000" y="6672793"/>
            <a:ext cx="10233800" cy="3757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29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6223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Игры по формированию математических представлений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6" y="2454539"/>
            <a:ext cx="3594807" cy="2696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383" y="3802592"/>
            <a:ext cx="3941233" cy="2955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866" y="2454539"/>
            <a:ext cx="3826933" cy="287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3902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TM04033923[[fn=Глубина]]</Template>
  <TotalTime>398</TotalTime>
  <Words>180</Words>
  <Application>Microsoft Office PowerPoint</Application>
  <PresentationFormat>Широкоэкранный</PresentationFormat>
  <Paragraphs>38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Aharoni</vt:lpstr>
      <vt:lpstr>Arial</vt:lpstr>
      <vt:lpstr>Corbel</vt:lpstr>
      <vt:lpstr>Wingdings</vt:lpstr>
      <vt:lpstr>Глубина</vt:lpstr>
      <vt:lpstr>Введение ФГОС ДО. Формирование  математических представлений у детей раннего возраста</vt:lpstr>
      <vt:lpstr>Образовательные области ФГОС ДО: Социально-коммуникативное развитие, речевое развитие, художественно-эстетическое развитие, физическое развитие, познавательное развитие. </vt:lpstr>
      <vt:lpstr>Формирование элементарных математических представлений</vt:lpstr>
      <vt:lpstr>«Человеческий разум является математическим: он стремится к точности, к измерению, к сравнению. Без математического воспитания и образования невозможно ни понять прогресс нашей эпохи, ни принять в нём участие».                                                             М.Монтессори </vt:lpstr>
      <vt:lpstr>Период сенситивного развития</vt:lpstr>
      <vt:lpstr>Сенсорное развитие-формирование представлений о внешних свойствах предметов:  </vt:lpstr>
      <vt:lpstr>Формирование математических представлений у детей раннего возраста:</vt:lpstr>
      <vt:lpstr>Развитие сенсорных способностей и формирование математических представлений - основа полноценного развития</vt:lpstr>
      <vt:lpstr>Игры по формированию математических представлений</vt:lpstr>
      <vt:lpstr>Презентация PowerPoint</vt:lpstr>
      <vt:lpstr>Ориентировка в пространстве во время прогулок</vt:lpstr>
      <vt:lpstr>Ориентировка в частях собственного тела</vt:lpstr>
      <vt:lpstr>Применение контрастных форм и величин для успешного обучения</vt:lpstr>
      <vt:lpstr>Презентация PowerPoint</vt:lpstr>
      <vt:lpstr>Игры во время НОД, конструирования и самостоятельной деятельности способствуют формированию математических представлений</vt:lpstr>
      <vt:lpstr>ВЕЛИЧИНА</vt:lpstr>
      <vt:lpstr>Форма</vt:lpstr>
      <vt:lpstr>Презентация PowerPoint</vt:lpstr>
      <vt:lpstr>Количество (один-много)</vt:lpstr>
      <vt:lpstr>Организация игр для формирования математических представлений</vt:lpstr>
      <vt:lpstr>Презентация PowerPoint</vt:lpstr>
      <vt:lpstr>Презентация PowerPoint</vt:lpstr>
      <vt:lpstr>Презентация PowerPoint</vt:lpstr>
      <vt:lpstr>Консультации для родителей по формированию математических представлений</vt:lpstr>
      <vt:lpstr>Предметно-пространственная доступная развивающая среда </vt:lpstr>
      <vt:lpstr>Презентация PowerPoint</vt:lpstr>
      <vt:lpstr>Игры для развития сенсорных способностей</vt:lpstr>
      <vt:lpstr>Презентация PowerPoint</vt:lpstr>
      <vt:lpstr>Презентация PowerPoint</vt:lpstr>
      <vt:lpstr>Игры для формирования математических представлений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сенсорных способностей у детей раннего возраста</dc:title>
  <dc:creator>Пользователь</dc:creator>
  <cp:lastModifiedBy>Пользователь</cp:lastModifiedBy>
  <cp:revision>44</cp:revision>
  <dcterms:created xsi:type="dcterms:W3CDTF">2016-11-26T08:19:20Z</dcterms:created>
  <dcterms:modified xsi:type="dcterms:W3CDTF">2017-03-18T11:01:34Z</dcterms:modified>
</cp:coreProperties>
</file>