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2176F-FB1B-4FF8-A65F-E4A0CB88BB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84C80EE-F53C-419C-B346-3EC24BFEBB8F}">
      <dgm:prSet/>
      <dgm:spPr/>
      <dgm:t>
        <a:bodyPr/>
        <a:lstStyle/>
        <a:p>
          <a:pPr rtl="0"/>
          <a:r>
            <a:rPr lang="ru-RU" b="1" dirty="0" err="1" smtClean="0"/>
            <a:t>Лэпбук</a:t>
          </a:r>
          <a:r>
            <a:rPr lang="ru-RU" b="1" dirty="0" smtClean="0"/>
            <a:t> на тему «Безопасность дома»</a:t>
          </a:r>
          <a:endParaRPr lang="ru-RU" b="1" dirty="0"/>
        </a:p>
      </dgm:t>
    </dgm:pt>
    <dgm:pt modelId="{D78D0C20-719B-4586-9E43-838B3A9E0C80}" type="parTrans" cxnId="{0C745133-A46D-4EB5-A2E9-AA6C23C71F32}">
      <dgm:prSet/>
      <dgm:spPr/>
      <dgm:t>
        <a:bodyPr/>
        <a:lstStyle/>
        <a:p>
          <a:endParaRPr lang="ru-RU"/>
        </a:p>
      </dgm:t>
    </dgm:pt>
    <dgm:pt modelId="{BE511840-3B12-4359-9DD0-C5F45D1B0474}" type="sibTrans" cxnId="{0C745133-A46D-4EB5-A2E9-AA6C23C71F32}">
      <dgm:prSet/>
      <dgm:spPr/>
      <dgm:t>
        <a:bodyPr/>
        <a:lstStyle/>
        <a:p>
          <a:endParaRPr lang="ru-RU"/>
        </a:p>
      </dgm:t>
    </dgm:pt>
    <dgm:pt modelId="{77A34D9F-33D8-4416-8C6A-F3CDD687A494}" type="pres">
      <dgm:prSet presAssocID="{8F02176F-FB1B-4FF8-A65F-E4A0CB88BB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C26994-C6C3-466D-AC9C-89B7227C2F2F}" type="pres">
      <dgm:prSet presAssocID="{C84C80EE-F53C-419C-B346-3EC24BFEBB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B0D4B7-FBB3-4753-B022-682D85EA06C9}" type="presOf" srcId="{C84C80EE-F53C-419C-B346-3EC24BFEBB8F}" destId="{8AC26994-C6C3-466D-AC9C-89B7227C2F2F}" srcOrd="0" destOrd="0" presId="urn:microsoft.com/office/officeart/2005/8/layout/vList2"/>
    <dgm:cxn modelId="{17679F04-F82E-4D4C-82D8-7EB7C739F0F5}" type="presOf" srcId="{8F02176F-FB1B-4FF8-A65F-E4A0CB88BB22}" destId="{77A34D9F-33D8-4416-8C6A-F3CDD687A494}" srcOrd="0" destOrd="0" presId="urn:microsoft.com/office/officeart/2005/8/layout/vList2"/>
    <dgm:cxn modelId="{0C745133-A46D-4EB5-A2E9-AA6C23C71F32}" srcId="{8F02176F-FB1B-4FF8-A65F-E4A0CB88BB22}" destId="{C84C80EE-F53C-419C-B346-3EC24BFEBB8F}" srcOrd="0" destOrd="0" parTransId="{D78D0C20-719B-4586-9E43-838B3A9E0C80}" sibTransId="{BE511840-3B12-4359-9DD0-C5F45D1B0474}"/>
    <dgm:cxn modelId="{FD8EDB27-9E98-47C8-9B06-22897856F363}" type="presParOf" srcId="{77A34D9F-33D8-4416-8C6A-F3CDD687A494}" destId="{8AC26994-C6C3-466D-AC9C-89B7227C2F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5BB71B-0976-440D-8921-C84CFE16A5F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306809-78EC-4399-B9CB-4DC5EB608275}">
      <dgm:prSet custT="1"/>
      <dgm:spPr/>
      <dgm:t>
        <a:bodyPr/>
        <a:lstStyle/>
        <a:p>
          <a:pPr rtl="0"/>
          <a:r>
            <a:rPr lang="ru-RU" sz="1200" b="1" baseline="0" dirty="0" smtClean="0"/>
            <a:t>Цель: формирование осознанного правильного поведения, позволяющего избегать опасных ситуаций дома.</a:t>
          </a:r>
        </a:p>
        <a:p>
          <a:pPr rtl="0"/>
          <a:r>
            <a:rPr lang="ru-RU" sz="1200" b="1" baseline="0" dirty="0" smtClean="0"/>
            <a:t>Задачи: сформировать первичные представления о безопасном поведении в быту; воспитать осознанное отношение  к выполнению правил безопасности.</a:t>
          </a:r>
          <a:endParaRPr lang="ru-RU" sz="1200" b="1" baseline="0" dirty="0"/>
        </a:p>
      </dgm:t>
    </dgm:pt>
    <dgm:pt modelId="{BA5F19EF-0AEB-4047-BD94-DFCBA4AE8F3A}" type="parTrans" cxnId="{6163AED8-9837-4923-8789-E46CE458F52A}">
      <dgm:prSet/>
      <dgm:spPr/>
      <dgm:t>
        <a:bodyPr/>
        <a:lstStyle/>
        <a:p>
          <a:endParaRPr lang="ru-RU"/>
        </a:p>
      </dgm:t>
    </dgm:pt>
    <dgm:pt modelId="{2DB7EAE7-843F-4022-A9DF-77D7CA3C16F3}" type="sibTrans" cxnId="{6163AED8-9837-4923-8789-E46CE458F52A}">
      <dgm:prSet/>
      <dgm:spPr/>
      <dgm:t>
        <a:bodyPr/>
        <a:lstStyle/>
        <a:p>
          <a:endParaRPr lang="ru-RU"/>
        </a:p>
      </dgm:t>
    </dgm:pt>
    <dgm:pt modelId="{493A54B8-E746-4782-953C-6BDF90092230}" type="pres">
      <dgm:prSet presAssocID="{FB5BB71B-0976-440D-8921-C84CFE16A5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D54E3B-FB72-48B8-BE05-C892EAB44EBB}" type="pres">
      <dgm:prSet presAssocID="{79306809-78EC-4399-B9CB-4DC5EB60827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D90CA2-3898-43C0-A7F4-9BA398CA01ED}" type="presOf" srcId="{79306809-78EC-4399-B9CB-4DC5EB608275}" destId="{21D54E3B-FB72-48B8-BE05-C892EAB44EBB}" srcOrd="0" destOrd="0" presId="urn:microsoft.com/office/officeart/2005/8/layout/vList2"/>
    <dgm:cxn modelId="{2D26F745-282F-462F-988C-7D5F6BB53771}" type="presOf" srcId="{FB5BB71B-0976-440D-8921-C84CFE16A5F9}" destId="{493A54B8-E746-4782-953C-6BDF90092230}" srcOrd="0" destOrd="0" presId="urn:microsoft.com/office/officeart/2005/8/layout/vList2"/>
    <dgm:cxn modelId="{6163AED8-9837-4923-8789-E46CE458F52A}" srcId="{FB5BB71B-0976-440D-8921-C84CFE16A5F9}" destId="{79306809-78EC-4399-B9CB-4DC5EB608275}" srcOrd="0" destOrd="0" parTransId="{BA5F19EF-0AEB-4047-BD94-DFCBA4AE8F3A}" sibTransId="{2DB7EAE7-843F-4022-A9DF-77D7CA3C16F3}"/>
    <dgm:cxn modelId="{08B33E14-25E8-4DB3-8E95-9DBDA95D06EF}" type="presParOf" srcId="{493A54B8-E746-4782-953C-6BDF90092230}" destId="{21D54E3B-FB72-48B8-BE05-C892EAB44E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5C874-AEBE-44BE-99B0-96C5306AE2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2BA2CE-6B6C-4DC7-8EBE-5D52F5B44D36}">
      <dgm:prSet/>
      <dgm:spPr/>
      <dgm:t>
        <a:bodyPr/>
        <a:lstStyle/>
        <a:p>
          <a:pPr rtl="0"/>
          <a:r>
            <a:rPr lang="ru-RU" b="0" baseline="0" dirty="0" err="1" smtClean="0"/>
            <a:t>Лэпбук</a:t>
          </a:r>
          <a:r>
            <a:rPr lang="ru-RU" b="0" baseline="0" dirty="0" smtClean="0"/>
            <a:t> содержит 9 игровых заданий на развитие внимания, мелкой моторики, логики, мышления, памяти, речи. Ребенок с помощью данного </a:t>
          </a:r>
          <a:r>
            <a:rPr lang="ru-RU" b="0" baseline="0" dirty="0" err="1" smtClean="0"/>
            <a:t>лэпбука</a:t>
          </a:r>
          <a:r>
            <a:rPr lang="ru-RU" b="0" baseline="0" dirty="0" smtClean="0"/>
            <a:t> усвоит правила обращения с незнакомцами, с домашними предметами, техникой; также усвоит номера экстренных служб.</a:t>
          </a:r>
          <a:endParaRPr lang="ru-RU" b="0" baseline="0" dirty="0"/>
        </a:p>
      </dgm:t>
    </dgm:pt>
    <dgm:pt modelId="{69F943EC-B156-4D2F-AE7C-7338A11697E8}" type="parTrans" cxnId="{E0C90516-35AB-4F20-ABDD-EEF367BBA5A2}">
      <dgm:prSet/>
      <dgm:spPr/>
      <dgm:t>
        <a:bodyPr/>
        <a:lstStyle/>
        <a:p>
          <a:endParaRPr lang="ru-RU"/>
        </a:p>
      </dgm:t>
    </dgm:pt>
    <dgm:pt modelId="{1FA7B7A9-03B8-4FFE-862D-E51440B4D28B}" type="sibTrans" cxnId="{E0C90516-35AB-4F20-ABDD-EEF367BBA5A2}">
      <dgm:prSet/>
      <dgm:spPr/>
      <dgm:t>
        <a:bodyPr/>
        <a:lstStyle/>
        <a:p>
          <a:endParaRPr lang="ru-RU"/>
        </a:p>
      </dgm:t>
    </dgm:pt>
    <dgm:pt modelId="{1A09BD57-E7D3-4C5A-A98B-B85868450BB2}" type="pres">
      <dgm:prSet presAssocID="{8D35C874-AEBE-44BE-99B0-96C5306AE2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A176DC-3FEF-49F1-A9CF-BD78B2C1B77D}" type="pres">
      <dgm:prSet presAssocID="{AC2BA2CE-6B6C-4DC7-8EBE-5D52F5B44D3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90516-35AB-4F20-ABDD-EEF367BBA5A2}" srcId="{8D35C874-AEBE-44BE-99B0-96C5306AE259}" destId="{AC2BA2CE-6B6C-4DC7-8EBE-5D52F5B44D36}" srcOrd="0" destOrd="0" parTransId="{69F943EC-B156-4D2F-AE7C-7338A11697E8}" sibTransId="{1FA7B7A9-03B8-4FFE-862D-E51440B4D28B}"/>
    <dgm:cxn modelId="{6669568A-A748-47DF-B506-23AA63D88781}" type="presOf" srcId="{8D35C874-AEBE-44BE-99B0-96C5306AE259}" destId="{1A09BD57-E7D3-4C5A-A98B-B85868450BB2}" srcOrd="0" destOrd="0" presId="urn:microsoft.com/office/officeart/2005/8/layout/vList2"/>
    <dgm:cxn modelId="{5D9806DC-0BFE-4B31-9A91-0429A5016B32}" type="presOf" srcId="{AC2BA2CE-6B6C-4DC7-8EBE-5D52F5B44D36}" destId="{ADA176DC-3FEF-49F1-A9CF-BD78B2C1B77D}" srcOrd="0" destOrd="0" presId="urn:microsoft.com/office/officeart/2005/8/layout/vList2"/>
    <dgm:cxn modelId="{1C3372F1-A518-4667-A3F1-34133F7DD5C1}" type="presParOf" srcId="{1A09BD57-E7D3-4C5A-A98B-B85868450BB2}" destId="{ADA176DC-3FEF-49F1-A9CF-BD78B2C1B7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C26994-C6C3-466D-AC9C-89B7227C2F2F}">
      <dsp:nvSpPr>
        <dsp:cNvPr id="0" name=""/>
        <dsp:cNvSpPr/>
      </dsp:nvSpPr>
      <dsp:spPr>
        <a:xfrm>
          <a:off x="0" y="6617"/>
          <a:ext cx="6172199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/>
            <a:t>Лэпбук</a:t>
          </a:r>
          <a:r>
            <a:rPr lang="ru-RU" sz="2600" b="1" kern="1200" dirty="0" smtClean="0"/>
            <a:t> на тему «Безопасность дома»</a:t>
          </a:r>
          <a:endParaRPr lang="ru-RU" sz="2600" b="1" kern="1200" dirty="0"/>
        </a:p>
      </dsp:txBody>
      <dsp:txXfrm>
        <a:off x="0" y="6617"/>
        <a:ext cx="6172199" cy="10038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D54E3B-FB72-48B8-BE05-C892EAB44EBB}">
      <dsp:nvSpPr>
        <dsp:cNvPr id="0" name=""/>
        <dsp:cNvSpPr/>
      </dsp:nvSpPr>
      <dsp:spPr>
        <a:xfrm>
          <a:off x="0" y="311"/>
          <a:ext cx="7467600" cy="7962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/>
            <a:t>Цель: формирование осознанного правильного поведения, позволяющего избегать опасных ситуаций дома.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/>
            <a:t>Задачи: сформировать первичные представления о безопасном поведении в быту; воспитать осознанное отношение  к выполнению правил безопасности.</a:t>
          </a:r>
          <a:endParaRPr lang="ru-RU" sz="1200" b="1" kern="1200" baseline="0" dirty="0"/>
        </a:p>
      </dsp:txBody>
      <dsp:txXfrm>
        <a:off x="0" y="311"/>
        <a:ext cx="7467600" cy="7962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A176DC-3FEF-49F1-A9CF-BD78B2C1B77D}">
      <dsp:nvSpPr>
        <dsp:cNvPr id="0" name=""/>
        <dsp:cNvSpPr/>
      </dsp:nvSpPr>
      <dsp:spPr>
        <a:xfrm>
          <a:off x="0" y="127666"/>
          <a:ext cx="74676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baseline="0" dirty="0" err="1" smtClean="0"/>
            <a:t>Лэпбук</a:t>
          </a:r>
          <a:r>
            <a:rPr lang="ru-RU" sz="1300" b="0" kern="1200" baseline="0" dirty="0" smtClean="0"/>
            <a:t> содержит 9 игровых заданий на развитие внимания, мелкой моторики, логики, мышления, памяти, речи. Ребенок с помощью данного </a:t>
          </a:r>
          <a:r>
            <a:rPr lang="ru-RU" sz="1300" b="0" kern="1200" baseline="0" dirty="0" err="1" smtClean="0"/>
            <a:t>лэпбука</a:t>
          </a:r>
          <a:r>
            <a:rPr lang="ru-RU" sz="1300" b="0" kern="1200" baseline="0" dirty="0" smtClean="0"/>
            <a:t> усвоит правила обращения с незнакомцами, с домашними предметами, техникой; также усвоит номера экстренных служб.</a:t>
          </a:r>
          <a:endParaRPr lang="ru-RU" sz="1300" b="0" kern="1200" baseline="0" dirty="0"/>
        </a:p>
      </dsp:txBody>
      <dsp:txXfrm>
        <a:off x="0" y="127666"/>
        <a:ext cx="7467600" cy="684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286000" y="5357826"/>
          <a:ext cx="6172200" cy="1017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IMG_20161213_1333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32" y="285728"/>
            <a:ext cx="7000924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7467600" cy="79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IMG_20161213_133312.jpg"/>
          <p:cNvPicPr>
            <a:picLocks noGrp="1" noChangeAspect="1"/>
          </p:cNvPicPr>
          <p:nvPr>
            <p:ph sz="quarter" idx="1"/>
          </p:nvPr>
        </p:nvPicPr>
        <p:blipFill>
          <a:blip r:embed="rId7" cstate="print"/>
          <a:stretch>
            <a:fillRect/>
          </a:stretch>
        </p:blipFill>
        <p:spPr>
          <a:xfrm>
            <a:off x="452408" y="1142984"/>
            <a:ext cx="6977112" cy="52864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457200" y="274638"/>
          <a:ext cx="7467600" cy="9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IMG_20161213_133552.jpg"/>
          <p:cNvPicPr>
            <a:picLocks noGrp="1" noChangeAspect="1"/>
          </p:cNvPicPr>
          <p:nvPr>
            <p:ph sz="quarter" idx="1"/>
          </p:nvPr>
        </p:nvPicPr>
        <p:blipFill>
          <a:blip r:embed="rId7" cstate="print"/>
          <a:stretch>
            <a:fillRect/>
          </a:stretch>
        </p:blipFill>
        <p:spPr>
          <a:xfrm>
            <a:off x="428597" y="1571613"/>
            <a:ext cx="2714644" cy="2286015"/>
          </a:xfrm>
        </p:spPr>
      </p:pic>
      <p:pic>
        <p:nvPicPr>
          <p:cNvPr id="5" name="Рисунок 4" descr="IMG_20161213_1338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116" y="1500174"/>
            <a:ext cx="2786081" cy="2357454"/>
          </a:xfrm>
          <a:prstGeom prst="rect">
            <a:avLst/>
          </a:prstGeom>
        </p:spPr>
      </p:pic>
      <p:pic>
        <p:nvPicPr>
          <p:cNvPr id="6" name="Рисунок 5" descr="IMG_20161213_13404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1" y="4214817"/>
            <a:ext cx="2928957" cy="2330651"/>
          </a:xfrm>
          <a:prstGeom prst="rect">
            <a:avLst/>
          </a:prstGeom>
        </p:spPr>
      </p:pic>
      <p:pic>
        <p:nvPicPr>
          <p:cNvPr id="7" name="Рисунок 6" descr="IMG_20161213_1337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868" y="4000504"/>
            <a:ext cx="2214560" cy="2738433"/>
          </a:xfrm>
          <a:prstGeom prst="rect">
            <a:avLst/>
          </a:prstGeom>
        </p:spPr>
      </p:pic>
      <p:pic>
        <p:nvPicPr>
          <p:cNvPr id="8" name="Рисунок 7" descr="IMG_20161213_13393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15074" y="1714488"/>
            <a:ext cx="2571768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7601272" cy="4773144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Данный </a:t>
            </a:r>
            <a:r>
              <a:rPr lang="ru-RU" sz="1400" dirty="0" err="1" smtClean="0"/>
              <a:t>лэпбук</a:t>
            </a:r>
            <a:r>
              <a:rPr lang="ru-RU" sz="1400" dirty="0" smtClean="0"/>
              <a:t> является результатом работы с детьми по соответствующей теме. По мере изучения разделов, наш </a:t>
            </a:r>
            <a:r>
              <a:rPr lang="ru-RU" sz="1400" dirty="0" err="1" smtClean="0"/>
              <a:t>лэпбук</a:t>
            </a:r>
            <a:r>
              <a:rPr lang="ru-RU" sz="1400" dirty="0" smtClean="0"/>
              <a:t> преображался. Почему же я выбрала данную инновационную </a:t>
            </a:r>
            <a:r>
              <a:rPr lang="ru-RU" sz="1400" dirty="0" smtClean="0"/>
              <a:t>технологию</a:t>
            </a:r>
            <a:r>
              <a:rPr lang="ru-RU" sz="1400" dirty="0" smtClean="0"/>
              <a:t>? </a:t>
            </a:r>
          </a:p>
          <a:p>
            <a:pPr algn="just"/>
            <a:r>
              <a:rPr lang="ru-RU" sz="1400" dirty="0" smtClean="0"/>
              <a:t>Во-первых,  </a:t>
            </a:r>
            <a:r>
              <a:rPr lang="ru-RU" sz="1400" dirty="0" err="1" smtClean="0"/>
              <a:t>л</a:t>
            </a:r>
            <a:r>
              <a:rPr lang="ru-RU" sz="1400" dirty="0" err="1" smtClean="0"/>
              <a:t>эпбук</a:t>
            </a:r>
            <a:r>
              <a:rPr lang="ru-RU" sz="1400" dirty="0" smtClean="0"/>
              <a:t> </a:t>
            </a:r>
            <a:r>
              <a:rPr lang="ru-RU" sz="1400" dirty="0" smtClean="0"/>
              <a:t>помогает ребенку по своему желанию организовать информацию по интересующей его теме, лучше понять и запомнить материал.</a:t>
            </a:r>
          </a:p>
          <a:p>
            <a:pPr algn="just"/>
            <a:r>
              <a:rPr lang="ru-RU" sz="1400" dirty="0" smtClean="0"/>
              <a:t>Во-вторых, это отличный способ для повторения пройденного материала. В любое удобное время ребенок просто открывает </a:t>
            </a:r>
            <a:r>
              <a:rPr lang="ru-RU" sz="1400" dirty="0" err="1" smtClean="0"/>
              <a:t>эпбук</a:t>
            </a:r>
            <a:r>
              <a:rPr lang="ru-RU" sz="1400" dirty="0" smtClean="0"/>
              <a:t> </a:t>
            </a:r>
            <a:r>
              <a:rPr lang="ru-RU" sz="1400" dirty="0" smtClean="0"/>
              <a:t>и с радостью повторяет пройденное.</a:t>
            </a:r>
          </a:p>
          <a:p>
            <a:pPr algn="just"/>
            <a:r>
              <a:rPr lang="ru-RU" sz="1400" dirty="0" smtClean="0"/>
              <a:t>В-третьих, создание </a:t>
            </a:r>
            <a:r>
              <a:rPr lang="ru-RU" sz="1400" dirty="0" err="1" smtClean="0"/>
              <a:t>лэпбука</a:t>
            </a:r>
            <a:r>
              <a:rPr lang="ru-RU" sz="1400" dirty="0" smtClean="0"/>
              <a:t> своими руками, руками детей аппликативными способами несет особую ценность изделия и интерес  к нему.</a:t>
            </a:r>
          </a:p>
          <a:p>
            <a:pPr algn="just"/>
            <a:r>
              <a:rPr lang="ru-RU" sz="1400" dirty="0" smtClean="0"/>
              <a:t>В-четвертых, можно выбрать задания под силу каждому.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r>
              <a:rPr lang="ru-RU" sz="1800" b="1" dirty="0" err="1" smtClean="0">
                <a:latin typeface="+mn-lt"/>
                <a:cs typeface="Times New Roman" pitchFamily="18" charset="0"/>
              </a:rPr>
              <a:t>Лэпбук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 - эффективное средство для привлечения родителей к 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сотрудничеству.</a:t>
            </a:r>
            <a:br>
              <a:rPr lang="ru-RU" sz="1800" b="1" dirty="0" smtClean="0">
                <a:latin typeface="+mn-lt"/>
                <a:cs typeface="Times New Roman" pitchFamily="18" charset="0"/>
              </a:rPr>
            </a:br>
            <a:r>
              <a:rPr lang="ru-RU" sz="1800" b="1" dirty="0" smtClean="0">
                <a:latin typeface="+mn-lt"/>
                <a:cs typeface="Times New Roman" pitchFamily="18" charset="0"/>
              </a:rPr>
              <a:t>Данный </a:t>
            </a:r>
            <a:r>
              <a:rPr lang="ru-RU" sz="1800" b="1" dirty="0" err="1" smtClean="0">
                <a:latin typeface="+mn-lt"/>
                <a:cs typeface="Times New Roman" pitchFamily="18" charset="0"/>
              </a:rPr>
              <a:t>лэпбук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 родители изготовили самостоятельно, по теме «Пожарная безопасность».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IMG_20170315_1738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772816"/>
            <a:ext cx="7086468" cy="470100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58418"/>
          </a:xfrm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Century" pitchFamily="18" charset="0"/>
              </a:rPr>
              <a:t>Спасибо за внимание!</a:t>
            </a:r>
            <a:endParaRPr lang="ru-RU" sz="4800" b="1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467600" cy="33123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</TotalTime>
  <Words>198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Слайд 1</vt:lpstr>
      <vt:lpstr>Слайд 2</vt:lpstr>
      <vt:lpstr>Слайд 3</vt:lpstr>
      <vt:lpstr>Слайд 4</vt:lpstr>
      <vt:lpstr>Лэпбук - эффективное средство для привлечения родителей к сотрудничеству. Данный лэпбук родители изготовили самостоятельно, по теме «Пожарная безопасность».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13</cp:revision>
  <dcterms:created xsi:type="dcterms:W3CDTF">2016-12-14T08:31:03Z</dcterms:created>
  <dcterms:modified xsi:type="dcterms:W3CDTF">2017-03-18T03:40:41Z</dcterms:modified>
</cp:coreProperties>
</file>