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04E0-AEF7-47F5-AAB2-171F8F465FF9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F045C-2AFF-4222-AAAD-9CB9C7BD6D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764704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МБУ ДО города Ростова-на-Дону </a:t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«Дворец творчества детей и молодежи»</a:t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ЦОМАМК Психологическая служба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429000"/>
            <a:ext cx="75608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Занятие для дошкольников в рамках акции к Международному женскому Дню «Все цветы для наших мам!»</a:t>
            </a:r>
          </a:p>
          <a:p>
            <a:pPr algn="ctr">
              <a:buNone/>
            </a:pP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4653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 smtClean="0">
                <a:solidFill>
                  <a:srgbClr val="7030A0"/>
                </a:solidFill>
              </a:rPr>
              <a:t>Составила: </a:t>
            </a:r>
          </a:p>
          <a:p>
            <a:pPr algn="r"/>
            <a:r>
              <a:rPr lang="ru-RU" b="1" i="1" dirty="0" smtClean="0">
                <a:solidFill>
                  <a:srgbClr val="7030A0"/>
                </a:solidFill>
              </a:rPr>
              <a:t>педагог дополнительного  образования высшей категории </a:t>
            </a:r>
          </a:p>
          <a:p>
            <a:pPr algn="r"/>
            <a:r>
              <a:rPr lang="ru-RU" b="1" i="1" dirty="0" smtClean="0">
                <a:solidFill>
                  <a:srgbClr val="7030A0"/>
                </a:solidFill>
              </a:rPr>
              <a:t>Татьяна Сергеевна Фокина</a:t>
            </a:r>
          </a:p>
          <a:p>
            <a:pPr algn="r"/>
            <a:r>
              <a:rPr lang="ru-RU" b="1" i="1" dirty="0" smtClean="0">
                <a:solidFill>
                  <a:srgbClr val="7030A0"/>
                </a:solidFill>
              </a:rPr>
              <a:t>2016 -2917 учебный год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291" y="2204864"/>
            <a:ext cx="86459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gradFill>
                    <a:gsLst>
                      <a:gs pos="27000">
                        <a:schemeClr val="accent1">
                          <a:tint val="66000"/>
                          <a:satMod val="160000"/>
                          <a:alpha val="54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праздником 8 Марта</a:t>
            </a:r>
            <a:endParaRPr lang="ru-RU" sz="6000" b="1" cap="all" spc="0" dirty="0">
              <a:ln w="9000" cmpd="sng">
                <a:gradFill>
                  <a:gsLst>
                    <a:gs pos="27000">
                      <a:schemeClr val="accent1">
                        <a:tint val="66000"/>
                        <a:satMod val="160000"/>
                        <a:alpha val="54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5404">
            <a:off x="148956" y="3542460"/>
            <a:ext cx="3461700" cy="346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2339975" y="620713"/>
            <a:ext cx="4572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9933FF"/>
                </a:solidFill>
              </a:rPr>
              <a:t>Эдуард Успенский</a:t>
            </a:r>
          </a:p>
          <a:p>
            <a:pPr algn="ctr"/>
            <a:r>
              <a:rPr lang="ru-RU" sz="2400" dirty="0">
                <a:solidFill>
                  <a:srgbClr val="9933FF"/>
                </a:solidFill>
              </a:rPr>
              <a:t>Если был бы я девчонкой -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бы время не терял!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 на улице не прыгал,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 рубашки постирал,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бы вымыл в кухне пол,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бы в комнате подмёл,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Перемыл бы чашки, ложки,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Сам начистил бы картошки,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Все свои игрушки сам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 расставил по местам!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Отчего я не девчонка?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Я бы маме так помог!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Мама сразу бы сказала:</a:t>
            </a:r>
            <a:br>
              <a:rPr lang="ru-RU" sz="2400" dirty="0">
                <a:solidFill>
                  <a:srgbClr val="9933FF"/>
                </a:solidFill>
              </a:rPr>
            </a:br>
            <a:r>
              <a:rPr lang="ru-RU" sz="2400" dirty="0">
                <a:solidFill>
                  <a:srgbClr val="9933FF"/>
                </a:solidFill>
              </a:rPr>
              <a:t>"Молодчина ты, сынок!"</a:t>
            </a:r>
          </a:p>
        </p:txBody>
      </p:sp>
      <p:pic>
        <p:nvPicPr>
          <p:cNvPr id="11268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36613"/>
            <a:ext cx="163036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492375"/>
            <a:ext cx="2111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797425"/>
            <a:ext cx="14414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981075"/>
            <a:ext cx="151288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188" y="2636838"/>
            <a:ext cx="7858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5463" y="3573463"/>
            <a:ext cx="115252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6" descr="http://ekladata.com/fbU35KDTlobnOzFtSaJw0Q5L6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4868863"/>
            <a:ext cx="151288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e52622b240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188640"/>
            <a:ext cx="4273167" cy="6419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195513" y="2205038"/>
            <a:ext cx="48783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Не молода совсем она,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А как глаза искрятся!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А руки добрые её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Работы не боятся.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Я напишу её портрет,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Оставлю лучших ей конфет,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Скажу, друзья, вам не тая,</a:t>
            </a:r>
            <a:br>
              <a:rPr lang="ru-RU" sz="2400" b="1" dirty="0">
                <a:solidFill>
                  <a:srgbClr val="9933FF"/>
                </a:solidFill>
                <a:cs typeface="Arial" charset="0"/>
              </a:rPr>
            </a:br>
            <a:r>
              <a:rPr lang="ru-RU" sz="2400" b="1" dirty="0">
                <a:solidFill>
                  <a:srgbClr val="9933FF"/>
                </a:solidFill>
                <a:cs typeface="Arial" charset="0"/>
              </a:rPr>
              <a:t>Ведь </a:t>
            </a:r>
            <a:r>
              <a:rPr lang="ru-RU" sz="2400" b="1" dirty="0" smtClean="0">
                <a:solidFill>
                  <a:srgbClr val="9933FF"/>
                </a:solidFill>
                <a:cs typeface="Arial" charset="0"/>
              </a:rPr>
              <a:t>это…….</a:t>
            </a:r>
            <a:endParaRPr lang="ru-RU" sz="2400" b="1" dirty="0">
              <a:solidFill>
                <a:srgbClr val="9933FF"/>
              </a:solidFill>
              <a:cs typeface="Arial" charset="0"/>
            </a:endParaRPr>
          </a:p>
        </p:txBody>
      </p:sp>
      <p:pic>
        <p:nvPicPr>
          <p:cNvPr id="18434" name="Picture 2" descr="http://www.sunhome.ru/i/dreamer/97/daryu-podarok-pokoynoy-babushke.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34024" cy="5616624"/>
          </a:xfrm>
          <a:prstGeom prst="round2DiagRect">
            <a:avLst/>
          </a:prstGeom>
          <a:noFill/>
          <a:ln w="19050">
            <a:solidFill>
              <a:srgbClr val="7030A0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Прямоугольник 5"/>
          <p:cNvSpPr>
            <a:spLocks noChangeArrowheads="1"/>
          </p:cNvSpPr>
          <p:nvPr/>
        </p:nvSpPr>
        <p:spPr bwMode="auto">
          <a:xfrm>
            <a:off x="4788024" y="764704"/>
            <a:ext cx="4572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sz="2800" b="1" dirty="0" smtClean="0">
              <a:solidFill>
                <a:srgbClr val="9933FF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800" b="1" dirty="0" smtClean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      Бабушкины руки</a:t>
            </a:r>
          </a:p>
          <a:p>
            <a:pPr algn="ctr" eaLnBrk="0" hangingPunct="0"/>
            <a:endParaRPr lang="ru-RU" sz="2800" dirty="0">
              <a:solidFill>
                <a:srgbClr val="9933FF"/>
              </a:solidFill>
            </a:endParaRPr>
          </a:p>
          <a:p>
            <a:pPr algn="ctr" eaLnBrk="0" hangingPunct="0"/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Я с бабушкой своею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Дружу давным-давно.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Она во всех затеях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Со мною заодно.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Я с ней не знаю скуки,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И все мне любо в ней,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Но бабушкины руки</a:t>
            </a:r>
            <a:b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dirty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Люблю всего сильней</a:t>
            </a:r>
            <a:r>
              <a:rPr lang="ru-RU" sz="2800" dirty="0" smtClean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2000" b="1" dirty="0" smtClean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                                        </a:t>
            </a:r>
          </a:p>
          <a:p>
            <a:pPr eaLnBrk="0" hangingPunct="0"/>
            <a:r>
              <a:rPr lang="ru-RU" sz="2000" b="1" dirty="0" smtClean="0">
                <a:solidFill>
                  <a:srgbClr val="9933FF"/>
                </a:solidFill>
                <a:latin typeface="Calibri" pitchFamily="34" charset="0"/>
                <a:cs typeface="Times New Roman" pitchFamily="18" charset="0"/>
              </a:rPr>
              <a:t>                                             Л. Квитка</a:t>
            </a:r>
            <a:endParaRPr lang="ru-RU" sz="2000" dirty="0" smtClean="0">
              <a:solidFill>
                <a:srgbClr val="9933FF"/>
              </a:solidFill>
            </a:endParaRPr>
          </a:p>
          <a:p>
            <a:pPr eaLnBrk="0" hangingPunct="0"/>
            <a:endParaRPr lang="ru-RU" sz="2800" dirty="0"/>
          </a:p>
        </p:txBody>
      </p:sp>
      <p:pic>
        <p:nvPicPr>
          <p:cNvPr id="4" name="Рисунок 3" descr="Рисунок2 коп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5328593" cy="636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 descr="D:\Татьяна\Desktop\Без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861048"/>
            <a:ext cx="1258382" cy="2078360"/>
          </a:xfrm>
          <a:prstGeom prst="roundRect">
            <a:avLst/>
          </a:prstGeo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088" y="1430338"/>
            <a:ext cx="4570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Я пыхчу, пыхчу,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Больше греться не хочу.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Крышка громко зазвенела: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Пейте чай, вода вскипела!»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1188" y="3284538"/>
            <a:ext cx="3443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Она бывает глубока.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Она бывает и мелка.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Однако, это не река.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1050" y="4652963"/>
            <a:ext cx="40433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Жёсткая, дырявая,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Колючая, корявая.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Что ей на спину положат,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Всё она тотчас изгложет.</a:t>
            </a:r>
            <a:r>
              <a:rPr lang="ru-RU">
                <a:solidFill>
                  <a:srgbClr val="9933FF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33563" y="692150"/>
            <a:ext cx="5351462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ты помощник маме?</a:t>
            </a:r>
          </a:p>
        </p:txBody>
      </p:sp>
      <p:pic>
        <p:nvPicPr>
          <p:cNvPr id="27659" name="Picture 11" descr="http://img-fotki.yandex.ru/get/6434/47407354.af9/0_114c2b_46e47bca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557338"/>
            <a:ext cx="211137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http://png-images.ru/wp-content/uploads/2015/03/03/8318/png/plate_PNG53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924175"/>
            <a:ext cx="16557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19250" y="620713"/>
            <a:ext cx="40909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Ей набили мясом рот, 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И она его жуёт, 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Жуёт, жуёт и не глотает – 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В тарелку отправляет.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00338" y="2420938"/>
            <a:ext cx="43513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Коротышка подпоясан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По квартире ходит плясом.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Пустился вприсядку –</a:t>
            </a:r>
            <a:br>
              <a:rPr lang="ru-RU" sz="2400" b="1">
                <a:solidFill>
                  <a:srgbClr val="9933FF"/>
                </a:solidFill>
                <a:cs typeface="Arial" charset="0"/>
              </a:rPr>
            </a:br>
            <a:r>
              <a:rPr lang="ru-RU" sz="2400" b="1">
                <a:solidFill>
                  <a:srgbClr val="9933FF"/>
                </a:solidFill>
                <a:cs typeface="Arial" charset="0"/>
              </a:rPr>
              <a:t>Сгрёб мусор в охапку.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24075" y="4437063"/>
            <a:ext cx="37099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Дом без окон и закрыт,</a:t>
            </a:r>
          </a:p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А внутри холодный.</a:t>
            </a:r>
          </a:p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Если рядом кто сидит,</a:t>
            </a:r>
          </a:p>
          <a:p>
            <a:r>
              <a:rPr lang="ru-RU" sz="2400" b="1">
                <a:solidFill>
                  <a:srgbClr val="9933FF"/>
                </a:solidFill>
                <a:cs typeface="Arial" charset="0"/>
              </a:rPr>
              <a:t>Значит, тот голодный. </a:t>
            </a:r>
          </a:p>
        </p:txBody>
      </p:sp>
      <p:pic>
        <p:nvPicPr>
          <p:cNvPr id="28681" name="Picture 9" descr="D:\Татьяна\Desktop\Безимени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04664"/>
            <a:ext cx="1296144" cy="2032090"/>
          </a:xfrm>
          <a:prstGeom prst="roundRect">
            <a:avLst/>
          </a:prstGeom>
          <a:noFill/>
        </p:spPr>
      </p:pic>
      <p:pic>
        <p:nvPicPr>
          <p:cNvPr id="28682" name="Picture 10" descr="D:\Татьяна\Desktop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20888"/>
            <a:ext cx="1638182" cy="1512168"/>
          </a:xfrm>
          <a:prstGeom prst="roundRect">
            <a:avLst/>
          </a:prstGeom>
          <a:noFill/>
        </p:spPr>
      </p:pic>
      <p:pic>
        <p:nvPicPr>
          <p:cNvPr id="11" name="Рисунок 10" descr="Безимени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356992"/>
            <a:ext cx="1475601" cy="281286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3962" y="332656"/>
            <a:ext cx="7920038" cy="1143000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+mn-ea"/>
                <a:cs typeface="Arial"/>
              </a:rPr>
              <a:t>Игра «Наполни холодильник»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12875"/>
            <a:ext cx="3529013" cy="4175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Холодильник похудел.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Недовольно загудел: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У него вторые сутки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Ни песчинки нет в желудке!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>
              <a:solidFill>
                <a:srgbClr val="CC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А хозяйке дела нету,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У нее теперь диета.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>
              <a:solidFill>
                <a:srgbClr val="CC00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Был бы хоть кусочек сыра!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Но от сыра только дыры!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Ни кефира, ни сметанки.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>
                <a:solidFill>
                  <a:srgbClr val="CC00FF"/>
                </a:solidFill>
              </a:rPr>
              <a:t>Лишь одни пустые банки!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56100" y="1412875"/>
            <a:ext cx="4537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А хозяйке дела нету,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У нее опять диета.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i="1">
              <a:solidFill>
                <a:srgbClr val="CC00FF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Вдруг! —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Глазам своим не верю: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Холодильник хлопнул дверью.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Отключился от розетки,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Похватал пустые сетки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И помчался в магазин,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По асфальту «дзын-дзын-дзын»...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i="1">
              <a:solidFill>
                <a:srgbClr val="CC00FF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2000" i="1">
                <a:solidFill>
                  <a:srgbClr val="CC00FF"/>
                </a:solidFill>
              </a:rPr>
              <a:t>                                         Г. Дядина</a:t>
            </a:r>
            <a:r>
              <a:rPr lang="ru-RU" sz="200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755650" y="5157788"/>
            <a:ext cx="68103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ru-RU" i="1" dirty="0">
                <a:solidFill>
                  <a:srgbClr val="6600FF"/>
                </a:solidFill>
              </a:rPr>
              <a:t>Наполните холодильник любыми продуктами, приобретенными в супермаркете, но только чтобы все они начинались с буквы С (не менее 10 наименований).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12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122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0"/>
                                        <p:tgtEl>
                                          <p:spTgt spid="12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122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122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2294" grpId="0" build="p"/>
      <p:bldP spid="123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39750" y="2133600"/>
            <a:ext cx="4348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При солнышке светло,</a:t>
            </a:r>
            <a:r>
              <a:rPr lang="ru-RU" sz="2800" b="1" dirty="0">
                <a:cs typeface="Arial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76056" y="2132856"/>
            <a:ext cx="3600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при матери добро.</a:t>
            </a:r>
          </a:p>
        </p:txBody>
      </p:sp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539750" y="2997200"/>
            <a:ext cx="3581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Нет милее дружка,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860032" y="2996952"/>
            <a:ext cx="3968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чем родная матушка.</a:t>
            </a:r>
          </a:p>
        </p:txBody>
      </p:sp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539750" y="3933825"/>
            <a:ext cx="3541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Птица рада весне, 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716016" y="4005064"/>
            <a:ext cx="4021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а младенец – матери.</a:t>
            </a:r>
          </a:p>
        </p:txBody>
      </p:sp>
      <p:sp>
        <p:nvSpPr>
          <p:cNvPr id="17416" name="Прямоугольник 8"/>
          <p:cNvSpPr>
            <a:spLocks noChangeArrowheads="1"/>
          </p:cNvSpPr>
          <p:nvPr/>
        </p:nvSpPr>
        <p:spPr bwMode="auto">
          <a:xfrm>
            <a:off x="611188" y="4868863"/>
            <a:ext cx="36845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Материнская ласка 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148064" y="4869160"/>
            <a:ext cx="28717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933FF"/>
                </a:solidFill>
                <a:cs typeface="Arial" charset="0"/>
              </a:rPr>
              <a:t>конца не знает.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54400" y="836712"/>
            <a:ext cx="568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87057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Закончи пословицу</a:t>
            </a:r>
          </a:p>
        </p:txBody>
      </p:sp>
      <p:pic>
        <p:nvPicPr>
          <p:cNvPr id="17419" name="Picture 16" descr="http://sysert.net/ds2/0_99f3e_79fd318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2843808" cy="255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  <p:bldP spid="8" grpId="0" autoUpdateAnimBg="0"/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1115616" y="404664"/>
            <a:ext cx="72723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i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Угадай цветок</a:t>
            </a:r>
          </a:p>
        </p:txBody>
      </p:sp>
      <p:pic>
        <p:nvPicPr>
          <p:cNvPr id="18435" name="Picture 6" descr="http://img0.liveinternet.ru/images/attach/c/2/73/602/73602706_olandesin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455816" cy="515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755650" y="2276475"/>
            <a:ext cx="75882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Тот, кому уже семь лет,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Скажет: "Школа, здравствуй!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меня в руках букет -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Праздничные…</a:t>
            </a:r>
          </a:p>
        </p:txBody>
      </p:sp>
      <p:pic>
        <p:nvPicPr>
          <p:cNvPr id="15366" name="Picture 6" descr="http://kartinki-cvetov.ru/images/astry/astra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804756" cy="4536504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42988" y="1989138"/>
            <a:ext cx="7127875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Цветёт он майскою порой,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Его найдёшь в тени лесной: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стебельке, как бусы в ряд,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Цветы душистые висят. 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696"/>
            <a:ext cx="6984776" cy="4966303"/>
          </a:xfrm>
          <a:prstGeom prst="round2Diag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Прямоугольник 7"/>
          <p:cNvSpPr>
            <a:spLocks noChangeArrowheads="1"/>
          </p:cNvSpPr>
          <p:nvPr/>
        </p:nvSpPr>
        <p:spPr bwMode="auto">
          <a:xfrm>
            <a:off x="1763688" y="1340768"/>
            <a:ext cx="5435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9933FF"/>
                </a:solidFill>
              </a:rPr>
              <a:t>СТИХИ ПРО МАМУ   </a:t>
            </a:r>
          </a:p>
          <a:p>
            <a:pPr algn="ctr"/>
            <a:endParaRPr lang="ru-RU" sz="3200" dirty="0">
              <a:solidFill>
                <a:srgbClr val="9933FF"/>
              </a:solidFill>
            </a:endParaRPr>
          </a:p>
          <a:p>
            <a:pPr algn="ctr"/>
            <a:r>
              <a:rPr lang="ru-RU" sz="3200" b="1" dirty="0">
                <a:solidFill>
                  <a:srgbClr val="9933FF"/>
                </a:solidFill>
              </a:rPr>
              <a:t>Кто открыл мне этот мир,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Не жалея своих сил?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И всегда оберегала?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Лучшая на свете Мама.</a:t>
            </a:r>
          </a:p>
        </p:txBody>
      </p:sp>
      <p:pic>
        <p:nvPicPr>
          <p:cNvPr id="27650" name="Picture 2" descr="http://mirgif.com/cvety/1/cvety-v-podarok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544441" cy="63367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16013" y="2276475"/>
            <a:ext cx="71897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Шёл я лугом по тропинке, </a:t>
            </a:r>
            <a:b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Видел солнце на травинке. </a:t>
            </a:r>
            <a:b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 совсем не горячи </a:t>
            </a:r>
            <a:b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солнца белые лучи</a:t>
            </a:r>
          </a:p>
        </p:txBody>
      </p:sp>
      <p:pic>
        <p:nvPicPr>
          <p:cNvPr id="17414" name="Picture 6" descr="http://www.allfons.ru/pic/201412/1920x1080/allfons.ru-3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198768" cy="4049307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116013" y="2632075"/>
            <a:ext cx="7200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 sz="280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311275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84213" y="2565400"/>
            <a:ext cx="7745412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Ярко-синий, пушистый </a:t>
            </a:r>
            <a:b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Он в хлебе родится, </a:t>
            </a:r>
            <a:b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еду не годится.</a:t>
            </a:r>
          </a:p>
        </p:txBody>
      </p:sp>
      <p:pic>
        <p:nvPicPr>
          <p:cNvPr id="18440" name="Picture 8" descr="http://img-5.photosight.ru/5f7/5848571_x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624736" cy="4608512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55650" y="2133600"/>
            <a:ext cx="75596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Вот полянка, вся в цветочках,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Словно в светло-синих точках.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Соберу здесь для </a:t>
            </a:r>
            <a:r>
              <a:rPr lang="ru-RU" sz="32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Анютки</a:t>
            </a: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Голубые</a:t>
            </a: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ru-RU" sz="3200" dirty="0"/>
          </a:p>
        </p:txBody>
      </p:sp>
      <p:pic>
        <p:nvPicPr>
          <p:cNvPr id="19462" name="Picture 6" descr="http://oboifullhd.ru/_ph/32/612763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80853" cy="4320480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900113" y="2492375"/>
            <a:ext cx="7561262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Пробивается росток,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Удивительный цветок.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Из-под снега вырастает,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Солнце глянет —расцветает!</a:t>
            </a:r>
          </a:p>
        </p:txBody>
      </p:sp>
      <p:pic>
        <p:nvPicPr>
          <p:cNvPr id="20486" name="Picture 6" descr="http://www.stihi.ru/pics/2013/04/13/5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667500" cy="4438651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971550" y="2205038"/>
            <a:ext cx="7272338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Красотой наделена,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Ароматна и нежна,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Стебель длинный,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Весь в шипах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Королева цветника!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913563" cy="5184775"/>
          </a:xfrm>
          <a:prstGeom prst="round2Diag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268538" y="1989138"/>
            <a:ext cx="4516437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Красные и белые,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пышной бахромой,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Стебелёк зелёный,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Прочный и прямой!</a:t>
            </a:r>
          </a:p>
        </p:txBody>
      </p:sp>
      <p:pic>
        <p:nvPicPr>
          <p:cNvPr id="22534" name="Picture 6" descr="http://img-fotki.yandex.ru/get/15/lidiya17.2/0_9376_c2aa915a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971928" cy="5228946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42988" y="1989138"/>
            <a:ext cx="7272337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Его родина Иран,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Он объездил много стран,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 природе он красив,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 совсем не прихотлив!</a:t>
            </a:r>
          </a:p>
        </p:txBody>
      </p:sp>
      <p:sp>
        <p:nvSpPr>
          <p:cNvPr id="27651" name="AutoShape 6" descr="https://lesanta.ru/upload/shop_3/2/8/4/group_2847/shop_group_image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AutoShape 8" descr="https://lesanta.ru/upload/shop_3/2/8/4/group_2847/shop_group_image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AutoShape 10" descr="https://lesanta.ru/upload/shop_3/2/8/4/group_2847/shop_group_image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AutoShape 12" descr="https://lesanta.ru/upload/shop_3/2/8/4/group_2847/shop_group_image28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66" name="Picture 14" descr="http://picsfab.com/download/image/51479/1920x1080_buket-butonyi-tsvetyi-razmyitost-tyulpan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486800" cy="4211325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827088" y="2060575"/>
            <a:ext cx="727392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Помню, в нынешнем году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Расцвели они в саду,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Разоделись, как актрисы, </a:t>
            </a:r>
            <a:b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платья белые …</a:t>
            </a:r>
          </a:p>
          <a:p>
            <a:pPr>
              <a:defRPr/>
            </a:pPr>
            <a:endParaRPr lang="ru-RU" sz="2800" b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ru-RU" sz="2400" b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6" descr="http://tapety.tja.pl/obrazki/tja_normalne/125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88832" cy="4680520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5" descr="9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5184">
            <a:off x="682572" y="1567548"/>
            <a:ext cx="6997700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AutoShape 7" descr="https://4.bp.blogspot.com/-eYgfz86AouE/VNigqRpmB8I/AAAAAAAAM9s/sPMWvhEZjYg/s1600/9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Лента лицом вверх 5"/>
          <p:cNvSpPr/>
          <p:nvPr/>
        </p:nvSpPr>
        <p:spPr>
          <a:xfrm>
            <a:off x="899592" y="548680"/>
            <a:ext cx="7021916" cy="1101923"/>
          </a:xfrm>
          <a:prstGeom prst="ribbon2">
            <a:avLst>
              <a:gd name="adj1" fmla="val 20989"/>
              <a:gd name="adj2" fmla="val 6619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 праздником!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1907704" y="2204864"/>
            <a:ext cx="57959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9933FF"/>
                </a:solidFill>
              </a:rPr>
              <a:t>Кто на свете всех милее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И теплом своим согреет,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Любит больше, чем себя?</a:t>
            </a:r>
            <a:br>
              <a:rPr lang="ru-RU" sz="3200" b="1" dirty="0">
                <a:solidFill>
                  <a:srgbClr val="9933FF"/>
                </a:solidFill>
              </a:rPr>
            </a:br>
            <a:r>
              <a:rPr lang="ru-RU" sz="3200" b="1" dirty="0">
                <a:solidFill>
                  <a:srgbClr val="9933FF"/>
                </a:solidFill>
              </a:rPr>
              <a:t>Это Мамочка моя.</a:t>
            </a:r>
          </a:p>
        </p:txBody>
      </p:sp>
      <p:sp>
        <p:nvSpPr>
          <p:cNvPr id="4099" name="AutoShape 10" descr="http://%D0%BE%D1%82%D0%BA%D1%80%D1%8B%D1%82%D0%BA%D0%B8.kz/uploads/1/3/4/134-otkritki-Otkritka-na-8-marta-veselaya-krasiv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AutoShape 12" descr="http://%D0%BE%D1%82%D0%BA%D1%80%D1%8B%D1%82%D0%BA%D0%B8.kz/uploads/1/3/4/134-otkritki-Otkritka-na-8-marta-veselaya-krasiv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26" name="Picture 2" descr="http://ollforkids.ru/uploads/posts/2012-09/1347683916_daa17d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680520" cy="6337261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4" descr="http://img-fotki.yandex.ru/get/9172/47407354.c2b/0_1272ac_d059de7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9734">
            <a:off x="6178422" y="365794"/>
            <a:ext cx="2778708" cy="1701958"/>
          </a:xfrm>
          <a:prstGeom prst="rect">
            <a:avLst/>
          </a:prstGeom>
          <a:noFill/>
        </p:spPr>
      </p:pic>
      <p:pic>
        <p:nvPicPr>
          <p:cNvPr id="18" name="Picture 4" descr="http://img-fotki.yandex.ru/get/9172/47407354.c2b/0_1272ac_d059de7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8907">
            <a:off x="131661" y="4677529"/>
            <a:ext cx="2644938" cy="1620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1908175" y="2636838"/>
            <a:ext cx="5761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33FF"/>
                </a:solidFill>
              </a:rPr>
              <a:t>Книжки вечером читает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И всегда всё понимает,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Даже если я упряма,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Знаю, любит меня Мама.</a:t>
            </a:r>
          </a:p>
        </p:txBody>
      </p:sp>
      <p:pic>
        <p:nvPicPr>
          <p:cNvPr id="6147" name="Picture 2" descr="8 &amp;Mcy;&amp;acy;&amp;rcy;&amp;tcy;&amp;acy; &amp;Acy;&amp;ncy;&amp;icy;&amp;mcy;&amp;acy;&amp;tscy;&amp;icy;&amp;yacy; &amp;Acy;&amp;ncy;&amp;icy;&amp;mcy;&amp;acy;&amp;tscy;&amp;icy;&amp;ocy;&amp;ncy;&amp;ncy;&amp;ycy;&amp;iecy; &amp;Kcy;&amp;acy;&amp;rcy;&amp;tcy;&amp;icy;&amp;ncy;&amp;kcy;&amp;icy; &amp;Ocy;&amp;tcy;&amp;kcy;&amp;rcy;&amp;ycy;&amp;tcy;&amp;kcy;&amp;icy; gif - 8 &amp;Mcy;&amp;acy;&amp;rcy;&amp;tcy;&amp;acy; - &amp;Acy;&amp;Ncy;&amp;Icy;&amp;Mcy;&amp;Icy;&amp;Rcy;&amp;Ocy;&amp;Vcy;&amp;Acy;&amp;Ncy;&amp;Ncy;&amp;Ycy;&amp;IEcy; &amp;Kcy;&amp;Acy;&amp;Rcy;&amp;Tcy;&amp;Icy;&amp;Ncy;&amp;Kcy;&amp;Icy; &amp;Pcy;&amp;Rcy;&amp;Acy;&amp;Zcy;&amp;Dcy;&amp;Ncy;&amp;Icy;&amp;Kcy;&amp;Icy; - &amp;Kcy;&amp;Acy;&amp;Rcy;&amp;Tcy;&amp;Icy;&amp;Ncy;&amp;Kcy;&amp;Icy; &amp;Fcy;&amp;Ocy;&amp;Tcy;&amp;Ocy; - &amp;Kcy;&amp;Acy;&amp;Rcy;&amp;Tcy;&amp;Icy;&amp;Ncy;&amp;Kcy;&amp;Icy; &amp;Fcy;&amp;Ocy;&amp;Tcy;&amp;O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6270643" cy="4922336"/>
          </a:xfrm>
          <a:prstGeom prst="round2Diag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5602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6011">
            <a:off x="41429" y="1850758"/>
            <a:ext cx="1283296" cy="1283296"/>
          </a:xfrm>
          <a:prstGeom prst="rect">
            <a:avLst/>
          </a:prstGeom>
          <a:noFill/>
        </p:spPr>
      </p:pic>
      <p:pic>
        <p:nvPicPr>
          <p:cNvPr id="5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5404">
            <a:off x="11832" y="548681"/>
            <a:ext cx="1283296" cy="1283296"/>
          </a:xfrm>
          <a:prstGeom prst="rect">
            <a:avLst/>
          </a:prstGeom>
          <a:noFill/>
        </p:spPr>
      </p:pic>
      <p:pic>
        <p:nvPicPr>
          <p:cNvPr id="6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58581">
            <a:off x="-6422" y="4539211"/>
            <a:ext cx="1283296" cy="1283296"/>
          </a:xfrm>
          <a:prstGeom prst="rect">
            <a:avLst/>
          </a:prstGeom>
          <a:noFill/>
        </p:spPr>
      </p:pic>
      <p:pic>
        <p:nvPicPr>
          <p:cNvPr id="7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2937">
            <a:off x="11832" y="3212977"/>
            <a:ext cx="1283296" cy="1283296"/>
          </a:xfrm>
          <a:prstGeom prst="rect">
            <a:avLst/>
          </a:prstGeom>
          <a:noFill/>
        </p:spPr>
      </p:pic>
      <p:pic>
        <p:nvPicPr>
          <p:cNvPr id="8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900" y="-165469"/>
            <a:ext cx="1283296" cy="1283296"/>
          </a:xfrm>
          <a:prstGeom prst="rect">
            <a:avLst/>
          </a:prstGeom>
          <a:noFill/>
        </p:spPr>
      </p:pic>
      <p:pic>
        <p:nvPicPr>
          <p:cNvPr id="9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6011">
            <a:off x="7891887" y="1756671"/>
            <a:ext cx="1283296" cy="1283296"/>
          </a:xfrm>
          <a:prstGeom prst="rect">
            <a:avLst/>
          </a:prstGeom>
          <a:noFill/>
        </p:spPr>
      </p:pic>
      <p:pic>
        <p:nvPicPr>
          <p:cNvPr id="10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5404">
            <a:off x="7862290" y="454594"/>
            <a:ext cx="1283296" cy="1283296"/>
          </a:xfrm>
          <a:prstGeom prst="rect">
            <a:avLst/>
          </a:prstGeom>
          <a:noFill/>
        </p:spPr>
      </p:pic>
      <p:pic>
        <p:nvPicPr>
          <p:cNvPr id="11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58581">
            <a:off x="7844036" y="4445124"/>
            <a:ext cx="1283296" cy="1283296"/>
          </a:xfrm>
          <a:prstGeom prst="rect">
            <a:avLst/>
          </a:prstGeom>
          <a:noFill/>
        </p:spPr>
      </p:pic>
      <p:pic>
        <p:nvPicPr>
          <p:cNvPr id="12" name="Picture 2" descr="http://www.playcast.ru/uploads/2014/09/28/100058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22937">
            <a:off x="7862290" y="3118890"/>
            <a:ext cx="1283296" cy="128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2051050" y="2276475"/>
            <a:ext cx="53292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33FF"/>
                </a:solidFill>
              </a:rPr>
              <a:t>Никогда не унывает,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Что мне надо, точно знает.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Если, вдруг, случится драма,</a:t>
            </a:r>
            <a:br>
              <a:rPr lang="ru-RU" sz="2400" b="1">
                <a:solidFill>
                  <a:srgbClr val="9933FF"/>
                </a:solidFill>
              </a:rPr>
            </a:br>
            <a:r>
              <a:rPr lang="ru-RU" sz="2400" b="1">
                <a:solidFill>
                  <a:srgbClr val="9933FF"/>
                </a:solidFill>
              </a:rPr>
              <a:t>Кто поддержит? Моя Мама.</a:t>
            </a:r>
          </a:p>
        </p:txBody>
      </p:sp>
      <p:pic>
        <p:nvPicPr>
          <p:cNvPr id="24578" name="Picture 2" descr="http://img-fotki.yandex.ru/get/9754/86441892.685/0_d5d5c_5738523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3888432" cy="5910417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4582" name="Picture 6" descr="http://img-fotki.yandex.ru/get/6426/47407354.ba6/0_11ca38_377e7497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251801">
            <a:off x="-75882" y="615957"/>
            <a:ext cx="2740333" cy="2218365"/>
          </a:xfrm>
          <a:prstGeom prst="rect">
            <a:avLst/>
          </a:prstGeom>
          <a:noFill/>
        </p:spPr>
      </p:pic>
      <p:pic>
        <p:nvPicPr>
          <p:cNvPr id="10" name="Picture 6" descr="http://img-fotki.yandex.ru/get/6426/47407354.ba6/0_11ca38_377e7497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9959">
            <a:off x="6376308" y="3804438"/>
            <a:ext cx="2761827" cy="2235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2"/>
          <p:cNvSpPr>
            <a:spLocks noChangeArrowheads="1"/>
          </p:cNvSpPr>
          <p:nvPr/>
        </p:nvSpPr>
        <p:spPr bwMode="auto">
          <a:xfrm>
            <a:off x="2411413" y="2205038"/>
            <a:ext cx="4572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33FF"/>
                </a:solidFill>
              </a:rPr>
              <a:t>Я шагаю по дорожке,</a:t>
            </a:r>
            <a:br>
              <a:rPr lang="ru-RU" sz="2400" b="1" dirty="0">
                <a:solidFill>
                  <a:srgbClr val="9933FF"/>
                </a:solidFill>
              </a:rPr>
            </a:br>
            <a:r>
              <a:rPr lang="ru-RU" sz="2400" b="1" dirty="0">
                <a:solidFill>
                  <a:srgbClr val="9933FF"/>
                </a:solidFill>
              </a:rPr>
              <a:t>Но устали мои ножки.</a:t>
            </a:r>
            <a:br>
              <a:rPr lang="ru-RU" sz="2400" b="1" dirty="0">
                <a:solidFill>
                  <a:srgbClr val="9933FF"/>
                </a:solidFill>
              </a:rPr>
            </a:br>
            <a:r>
              <a:rPr lang="ru-RU" sz="2400" b="1" dirty="0">
                <a:solidFill>
                  <a:srgbClr val="9933FF"/>
                </a:solidFill>
              </a:rPr>
              <a:t>Перепрыгнуть через яму</a:t>
            </a:r>
            <a:br>
              <a:rPr lang="ru-RU" sz="2400" b="1" dirty="0">
                <a:solidFill>
                  <a:srgbClr val="9933FF"/>
                </a:solidFill>
              </a:rPr>
            </a:br>
            <a:r>
              <a:rPr lang="ru-RU" sz="2400" b="1" dirty="0">
                <a:solidFill>
                  <a:srgbClr val="9933FF"/>
                </a:solidFill>
              </a:rPr>
              <a:t>Кто поможет? Знаю — Мама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>
                <a:solidFill>
                  <a:srgbClr val="9933FF"/>
                </a:solidFill>
              </a:rPr>
              <a:t> </a:t>
            </a:r>
          </a:p>
          <a:p>
            <a:pPr algn="ctr"/>
            <a:r>
              <a:rPr lang="ru-RU" dirty="0" smtClean="0">
                <a:solidFill>
                  <a:srgbClr val="9933FF"/>
                </a:solidFill>
              </a:rPr>
              <a:t>                                                (О.Чусовитина)</a:t>
            </a:r>
          </a:p>
          <a:p>
            <a:pPr algn="ctr"/>
            <a:endParaRPr lang="ru-RU" dirty="0"/>
          </a:p>
        </p:txBody>
      </p:sp>
      <p:pic>
        <p:nvPicPr>
          <p:cNvPr id="23554" name="Picture 2" descr="http://www.krasnoyeznamya.ru/gallery/rm_51_3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2656"/>
            <a:ext cx="4102621" cy="6095766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603" y="476672"/>
            <a:ext cx="353182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05064"/>
            <a:ext cx="40027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2484438" y="1773238"/>
            <a:ext cx="42481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9933FF"/>
                </a:solidFill>
              </a:rPr>
              <a:t>Мама учит нас быть мудрыми, дает советы, заботится о нас, оберегает.</a:t>
            </a:r>
          </a:p>
        </p:txBody>
      </p:sp>
      <p:pic>
        <p:nvPicPr>
          <p:cNvPr id="9222" name="Picture 6" descr="http://s005.radikal.ru/i211/1001/90/76b87db53e29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2"/>
            <a:ext cx="4248472" cy="5459288"/>
          </a:xfrm>
          <a:prstGeom prst="round2DiagRect">
            <a:avLst/>
          </a:prstGeom>
          <a:noFill/>
          <a:ln w="19050">
            <a:solidFill>
              <a:srgbClr val="CC00FF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196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518" y="4365104"/>
            <a:ext cx="353448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2943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2339975" y="692150"/>
            <a:ext cx="4572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9933FF"/>
                </a:solidFill>
              </a:rPr>
              <a:t>    		 Костас Кубилинскас</a:t>
            </a:r>
          </a:p>
          <a:p>
            <a:endParaRPr lang="ru-RU" sz="1400" b="1">
              <a:solidFill>
                <a:srgbClr val="9933FF"/>
              </a:solidFill>
            </a:endParaRPr>
          </a:p>
          <a:p>
            <a:pPr algn="ctr"/>
            <a:r>
              <a:rPr lang="ru-RU" sz="2400" b="1">
                <a:solidFill>
                  <a:srgbClr val="9933FF"/>
                </a:solidFill>
              </a:rPr>
              <a:t>Мама</a:t>
            </a:r>
          </a:p>
          <a:p>
            <a:pPr algn="ctr"/>
            <a:r>
              <a:rPr lang="ru-RU" sz="2400">
                <a:solidFill>
                  <a:srgbClr val="9933FF"/>
                </a:solidFill>
              </a:rPr>
              <a:t>Мама, очень-очень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Я тебя люблю!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Так люблю, что ночью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В темноте не сплю.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Вглядываюсь в темень,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Зоpькy  тороплю.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Я тебя всё время,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Мамочка, люблю!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Вот и зорька светит.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Вот уже  рассвет.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Никого на свете</a:t>
            </a:r>
            <a:br>
              <a:rPr lang="ru-RU" sz="2400">
                <a:solidFill>
                  <a:srgbClr val="9933FF"/>
                </a:solidFill>
              </a:rPr>
            </a:br>
            <a:r>
              <a:rPr lang="ru-RU" sz="2400">
                <a:solidFill>
                  <a:srgbClr val="9933FF"/>
                </a:solidFill>
              </a:rPr>
              <a:t>Лучше мамы нет!</a:t>
            </a:r>
          </a:p>
        </p:txBody>
      </p:sp>
      <p:pic>
        <p:nvPicPr>
          <p:cNvPr id="9222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581525"/>
            <a:ext cx="25908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Рисунок1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378136" cy="5616624"/>
          </a:xfrm>
          <a:prstGeom prst="rect">
            <a:avLst/>
          </a:prstGeom>
        </p:spPr>
      </p:pic>
      <p:pic>
        <p:nvPicPr>
          <p:cNvPr id="9221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565400"/>
            <a:ext cx="15906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549275"/>
            <a:ext cx="22367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2636838"/>
            <a:ext cx="11763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4868863"/>
            <a:ext cx="200183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5876925"/>
            <a:ext cx="108108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0" descr="http://www.playcast.ru/uploads/2015/02/28/12381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765175"/>
            <a:ext cx="1530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&amp;Ucy;&amp;lcy;&amp;ocy;&amp;zhcy;&amp;icy;&amp;t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24744"/>
            <a:ext cx="4762500" cy="2981325"/>
          </a:xfrm>
          <a:prstGeom prst="round2DiagRect">
            <a:avLst/>
          </a:prstGeom>
          <a:noFill/>
          <a:ln w="12700">
            <a:solidFill>
              <a:srgbClr val="CC00FF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68313" y="404813"/>
            <a:ext cx="3527425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algn="ctr" eaLnBrk="0" hangingPunct="0"/>
            <a:r>
              <a:rPr lang="ru-RU" b="1">
                <a:solidFill>
                  <a:srgbClr val="9933FF"/>
                </a:solidFill>
                <a:latin typeface="Cambria" pitchFamily="18" charset="0"/>
                <a:cs typeface="Times New Roman" pitchFamily="18" charset="0"/>
              </a:rPr>
              <a:t>А.Барто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Мама спит, она устала</a:t>
            </a:r>
            <a:r>
              <a:rPr lang="ru-RU">
                <a:solidFill>
                  <a:srgbClr val="9933FF"/>
                </a:solidFill>
                <a:ea typeface="Times New Roman" pitchFamily="18" charset="0"/>
                <a:cs typeface="Courier New" pitchFamily="49" charset="0"/>
              </a:rPr>
              <a:t>…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Ну и я играть не стала!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Я волчка не завожу,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А уселась и сижу.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Не шумят мои игрушки,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Тихо в комнате пустой.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А по маминой подушке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Луч крадется золотой.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И сказала я лучу:</a:t>
            </a:r>
            <a:r>
              <a:rPr lang="ru-RU">
                <a:solidFill>
                  <a:srgbClr val="9933FF"/>
                </a:solidFill>
                <a:ea typeface="Times New Roman" pitchFamily="18" charset="0"/>
                <a:cs typeface="Courier New" pitchFamily="49" charset="0"/>
              </a:rPr>
              <a:t>–</a:t>
            </a:r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Я тоже двигаться хочу!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Я бы многого хотела: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Вслух читать и мяч катать,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Я бы песенку пропела,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Я б могла похохотать,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Да мало ль я чего хочу!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Но мама спит, и я молчу.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Луч метнулся по стене,</a:t>
            </a:r>
          </a:p>
          <a:p>
            <a:pPr algn="ctr" eaLnBrk="0" hangingPunct="0"/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А потом скользнул ко мне.</a:t>
            </a:r>
            <a:r>
              <a:rPr lang="ru-RU">
                <a:solidFill>
                  <a:srgbClr val="9933FF"/>
                </a:solidFill>
                <a:ea typeface="Times New Roman" pitchFamily="18" charset="0"/>
                <a:cs typeface="Courier New" pitchFamily="49" charset="0"/>
              </a:rPr>
              <a:t>–</a:t>
            </a:r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Ничего, </a:t>
            </a:r>
            <a:r>
              <a:rPr lang="ru-RU">
                <a:solidFill>
                  <a:srgbClr val="9933FF"/>
                </a:solidFill>
                <a:ea typeface="Times New Roman" pitchFamily="18" charset="0"/>
                <a:cs typeface="Courier New" pitchFamily="49" charset="0"/>
              </a:rPr>
              <a:t>–</a:t>
            </a:r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шепнул он будто, </a:t>
            </a:r>
            <a:r>
              <a:rPr lang="ru-RU">
                <a:solidFill>
                  <a:srgbClr val="9933FF"/>
                </a:solidFill>
                <a:ea typeface="Times New Roman" pitchFamily="18" charset="0"/>
                <a:cs typeface="Courier New" pitchFamily="49" charset="0"/>
              </a:rPr>
              <a:t>–</a:t>
            </a:r>
            <a:r>
              <a:rPr lang="ru-RU">
                <a:solidFill>
                  <a:srgbClr val="9933FF"/>
                </a:solidFill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Посидим и в тишине!..</a:t>
            </a:r>
            <a:r>
              <a:rPr lang="ru-RU">
                <a:solidFill>
                  <a:srgbClr val="9933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489</Words>
  <Application>Microsoft Office PowerPoint</Application>
  <PresentationFormat>Экран (4:3)</PresentationFormat>
  <Paragraphs>119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Игра «Наполни холодильник»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39</cp:revision>
  <dcterms:created xsi:type="dcterms:W3CDTF">2017-03-07T16:45:22Z</dcterms:created>
  <dcterms:modified xsi:type="dcterms:W3CDTF">2017-03-15T19:39:30Z</dcterms:modified>
</cp:coreProperties>
</file>