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0" r:id="rId4"/>
    <p:sldId id="269" r:id="rId5"/>
    <p:sldId id="271" r:id="rId6"/>
    <p:sldId id="272" r:id="rId7"/>
    <p:sldId id="273" r:id="rId8"/>
    <p:sldId id="274" r:id="rId9"/>
    <p:sldId id="275" r:id="rId10"/>
    <p:sldId id="257" r:id="rId11"/>
    <p:sldId id="258" r:id="rId12"/>
    <p:sldId id="26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9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4" Type="http://schemas.microsoft.com/office/2006/relationships/legacyDiagramText" Target="legacyDiagramText10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D9A60-0647-470D-93E6-096F1BF0907F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FFE54-2873-4B26-9649-47C2939F0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634E2C8-4058-459B-88A5-7B2F0C6795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878" y="428604"/>
            <a:ext cx="8501122" cy="621510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Напишите сочинение по прочитанному тексту. Сформулируйте и прокомментируйте одну из проблем, поставленных автором текста.  Включите в комментарий два примера –иллюстрации из прочитанного текста, которые по вашему мнению важны для понимания проблемы исходного текста (избегайте чрезмерного цитирования).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	Сформулируйте позицию автора. Напишите, согласны или не согласны вы с точкой зрения автора прочитанного текста. Объясните почему. Свое мнение  аргументируйте, опираясь на читательский опыт,  а также на знания и  жизненные наблюдения (учитываются первые два аргумента).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	Объем сочинения – не менее 150 слов. Работа, написанная без опоры на прочитанный текст (не по данному тексту), не оценивается. Если сочинение представляет собой пересказанный или полностью переписанный исходный текст без каких-либо комментариев, то такая работа оценивается нулем баллов</a:t>
            </a:r>
            <a:r>
              <a:rPr lang="ru-RU" b="1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Напомним, что </a:t>
            </a:r>
            <a:r>
              <a:rPr lang="ru-RU" b="1" dirty="0" smtClean="0"/>
              <a:t>позиция автора – </a:t>
            </a:r>
            <a:r>
              <a:rPr lang="ru-RU" dirty="0" smtClean="0"/>
              <a:t>это вывод, к которому приходит автор, раздумывая над какой-либо проблемой.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Авторская позиция может быть явной, когда в тексте дается прямая оценка описанных фактов, событий, звучит призыв к читателю. Но нередко бывает, что позиция автора прямо не выражена. Тогда ее выявление требует умения видеть скрытый смысл, понимать иронию, раскрывать сложные метафоры и т.д.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Еще одна сложность состоит в разграничении позиции автора и героя-рассказчика. Заметим, что если герой совершает дурные поступки или высказывает мысли, противоречащие общепризнанным нормам морали, то автор скорее всего не одобряет такого героя и его отношение к жизни.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Сформулировать позицию автора помогут типовые конструкции: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Позиция автора такова:…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Автор считает, что…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Автор стремится донести до читателя мысль о том, что…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Автор убеждает нас в том, что…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В тексте доказывается мысль о том, что…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Основная мысль текста заключается в том, что…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• </a:t>
            </a:r>
            <a:r>
              <a:rPr lang="ru-RU" i="1" dirty="0" smtClean="0"/>
              <a:t>Хотя позиция автора не выражена явно, логика текста убеждает читателя в том, что…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34" name="Group 74"/>
          <p:cNvGraphicFramePr>
            <a:graphicFrameLocks noGrp="1"/>
          </p:cNvGraphicFramePr>
          <p:nvPr>
            <p:ph idx="1"/>
          </p:nvPr>
        </p:nvGraphicFramePr>
        <p:xfrm>
          <a:off x="76200" y="762000"/>
          <a:ext cx="9067800" cy="6565392"/>
        </p:xfrm>
        <a:graphic>
          <a:graphicData uri="http://schemas.openxmlformats.org/drawingml/2006/table">
            <a:tbl>
              <a:tblPr/>
              <a:tblGrid>
                <a:gridCol w="2133600"/>
                <a:gridCol w="4648200"/>
                <a:gridCol w="2286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Одобрение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Нейтральная позиция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(констатация фактов)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Порицание, осуждение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2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восхищается ...;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поражается ...,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удивляется ...;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словно приглашает вместе с ним полюбоваться ...;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интересом наблюдает за тем ...;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любуясь (чем-то), создает словесную картину;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как добрый друг и мудрый советчик, автор беседует с нами о 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Точку зрения автора, по моему мнению, можно выразить так…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Позиция автора заключается в том, что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убедительно обосновал свою точку зрения…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мой взгляд, автор приходит к выводу…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Главное в авторской точке зрения – 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занимает человеколюбивую, гуманистическую позицию…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Призыв автора к...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Эта мысль выражает точку зрения автора: 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Позиция автора сформулирована в предложении…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Точка зрения автора во многом продиктована опытом его жизни…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Думаю, что точку зрения автора разделяют многие, ведь 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Трудно спорить с точкой зрения автора: 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емко, лаконично выражает свою точку зрения…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Публицист дал ясно понять читателю свою точку зрения на проблему…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не скрывает и собственного мнения…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Позиция автора обоснована…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подводит читателя к однозначному выводу: 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Вывод автора очевиден…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Авторская позиция вызывает уважение…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текста не остался равнодушным к… и провозглашает…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Как бы ты ни относился к …, трудно не согласиться с автором, что …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с болью в сердце пишет о том, что ...;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горечью говорит о…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 автора вызывает негодование ...;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не может мириться с тем ...;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горькой иронией пишет о том ...;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свое эмоциональное, взволнованное рассуждение автор заканчивает не менее тревожным выводом...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4" name="Rectangle 71"/>
          <p:cNvSpPr>
            <a:spLocks noChangeArrowheads="1"/>
          </p:cNvSpPr>
          <p:nvPr/>
        </p:nvSpPr>
        <p:spPr bwMode="auto">
          <a:xfrm>
            <a:off x="990600" y="228600"/>
            <a:ext cx="7138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990000"/>
                </a:solidFill>
              </a:rPr>
              <a:t>Речевые образцы для комментирования авторской позиции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Исследование термина</a:t>
            </a:r>
            <a:endParaRPr lang="ru-RU" dirty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Комментарий - </a:t>
            </a:r>
            <a:r>
              <a:rPr lang="ru-RU" smtClean="0"/>
              <a:t>рассуждения, пояснительные замечания по поводу чего-либо. (Большой толковый словарь русского языка под ред. Д.Н. Ушакова.</a:t>
            </a:r>
          </a:p>
          <a:p>
            <a:r>
              <a:rPr lang="ru-RU" smtClean="0">
                <a:solidFill>
                  <a:srgbClr val="C00000"/>
                </a:solidFill>
              </a:rPr>
              <a:t>Комментарий- </a:t>
            </a:r>
            <a:r>
              <a:rPr lang="ru-RU" smtClean="0"/>
              <a:t>1.пояснения;2. примечания; 3. толкование (Александрова З.Е. Словарь синонимов русского языка: практический справочник)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Требования к комментарию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1.Комментировать </a:t>
            </a:r>
            <a:r>
              <a:rPr lang="ru-RU" u="sng" smtClean="0"/>
              <a:t>сформулированную </a:t>
            </a:r>
            <a:r>
              <a:rPr lang="ru-RU" smtClean="0"/>
              <a:t>проблему;</a:t>
            </a:r>
          </a:p>
          <a:p>
            <a:r>
              <a:rPr lang="ru-RU" smtClean="0"/>
              <a:t>2. Уметь находить и пояснять смысловые компоненты текста (проходить мыслительный путь, обратный авторскому, обозначая те стороны, которые особенно заинтересовали автора;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Составляющие комментария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Целевая установка;</a:t>
            </a:r>
          </a:p>
          <a:p>
            <a:r>
              <a:rPr lang="ru-RU" smtClean="0"/>
              <a:t>Объект комментирования;</a:t>
            </a:r>
          </a:p>
          <a:p>
            <a:r>
              <a:rPr lang="ru-RU" smtClean="0"/>
              <a:t>Обязательная направленность комментария (Факт направленности имеет решающее значение для отбора комментируемых мест текста).</a:t>
            </a:r>
          </a:p>
          <a:p>
            <a:r>
              <a:rPr lang="ru-RU" smtClean="0"/>
              <a:t>Объём.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Виды комментария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00063" y="2857500"/>
            <a:ext cx="3643312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Текстуальный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625" y="2857500"/>
            <a:ext cx="3643313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Концептуальный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286000" y="1643063"/>
            <a:ext cx="857250" cy="12144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858000" y="1643063"/>
            <a:ext cx="85725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429132"/>
            <a:ext cx="3714776" cy="13430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Объясняет текст, следуя за автором в раскрытии проблемы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4429132"/>
            <a:ext cx="3500462" cy="13430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Опираясь на знание текста, даются различного рода интерпретации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1964532" y="3964781"/>
            <a:ext cx="571500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6965156" y="3893344"/>
            <a:ext cx="500063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smtClean="0">
                <a:solidFill>
                  <a:srgbClr val="002060"/>
                </a:solidFill>
              </a:rPr>
              <a:t>Как подготовиться к контекстуальному комментированию проблемы?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Четко придерживаться сформулированной проблемы!</a:t>
            </a:r>
          </a:p>
          <a:p>
            <a:r>
              <a:rPr lang="ru-RU" smtClean="0"/>
              <a:t>Проследить, как автор раскрывает в тексте эту проблему («вслед за автором»).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857625" y="3714750"/>
            <a:ext cx="484188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14612" y="4357694"/>
            <a:ext cx="2857520" cy="642942"/>
          </a:xfrm>
          <a:prstGeom prst="roundRect">
            <a:avLst/>
          </a:prstGeom>
          <a:scene3d>
            <a:camera prst="orthographicFront"/>
            <a:lightRig rig="threePt" dir="t"/>
          </a:scene3d>
          <a:sp3d contourW="12700">
            <a:bevelB/>
            <a:contourClr>
              <a:schemeClr val="accent6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</a:rPr>
              <a:t>Вопросы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14313" y="5572125"/>
            <a:ext cx="2571750" cy="8572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каком материале раскрывается проблема?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000375" y="5445125"/>
            <a:ext cx="2795588" cy="9128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какие аспекты проблемы обращается внимание?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072188" y="6072188"/>
            <a:ext cx="2786062" cy="6127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Почему именно эти аспекты его волнуют?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143625" y="5214938"/>
            <a:ext cx="2714625" cy="7556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Как автор позволяет читателю увидеть эти аспекты?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071688" y="5000625"/>
            <a:ext cx="785812" cy="50006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3894138" y="5178425"/>
            <a:ext cx="78581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72125" y="4857750"/>
            <a:ext cx="1214438" cy="285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 оформить комментарий?</a:t>
            </a:r>
            <a:endParaRPr lang="ru-RU" dirty="0"/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</p:nvPr>
        </p:nvGraphicFramePr>
        <p:xfrm>
          <a:off x="0" y="1192213"/>
          <a:ext cx="9144000" cy="5665790"/>
        </p:xfrm>
        <a:graphic>
          <a:graphicData uri="http://schemas.openxmlformats.org/drawingml/2006/table">
            <a:tbl>
              <a:tblPr/>
              <a:tblGrid>
                <a:gridCol w="2212975"/>
                <a:gridCol w="6931025"/>
              </a:tblGrid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Этапы комментирования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Слова- «маркеры»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Начало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комментирования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Проблему (чего?) автор раскрывает на примере…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Этот вопрос автор раскрывает, изучая…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Рассматривая проблему (чего?) на примере…, автор с иронией (тревогой, возмущением и т.п.) рассказывает о том, что…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Комментируя данную проблему, хочется отметить её (типичность,новизну, актуальность и т.п.)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Продолжение (контекстуального комментария)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текста обращает внимание читателей на…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Писатель, ведя повествование от лица…, дает возможность…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Ни одна деталь не остается незамеченной автором, и поэтому…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за частными судьбами видит…, и поэтому на протяжении всего текста звучит мысль о…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41" name="Group 41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079618"/>
        </p:xfrm>
        <a:graphic>
          <a:graphicData uri="http://schemas.openxmlformats.org/drawingml/2006/table">
            <a:tbl>
              <a:tblPr/>
              <a:tblGrid>
                <a:gridCol w="2212975"/>
                <a:gridCol w="6931025"/>
              </a:tblGrid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Этапы комментирования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Слова- «маркеры»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Продолжение (контекстуального комментария)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объективно показал, почему…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Композиция текста помогает понять, что…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… - все это углубляет восприятие текста.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не делает прямых выводов, а…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замечает, что…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Писатель всем ходом повествования доказывает…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через события рассказа показал (нравственную, философскую, культурную и т. п.) проблему, раскрыл её сущность.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обосновывает справедливость своих суждений, используя…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/>
              <a:t>Важно!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/>
              <a:t>В тексте может быть затронуто несколько проблем ( тогда можно говорить о </a:t>
            </a:r>
            <a:r>
              <a:rPr lang="ru-RU" sz="1800" b="1" i="1"/>
              <a:t>проблематике текста</a:t>
            </a:r>
            <a:r>
              <a:rPr lang="ru-RU" sz="1800"/>
              <a:t>), но работать Вы должны </a:t>
            </a:r>
            <a:r>
              <a:rPr lang="ru-RU" sz="1800" b="1" i="1"/>
              <a:t>только с одной из них</a:t>
            </a:r>
            <a:r>
              <a:rPr lang="ru-RU" sz="1800"/>
              <a:t>!</a:t>
            </a:r>
          </a:p>
          <a:p>
            <a:endParaRPr lang="ru-RU" sz="1800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590800" y="2438400"/>
            <a:ext cx="3505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Проблема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590800" y="3200400"/>
            <a:ext cx="3505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Комментарий к проблеме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2590800" y="3962400"/>
            <a:ext cx="3505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 i="1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2590800" y="4724400"/>
            <a:ext cx="3505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Собственное мнение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2590800" y="5486400"/>
            <a:ext cx="3505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/>
              <a:t>Аргументация </a:t>
            </a:r>
          </a:p>
          <a:p>
            <a:pPr algn="ctr"/>
            <a:r>
              <a:rPr lang="ru-RU" b="1" i="1"/>
              <a:t>собственного мнения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352800" y="4191000"/>
            <a:ext cx="225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/>
              <a:t>Позиция автора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 rot="5014596">
            <a:off x="4106863" y="2979737"/>
            <a:ext cx="501650" cy="485775"/>
          </a:xfrm>
          <a:prstGeom prst="rightArrow">
            <a:avLst>
              <a:gd name="adj1" fmla="val 50000"/>
              <a:gd name="adj2" fmla="val 2581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 rot="5014596">
            <a:off x="4106863" y="3741737"/>
            <a:ext cx="501650" cy="485775"/>
          </a:xfrm>
          <a:prstGeom prst="rightArrow">
            <a:avLst>
              <a:gd name="adj1" fmla="val 50000"/>
              <a:gd name="adj2" fmla="val 2581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 rot="5014596">
            <a:off x="4106863" y="4503737"/>
            <a:ext cx="501650" cy="485775"/>
          </a:xfrm>
          <a:prstGeom prst="rightArrow">
            <a:avLst>
              <a:gd name="adj1" fmla="val 50000"/>
              <a:gd name="adj2" fmla="val 2581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 rot="5014596">
            <a:off x="4183063" y="5189537"/>
            <a:ext cx="3492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08" name="Group 36"/>
          <p:cNvGraphicFramePr>
            <a:graphicFrameLocks noGrp="1"/>
          </p:cNvGraphicFramePr>
          <p:nvPr>
            <p:ph idx="1"/>
          </p:nvPr>
        </p:nvGraphicFramePr>
        <p:xfrm>
          <a:off x="0" y="404813"/>
          <a:ext cx="9144000" cy="6119814"/>
        </p:xfrm>
        <a:graphic>
          <a:graphicData uri="http://schemas.openxmlformats.org/drawingml/2006/table">
            <a:tbl>
              <a:tblPr/>
              <a:tblGrid>
                <a:gridCol w="2212975"/>
                <a:gridCol w="6931025"/>
              </a:tblGrid>
              <a:tr h="169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Этапы комментирования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Слова- «маркеры»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7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Финальная часть и переход к формулировке авторской позиции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Таким образом, авторская позиция по исследуемой проблеме очевидна:…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… - вот авторская позиция по данной проблеме.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69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Автор считает, что…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1042988" y="0"/>
            <a:ext cx="7058025" cy="1503363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bg1"/>
                </a:solidFill>
                <a:latin typeface="Arial" charset="0"/>
              </a:rPr>
              <a:t>Типичные ошибки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95288" y="1557338"/>
            <a:ext cx="8353425" cy="5040312"/>
          </a:xfrm>
          <a:prstGeom prst="rect">
            <a:avLst/>
          </a:prstGeom>
          <a:solidFill>
            <a:srgbClr val="18EFF4"/>
          </a:solidFill>
          <a:ln w="476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Комментарий отсутствует.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Прокомментирована проблема, имеющаяся в тексте, но Вами не сформулированная.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Прокомментирована только часть проблемы, поднятой автором.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Допущены фактические ошибки, связанные с пониманием исходного текста.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Проблема прокомментирована неточно или противоречиво.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Комментарий заменяется цитированием текста или его фрагмента.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Комментарий заменяется пересказом.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Комментарий заменяется перечнем проблем.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  </a:t>
            </a:r>
            <a:r>
              <a:rPr lang="ru-RU" sz="2800" b="1" smtClean="0"/>
              <a:t>Позиция автора</a:t>
            </a:r>
            <a:r>
              <a:rPr lang="ru-RU" sz="2800" smtClean="0"/>
              <a:t> — это авторское отношение к той или иной теме или той или иной проблеме текста, предлагаемое автором решение той или иной проблемы. Позиция автора по основной теме и основной проблеме текста обычно представляет собой основную мысль текста, его основной вывод и </a:t>
            </a:r>
            <a:r>
              <a:rPr lang="ru-RU" sz="2800" b="1" smtClean="0"/>
              <a:t>совпадает с идеей текста</a:t>
            </a:r>
            <a:r>
              <a:rPr lang="ru-RU" sz="2800" smtClean="0"/>
              <a:t>.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1219200" y="381000"/>
            <a:ext cx="6705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Что такое позиция автора?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Авторскую позицию можно прокомментировать, умело используя частичное цитирование</a:t>
            </a:r>
            <a:r>
              <a:rPr lang="ru-RU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Например: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а) Автор приходит к интересному, неожиданному выводу: «шедевры существуют не только в искусстве, но и в природе».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б) С.Соловейчик делится с читателями своими размышлениями о том, что вера — это «важнейшая функция души». Автор ненавязчиво, без чрезмерной назидательности доказывает, что без этого «передаточного механизма» между умом и сердцем «высохнет душа» человека.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467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Комментирование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авторской позиции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Что такое проблема текста?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Проблема текста – это вопрос, над которым размышляет автор.</a:t>
            </a:r>
          </a:p>
          <a:p>
            <a:pPr>
              <a:lnSpc>
                <a:spcPct val="80000"/>
              </a:lnSpc>
            </a:pPr>
            <a:endParaRPr lang="ru-RU" sz="2400" b="1"/>
          </a:p>
          <a:p>
            <a:pPr>
              <a:lnSpc>
                <a:spcPct val="80000"/>
              </a:lnSpc>
            </a:pPr>
            <a:r>
              <a:rPr lang="ru-RU" sz="2400" b="1"/>
              <a:t> </a:t>
            </a:r>
            <a:r>
              <a:rPr lang="ru-RU" sz="2400"/>
              <a:t>Этот вопрос может не иметь однозначного ответа: </a:t>
            </a:r>
            <a:r>
              <a:rPr lang="ru-RU" sz="2400" i="1"/>
              <a:t>В чем смыслжизни?</a:t>
            </a:r>
          </a:p>
          <a:p>
            <a:pPr>
              <a:lnSpc>
                <a:spcPct val="80000"/>
              </a:lnSpc>
            </a:pPr>
            <a:r>
              <a:rPr lang="ru-RU" sz="2400" i="1"/>
              <a:t> Что такое красота?</a:t>
            </a:r>
          </a:p>
          <a:p>
            <a:pPr>
              <a:lnSpc>
                <a:spcPct val="80000"/>
              </a:lnSpc>
            </a:pPr>
            <a:r>
              <a:rPr lang="ru-RU" sz="2400" i="1"/>
              <a:t> Чем определяется формирование личности человека?</a:t>
            </a:r>
          </a:p>
          <a:p>
            <a:pPr>
              <a:lnSpc>
                <a:spcPct val="80000"/>
              </a:lnSpc>
            </a:pPr>
            <a:endParaRPr lang="ru-RU" sz="2400" i="1"/>
          </a:p>
          <a:p>
            <a:pPr>
              <a:lnSpc>
                <a:spcPct val="80000"/>
              </a:lnSpc>
            </a:pP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 </a:t>
            </a:r>
            <a:r>
              <a:rPr lang="ru-RU" sz="2400"/>
              <a:t>Проблемой может быть некоторое противоречие,</a:t>
            </a:r>
          </a:p>
          <a:p>
            <a:pPr>
              <a:lnSpc>
                <a:spcPct val="80000"/>
              </a:lnSpc>
            </a:pPr>
            <a:r>
              <a:rPr lang="ru-RU" sz="2400"/>
              <a:t>конфликт между какими-либо группами людей, их взглядами нажизнь, как, например, проблема «отцов» и «детей».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429916" y="1071546"/>
            <a:ext cx="71438" cy="3460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Autofit/>
          </a:bodyPr>
          <a:lstStyle/>
          <a:p>
            <a:pPr>
              <a:lnSpc>
                <a:spcPts val="2640"/>
              </a:lnSpc>
              <a:buNone/>
            </a:pPr>
            <a:r>
              <a:rPr lang="ru-RU" sz="2400" dirty="0" smtClean="0"/>
              <a:t>  КАК </a:t>
            </a:r>
            <a:r>
              <a:rPr lang="ru-RU" sz="2400" dirty="0" smtClean="0"/>
              <a:t>ПОНЯТЬ, </a:t>
            </a:r>
            <a:r>
              <a:rPr lang="ru-RU" sz="2400" dirty="0" smtClean="0"/>
              <a:t>ЧТО    данная </a:t>
            </a:r>
            <a:r>
              <a:rPr lang="ru-RU" sz="2400" dirty="0" smtClean="0"/>
              <a:t>проблема ОСНОВНАЯ?</a:t>
            </a:r>
          </a:p>
          <a:p>
            <a:pPr>
              <a:lnSpc>
                <a:spcPts val="2640"/>
              </a:lnSpc>
              <a:buNone/>
            </a:pPr>
            <a:r>
              <a:rPr lang="ru-RU" sz="2400" dirty="0" smtClean="0"/>
              <a:t> </a:t>
            </a:r>
          </a:p>
          <a:p>
            <a:pPr lvl="0">
              <a:lnSpc>
                <a:spcPts val="2640"/>
              </a:lnSpc>
            </a:pPr>
            <a:r>
              <a:rPr lang="ru-RU" sz="2400" dirty="0" smtClean="0"/>
              <a:t>Этот вопрос (проблема) больше всего волнует автора.</a:t>
            </a:r>
          </a:p>
          <a:p>
            <a:pPr>
              <a:lnSpc>
                <a:spcPts val="2640"/>
              </a:lnSpc>
              <a:buNone/>
            </a:pPr>
            <a:r>
              <a:rPr lang="ru-RU" sz="2400" dirty="0" smtClean="0"/>
              <a:t> </a:t>
            </a:r>
          </a:p>
          <a:p>
            <a:pPr lvl="0">
              <a:lnSpc>
                <a:spcPts val="2640"/>
              </a:lnSpc>
            </a:pPr>
            <a:r>
              <a:rPr lang="ru-RU" sz="2400" dirty="0" smtClean="0"/>
              <a:t>Этому вопросу (проблеме) посвящена большая часть текста.</a:t>
            </a:r>
          </a:p>
          <a:p>
            <a:pPr>
              <a:lnSpc>
                <a:spcPts val="2640"/>
              </a:lnSpc>
              <a:buNone/>
            </a:pPr>
            <a:r>
              <a:rPr lang="ru-RU" sz="2400" dirty="0" smtClean="0"/>
              <a:t>  </a:t>
            </a:r>
          </a:p>
          <a:p>
            <a:pPr lvl="0">
              <a:lnSpc>
                <a:spcPts val="2640"/>
              </a:lnSpc>
            </a:pPr>
            <a:r>
              <a:rPr lang="ru-RU" sz="2400" dirty="0" smtClean="0"/>
              <a:t>Только основной вопрос (проблема)  вызывает самые глубокие размышления автора.</a:t>
            </a:r>
          </a:p>
          <a:p>
            <a:pPr>
              <a:lnSpc>
                <a:spcPts val="2640"/>
              </a:lnSpc>
              <a:buNone/>
            </a:pPr>
            <a:r>
              <a:rPr lang="ru-RU" sz="2400" dirty="0" smtClean="0"/>
              <a:t> </a:t>
            </a:r>
          </a:p>
          <a:p>
            <a:pPr lvl="0">
              <a:lnSpc>
                <a:spcPts val="2640"/>
              </a:lnSpc>
            </a:pPr>
            <a:r>
              <a:rPr lang="ru-RU" sz="2400" dirty="0" smtClean="0"/>
              <a:t>Разрешение этого вопроса (этой проблемы) ищет автор, вызывая читателя на разговор. Чаще всего автор прямо или косвенно высказывает свою точку зрения (сам отвечает на вопрос). А это уже </a:t>
            </a:r>
            <a:r>
              <a:rPr lang="ru-RU" sz="2400" b="1" dirty="0" smtClean="0"/>
              <a:t>авторская позиция.</a:t>
            </a:r>
            <a:endParaRPr lang="ru-RU" sz="2400" dirty="0" smtClean="0"/>
          </a:p>
          <a:p>
            <a:pPr>
              <a:lnSpc>
                <a:spcPts val="2640"/>
              </a:lnSpc>
              <a:buNone/>
            </a:pPr>
            <a:r>
              <a:rPr lang="ru-RU" sz="2400" dirty="0" smtClean="0"/>
              <a:t> </a:t>
            </a:r>
          </a:p>
          <a:p>
            <a:pPr>
              <a:lnSpc>
                <a:spcPts val="2640"/>
              </a:lnSpc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Какие бывают проблемы?</a:t>
            </a:r>
          </a:p>
        </p:txBody>
      </p:sp>
      <p:graphicFrame>
        <p:nvGraphicFramePr>
          <p:cNvPr id="10245" name="Organization Chart 5"/>
          <p:cNvGraphicFramePr>
            <a:graphicFrameLocks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/>
              <a:t>Вопросы для выявления проблемы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• </a:t>
            </a:r>
            <a:r>
              <a:rPr lang="ru-RU" sz="1800" b="1" u="sng">
                <a:solidFill>
                  <a:schemeClr val="folHlink"/>
                </a:solidFill>
              </a:rPr>
              <a:t>Какой аспект жизни человека отражает данная ситуация?</a:t>
            </a:r>
            <a:r>
              <a:rPr lang="ru-RU" sz="1800"/>
              <a:t> (</a:t>
            </a:r>
            <a:r>
              <a:rPr lang="ru-RU" sz="1800" b="1"/>
              <a:t>Социальный – </a:t>
            </a:r>
            <a:r>
              <a:rPr lang="ru-RU" sz="1800"/>
              <a:t>человек и общество;</a:t>
            </a:r>
          </a:p>
          <a:p>
            <a:pPr>
              <a:lnSpc>
                <a:spcPct val="80000"/>
              </a:lnSpc>
            </a:pPr>
            <a:r>
              <a:rPr lang="ru-RU" sz="1800" b="1"/>
              <a:t>политический – </a:t>
            </a:r>
            <a:r>
              <a:rPr lang="ru-RU" sz="1800"/>
              <a:t>человек и государственная власть, </a:t>
            </a:r>
          </a:p>
          <a:p>
            <a:pPr>
              <a:lnSpc>
                <a:spcPct val="80000"/>
              </a:lnSpc>
            </a:pPr>
            <a:r>
              <a:rPr lang="ru-RU" sz="1800" b="1"/>
              <a:t>экологический </a:t>
            </a:r>
            <a:r>
              <a:rPr lang="ru-RU" sz="1800"/>
              <a:t>– человек и окружающая среда;</a:t>
            </a:r>
          </a:p>
          <a:p>
            <a:pPr>
              <a:lnSpc>
                <a:spcPct val="80000"/>
              </a:lnSpc>
            </a:pPr>
            <a:r>
              <a:rPr lang="ru-RU" sz="1800" b="1"/>
              <a:t>нравственный (этический) – </a:t>
            </a:r>
            <a:r>
              <a:rPr lang="ru-RU" sz="1800"/>
              <a:t>взаимоотношения людей, нравственные ценности.)</a:t>
            </a:r>
          </a:p>
          <a:p>
            <a:pPr>
              <a:lnSpc>
                <a:spcPct val="80000"/>
              </a:lnSpc>
            </a:pPr>
            <a:endParaRPr lang="ru-RU" sz="180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</a:pPr>
            <a:r>
              <a:rPr lang="ru-RU" sz="1800" b="1" u="sng">
                <a:solidFill>
                  <a:schemeClr val="folHlink"/>
                </a:solidFill>
              </a:rPr>
              <a:t>Какие аналогичные ситуации, случаи  вам известны?</a:t>
            </a:r>
          </a:p>
          <a:p>
            <a:pPr>
              <a:lnSpc>
                <a:spcPct val="80000"/>
              </a:lnSpc>
            </a:pPr>
            <a:endParaRPr lang="ru-RU" sz="1800" b="1" u="sng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800" b="1" u="sng">
                <a:solidFill>
                  <a:schemeClr val="folHlink"/>
                </a:solidFill>
              </a:rPr>
              <a:t>Какие качества личности героев проявляются в данной ситуации?</a:t>
            </a:r>
            <a:r>
              <a:rPr lang="ru-RU" sz="1800"/>
              <a:t> (Сострадание, милосердие, благородство/грубость, эгоизм, жестокость и т.п.)</a:t>
            </a:r>
          </a:p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</a:pPr>
            <a:r>
              <a:rPr lang="ru-RU" sz="1800" b="1" u="sng">
                <a:solidFill>
                  <a:schemeClr val="folHlink"/>
                </a:solidFill>
              </a:rPr>
              <a:t>Какие абстрактные понятия помогают охарактеризовать суть</a:t>
            </a:r>
          </a:p>
          <a:p>
            <a:pPr>
              <a:lnSpc>
                <a:spcPct val="80000"/>
              </a:lnSpc>
            </a:pPr>
            <a:r>
              <a:rPr lang="ru-RU" sz="1800" b="1" u="sng">
                <a:solidFill>
                  <a:schemeClr val="folHlink"/>
                </a:solidFill>
              </a:rPr>
              <a:t>описанной ситуации?</a:t>
            </a:r>
            <a:r>
              <a:rPr lang="ru-RU" sz="1800"/>
              <a:t> (Понимание/непонимание, дружба/предательство, героизм/трусость, любовь/ненависть и т.п.).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/>
              <a:t>Ещё приём для выявления проблемы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1. Сформулируйте основную мысль автора в виде законченного предложения.</a:t>
            </a:r>
          </a:p>
          <a:p>
            <a:r>
              <a:rPr lang="ru-RU"/>
              <a:t>2. Подумайте, на какой вопрос отвечает это предложение.</a:t>
            </a:r>
          </a:p>
          <a:p>
            <a:r>
              <a:rPr lang="ru-RU"/>
              <a:t>3. Запишите этот вопрос, который и является формулировкой проблемы.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Выбираем проблему!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Сформулировать проблему помогут </a:t>
            </a:r>
            <a:r>
              <a:rPr lang="ru-RU" sz="2400" b="1" i="1">
                <a:solidFill>
                  <a:schemeClr val="folHlink"/>
                </a:solidFill>
              </a:rPr>
              <a:t>ключевые слова и предложения, которые можно подчеркнуть</a:t>
            </a:r>
            <a:r>
              <a:rPr lang="ru-RU" sz="2400"/>
              <a:t> в самом тексте.</a:t>
            </a:r>
          </a:p>
          <a:p>
            <a:pPr>
              <a:lnSpc>
                <a:spcPct val="90000"/>
              </a:lnSpc>
            </a:pPr>
            <a:r>
              <a:rPr lang="ru-RU" sz="2400" b="1" u="sng">
                <a:solidFill>
                  <a:schemeClr val="hlink"/>
                </a:solidFill>
              </a:rPr>
              <a:t>Какую из них положить в основу сочинения?</a:t>
            </a:r>
            <a:r>
              <a:rPr lang="ru-RU" sz="2400"/>
              <a:t> Следует сосредоточиться на проблеме,</a:t>
            </a:r>
          </a:p>
          <a:p>
            <a:pPr>
              <a:lnSpc>
                <a:spcPct val="90000"/>
              </a:lnSpc>
            </a:pPr>
            <a:r>
              <a:rPr lang="ru-RU" sz="2400"/>
              <a:t>которая </a:t>
            </a:r>
          </a:p>
          <a:p>
            <a:pPr>
              <a:lnSpc>
                <a:spcPct val="90000"/>
              </a:lnSpc>
            </a:pPr>
            <a:r>
              <a:rPr lang="ru-RU" sz="2400"/>
              <a:t>1) находится в центре внимания автора, а не</a:t>
            </a:r>
          </a:p>
          <a:p>
            <a:pPr>
              <a:lnSpc>
                <a:spcPct val="90000"/>
              </a:lnSpc>
            </a:pPr>
            <a:r>
              <a:rPr lang="ru-RU" sz="2400"/>
              <a:t>упоминается вскользь, косвенно;</a:t>
            </a:r>
          </a:p>
          <a:p>
            <a:pPr>
              <a:lnSpc>
                <a:spcPct val="90000"/>
              </a:lnSpc>
            </a:pPr>
            <a:r>
              <a:rPr lang="ru-RU" sz="2400"/>
              <a:t> 2) дает больший простор для выражения мысли, т.е. соответствует знаниям, жизненному и читательскому опыту.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/>
              <a:t>Как сформулировать проблему?</a:t>
            </a:r>
          </a:p>
        </p:txBody>
      </p:sp>
      <p:graphicFrame>
        <p:nvGraphicFramePr>
          <p:cNvPr id="13317" name="Organization Chart 5"/>
          <p:cNvGraphicFramePr>
            <a:graphicFrameLocks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1287</Words>
  <PresentationFormat>Экран (4:3)</PresentationFormat>
  <Paragraphs>182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</vt:lpstr>
      <vt:lpstr>Важно!</vt:lpstr>
      <vt:lpstr>Что такое проблема текста?</vt:lpstr>
      <vt:lpstr>Слайд 4</vt:lpstr>
      <vt:lpstr>Какие бывают проблемы?</vt:lpstr>
      <vt:lpstr>Вопросы для выявления проблемы</vt:lpstr>
      <vt:lpstr>Ещё приём для выявления проблемы</vt:lpstr>
      <vt:lpstr>Выбираем проблему!</vt:lpstr>
      <vt:lpstr>Как сформулировать проблему?</vt:lpstr>
      <vt:lpstr>Слайд 10</vt:lpstr>
      <vt:lpstr>Сформулировать позицию автора помогут типовые конструкции: </vt:lpstr>
      <vt:lpstr>Слайд 12</vt:lpstr>
      <vt:lpstr>Исследование термина</vt:lpstr>
      <vt:lpstr>Требования к комментарию</vt:lpstr>
      <vt:lpstr>Составляющие комментария</vt:lpstr>
      <vt:lpstr>Виды комментария</vt:lpstr>
      <vt:lpstr>Как подготовиться к контекстуальному комментированию проблемы?</vt:lpstr>
      <vt:lpstr>Как оформить комментарий?</vt:lpstr>
      <vt:lpstr>Слайд 19</vt:lpstr>
      <vt:lpstr>Слайд 20</vt:lpstr>
      <vt:lpstr>Типичные ошибки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Напомним, что позиция автора – это вывод, к которому приходит автор, раздумывая над какой-либо проблемой. Авторская позиция может быть явной, когда в тексте дается прямая оценка описанных фактов, событий, звучит призыв к читателю. Но нередко бывает, что позиция автора прямо не выражена. Тогда ее выявление требует умения видеть скрытый смысл, понимать иронию, раскрывать сложные метафоры и т.д. Еще одна сложность состоит в разграничении позиции автора и героя-рассказчика. Заметим, что если герой совершает дурные поступки или высказывает мысли, противоречащие общепризнанным нормам морали, то автор скорее всего не одобряет такого героя и его отношение к жизни.  </dc:title>
  <cp:lastModifiedBy>Елена Александровна</cp:lastModifiedBy>
  <cp:revision>9</cp:revision>
  <dcterms:modified xsi:type="dcterms:W3CDTF">2017-02-14T08:30:22Z</dcterms:modified>
</cp:coreProperties>
</file>