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7"/>
  </p:notes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6" r:id="rId10"/>
    <p:sldId id="267" r:id="rId11"/>
    <p:sldId id="269" r:id="rId12"/>
    <p:sldId id="268" r:id="rId13"/>
    <p:sldId id="270" r:id="rId14"/>
    <p:sldId id="264" r:id="rId15"/>
    <p:sldId id="265" r:id="rId16"/>
    <p:sldId id="271" r:id="rId17"/>
    <p:sldId id="274" r:id="rId18"/>
    <p:sldId id="272" r:id="rId19"/>
    <p:sldId id="273" r:id="rId20"/>
    <p:sldId id="277" r:id="rId21"/>
    <p:sldId id="279" r:id="rId22"/>
    <p:sldId id="276" r:id="rId23"/>
    <p:sldId id="280" r:id="rId24"/>
    <p:sldId id="281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4889C-346C-4697-A6E8-D50C36746BD3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4355D-6340-4DC6-A301-65E356AB6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5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355D-6340-4DC6-A301-65E356AB6A4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6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D78BF-7051-4EF7-B360-47FD81D42287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619AF-B36D-4729-8ABF-5FF9FE9DAD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rod.tomsk.ru/i/u/6283/ImperRjman_04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Классная работа.</a:t>
            </a:r>
            <a:b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Тема: Пётр </a:t>
            </a:r>
            <a:r>
              <a:rPr lang="en-US" i="1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. Россия на рубеже веков.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675467"/>
            <a:ext cx="4824535" cy="3450696"/>
          </a:xfrm>
        </p:spPr>
        <p:txBody>
          <a:bodyPr/>
          <a:lstStyle/>
          <a:p>
            <a:pPr marL="0" indent="0">
              <a:buNone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План урока: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Борьба за власть в России.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Азовские походы.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Великое посольство.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40" y="2119469"/>
            <a:ext cx="312720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2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Наталья Кирилловна Нарышкина </a:t>
            </a:r>
            <a:r>
              <a:rPr lang="ru-RU" sz="3600" dirty="0"/>
              <a:t>(1651- 1694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3528" y="1700808"/>
            <a:ext cx="432048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algn="just">
              <a:buNone/>
            </a:pPr>
            <a:r>
              <a:rPr lang="ru-RU" sz="2000" dirty="0"/>
              <a:t>Вторая супруга царя Алексея Михайловича, мать Петра Великого. После смерти Алексея Михайловича началась борьба между Милославскими (родственниками первой жены царя) и Нарышкиными. При царе Федоре Алексеевич Наталья Кирилловна жила в подмосковном </a:t>
            </a:r>
            <a:r>
              <a:rPr lang="ru-RU" sz="2000" dirty="0" smtClean="0"/>
              <a:t>селе Преображенском</a:t>
            </a:r>
            <a:r>
              <a:rPr lang="ru-RU" sz="2000" dirty="0"/>
              <a:t>. В 1682-1689 гг. во время регентства царевны Софьи ее опала продолжалась</a:t>
            </a:r>
            <a:r>
              <a:rPr lang="ru-RU" sz="2000" dirty="0" smtClean="0"/>
              <a:t>.</a:t>
            </a:r>
          </a:p>
          <a:p>
            <a:pPr marL="0" indent="536575" algn="just">
              <a:buNone/>
            </a:pPr>
            <a:r>
              <a:rPr lang="ru-RU" sz="2000" dirty="0" smtClean="0"/>
              <a:t>Только с 1689г. Когда началось правление Петра</a:t>
            </a:r>
            <a:r>
              <a:rPr lang="en-US" sz="2000" dirty="0" smtClean="0"/>
              <a:t>I</a:t>
            </a:r>
            <a:r>
              <a:rPr lang="ru-RU" sz="2000" dirty="0" smtClean="0"/>
              <a:t> положение её при дворе восстановилось. </a:t>
            </a:r>
            <a:endParaRPr lang="ru-RU" sz="2000" dirty="0"/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644009" y="6165304"/>
            <a:ext cx="4320479" cy="504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</a:rPr>
              <a:t>П. </a:t>
            </a:r>
            <a:r>
              <a:rPr lang="ru-RU" sz="1400" dirty="0" smtClean="0">
                <a:solidFill>
                  <a:schemeClr val="tx1"/>
                </a:solidFill>
              </a:rPr>
              <a:t>Никитин. Парсуна.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Таганрогский художественный музей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764864"/>
            <a:ext cx="3384376" cy="425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2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Патрик Гордон (1635-1699)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5536" y="2276872"/>
            <a:ext cx="41044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algn="just">
              <a:buNone/>
            </a:pPr>
            <a:r>
              <a:rPr lang="ru-RU" dirty="0"/>
              <a:t>Один из сподвижников Петра I. Родился в Шотландии, всю свою жизнь посвятил военной службе. В 1661 г. в чине майора поступил на русскую службу, где проявил себя как образованный, храбрый и опытный инженер, администратор. Быстро дослужился до чина полного генерала. В 1667-1686 гг. служил на территории Малороссии, участвовал в Крымских походах В. Голицына (1687 г., 1689 г.). В 1689 г. в ходе борьбы за власть между царевной Софьей и Петром I открыто поддержал последнего, чем расположил к себе царя. Участвовал в Азовских походах. После себя оставил «Дневник», охватывающий почти всю жизнь автора.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1708"/>
            <a:ext cx="3423410" cy="4283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99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Франц Яковлевич Лефорт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(</a:t>
            </a:r>
            <a:r>
              <a:rPr lang="ru-RU" sz="3600" dirty="0"/>
              <a:t>1656-1699)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5536" y="2132856"/>
            <a:ext cx="4104456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algn="just">
              <a:buNone/>
            </a:pPr>
            <a:r>
              <a:rPr lang="ru-RU" sz="1800" dirty="0"/>
              <a:t>Сподвижник Петра I. Родился в Женеве. Свою жизнь посвятил военной службе. В 1675 г. прибыл в Россию и поступил на службу. Был женат на сестре Патрика Гордона. Служил в Малороссии, участвовал в Крымских походах князя В. Голицына (1687, 1689). В начале 1690-х гг. попал в окружение Петра I, где пользовался большим влиянием, однако в дела управления не вмешивался. В петровское время участвовал в Азовских походах, Великом посольстве. </a:t>
            </a: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572000" y="6237311"/>
            <a:ext cx="4320479" cy="432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Гравюра П. </a:t>
            </a:r>
            <a:r>
              <a:rPr lang="ru-RU" sz="2000" dirty="0" err="1" smtClean="0">
                <a:solidFill>
                  <a:schemeClr val="tx1"/>
                </a:solidFill>
              </a:rPr>
              <a:t>Шенка</a:t>
            </a:r>
            <a:r>
              <a:rPr lang="ru-RU" sz="2000" dirty="0" smtClean="0">
                <a:solidFill>
                  <a:schemeClr val="tx1"/>
                </a:solidFill>
              </a:rPr>
              <a:t>, 1698 г.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11" y="1844823"/>
            <a:ext cx="3398313" cy="4176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80928"/>
            <a:ext cx="4536504" cy="3384376"/>
          </a:xfrm>
        </p:spPr>
        <p:txBody>
          <a:bodyPr>
            <a:normAutofit/>
          </a:bodyPr>
          <a:lstStyle/>
          <a:p>
            <a:r>
              <a:rPr lang="ru-RU" b="1" dirty="0"/>
              <a:t>Задание: </a:t>
            </a:r>
            <a:r>
              <a:rPr lang="ru-RU" dirty="0"/>
              <a:t>на бланке №1 Отметьте правильные утверждения о том, что являлось причинами неудачи первого Азовского похода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Азовские походы 1695 и 1696 </a:t>
            </a:r>
            <a:r>
              <a:rPr lang="ru-RU" dirty="0" smtClean="0"/>
              <a:t>годов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842854" cy="3044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301276" y="6021287"/>
            <a:ext cx="2816349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Атака Азова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250704" cy="1252728"/>
          </a:xfrm>
        </p:spPr>
        <p:txBody>
          <a:bodyPr>
            <a:noAutofit/>
          </a:bodyPr>
          <a:lstStyle/>
          <a:p>
            <a:r>
              <a:rPr lang="ru-RU" sz="2800" dirty="0"/>
              <a:t>Азовские походы 1695 и 1696 годов</a:t>
            </a:r>
          </a:p>
        </p:txBody>
      </p:sp>
      <p:pic>
        <p:nvPicPr>
          <p:cNvPr id="4" name="Picture 2" descr="picture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10417" b="1317"/>
          <a:stretch/>
        </p:blipFill>
        <p:spPr bwMode="auto">
          <a:xfrm>
            <a:off x="3800474" y="404665"/>
            <a:ext cx="5033467" cy="60532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10" name="Picture 3" descr="picture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 bwMode="auto">
          <a:xfrm>
            <a:off x="395536" y="2132856"/>
            <a:ext cx="3096344" cy="2976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531515" y="5301208"/>
            <a:ext cx="2816349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План Азова с прилегающими к нему укреплениями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59" cy="388843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Россия получила выход к Чёрному морю;</a:t>
            </a:r>
          </a:p>
          <a:p>
            <a:r>
              <a:rPr lang="ru-RU" sz="2800" dirty="0" smtClean="0"/>
              <a:t>Положено начало военно-морскому флоту России;</a:t>
            </a:r>
          </a:p>
          <a:p>
            <a:r>
              <a:rPr lang="ru-RU" sz="2800" dirty="0" smtClean="0"/>
              <a:t>Основан город Таганрог – первый русский порт на Азовском море.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Итоги Азовских походов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1695 </a:t>
            </a:r>
            <a:r>
              <a:rPr lang="ru-RU" dirty="0"/>
              <a:t>и 1696 </a:t>
            </a:r>
            <a:r>
              <a:rPr lang="ru-RU" dirty="0" smtClean="0"/>
              <a:t>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7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Галера "ПРИНЦИПИУМ"</a:t>
            </a:r>
            <a:endParaRPr lang="ru-RU" sz="36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5536" y="5013176"/>
            <a:ext cx="83529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 algn="just">
              <a:buNone/>
            </a:pPr>
            <a:r>
              <a:rPr lang="ru-RU" sz="1800" dirty="0" smtClean="0"/>
              <a:t>Галера </a:t>
            </a:r>
            <a:r>
              <a:rPr lang="ru-RU" sz="1800" dirty="0"/>
              <a:t>построена в начале 1696 года в Воронеже по голландскому </a:t>
            </a:r>
            <a:r>
              <a:rPr lang="ru-RU" sz="1800" dirty="0" smtClean="0"/>
              <a:t>образцу. Численность </a:t>
            </a:r>
            <a:r>
              <a:rPr lang="ru-RU" sz="1800" dirty="0"/>
              <a:t>экипажа - до 170 человек. Имела на вооружении 6 </a:t>
            </a:r>
            <a:r>
              <a:rPr lang="ru-RU" sz="1800" dirty="0" smtClean="0"/>
              <a:t>пушек. По </a:t>
            </a:r>
            <a:r>
              <a:rPr lang="ru-RU" sz="1800" dirty="0"/>
              <a:t>типу "Принципиума", лишь с некоторыми изменениями, было построено еще 22 судна для участия в Азовском походе Петра I. </a:t>
            </a:r>
            <a:endParaRPr lang="ru-RU" sz="1800" dirty="0" smtClean="0"/>
          </a:p>
          <a:p>
            <a:pPr marL="542925" indent="-542925" algn="just">
              <a:buNone/>
            </a:pPr>
            <a:r>
              <a:rPr lang="ru-RU" sz="1800" dirty="0" smtClean="0"/>
              <a:t>27 </a:t>
            </a:r>
            <a:r>
              <a:rPr lang="ru-RU" sz="1800" dirty="0"/>
              <a:t>мая это судно в составе флота впервые вышло в Азовское море, а в июне участвовало в блокаде с моря осажденной русскими войсками турецкой крепости Азов, закончившейся капитуляцией её гарнизона. </a:t>
            </a:r>
            <a:endParaRPr lang="ru-RU" sz="1800" dirty="0" smtClean="0"/>
          </a:p>
          <a:p>
            <a:pPr marL="542925" indent="-542925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документах того времени чаще встречалась под наименованиями "Его высочества" и "Кумондера".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22" y="1484784"/>
            <a:ext cx="485795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Великое </a:t>
            </a:r>
            <a:r>
              <a:rPr lang="ru-RU" dirty="0"/>
              <a:t>посольство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1697 </a:t>
            </a:r>
            <a:r>
              <a:rPr lang="ru-RU" sz="3600" dirty="0"/>
              <a:t>– 1698 </a:t>
            </a:r>
            <a:r>
              <a:rPr lang="ru-RU" sz="3600" dirty="0" smtClean="0"/>
              <a:t>годов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5000"/>
            <a:ext cx="7705725" cy="487680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9725" y="188640"/>
            <a:ext cx="8762875" cy="31636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9726" y="3501008"/>
            <a:ext cx="8762875" cy="31636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5" y="470682"/>
            <a:ext cx="3866331" cy="25995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22" y="3645024"/>
            <a:ext cx="3330526" cy="28357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6016" y="1124130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Домик Петра I на</a:t>
            </a:r>
          </a:p>
          <a:p>
            <a:pPr algn="ctr"/>
            <a:r>
              <a:rPr lang="ru-RU" sz="2400" dirty="0" err="1" smtClean="0"/>
              <a:t>Саардамской</a:t>
            </a:r>
            <a:r>
              <a:rPr lang="ru-RU" sz="2400" dirty="0" smtClean="0"/>
              <a:t> верфи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i="1" dirty="0" smtClean="0"/>
              <a:t>Миниатюра к.17 в.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416556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Петр I на кораблестроительной верфи в Англии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i="1" dirty="0" smtClean="0"/>
              <a:t>Современный рисунок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54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Заполните таблицу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15895"/>
              </p:ext>
            </p:extLst>
          </p:nvPr>
        </p:nvGraphicFramePr>
        <p:xfrm>
          <a:off x="251520" y="2060848"/>
          <a:ext cx="8640960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5152"/>
                <a:gridCol w="2269582"/>
                <a:gridCol w="2516226"/>
              </a:tblGrid>
              <a:tr h="670576"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Цели Великого посольства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Чего достигли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Чего </a:t>
                      </a:r>
                      <a:r>
                        <a:rPr lang="ru-RU" sz="1800" dirty="0" smtClean="0">
                          <a:effectLst/>
                        </a:rPr>
                        <a:t>не </a:t>
                      </a:r>
                      <a:r>
                        <a:rPr lang="ru-RU" sz="1800" dirty="0">
                          <a:effectLst/>
                        </a:rPr>
                        <a:t>достигли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</a:tr>
              <a:tr h="1100944">
                <a:tc>
                  <a:txBody>
                    <a:bodyPr/>
                    <a:lstStyle/>
                    <a:p>
                      <a:pPr marL="63500" algn="l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spc="50" dirty="0">
                          <a:effectLst/>
                        </a:rPr>
                        <a:t>1. Овладеть знаниями по мореходству и другим техническим наукам</a:t>
                      </a:r>
                      <a:endParaRPr lang="ru-RU" sz="1400" spc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</a:tr>
              <a:tr h="836050">
                <a:tc>
                  <a:txBody>
                    <a:bodyPr/>
                    <a:lstStyle/>
                    <a:p>
                      <a:pPr marL="63500"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1400" spc="50" dirty="0">
                          <a:effectLst/>
                        </a:rPr>
                        <a:t>2. Завербовать(набрать на службу) специалистов</a:t>
                      </a:r>
                      <a:endParaRPr lang="ru-RU" sz="1400" spc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</a:tr>
              <a:tr h="846059">
                <a:tc>
                  <a:txBody>
                    <a:bodyPr/>
                    <a:lstStyle/>
                    <a:p>
                      <a:pPr marL="63500" algn="l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spc="50" dirty="0">
                          <a:effectLst/>
                        </a:rPr>
                        <a:t>3. Приобрести книги и инструменты</a:t>
                      </a:r>
                      <a:endParaRPr lang="ru-RU" sz="1400" spc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</a:tr>
              <a:tr h="1010868">
                <a:tc>
                  <a:txBody>
                    <a:bodyPr/>
                    <a:lstStyle/>
                    <a:p>
                      <a:pPr marL="63500" algn="l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400" spc="50" dirty="0">
                          <a:effectLst/>
                        </a:rPr>
                        <a:t>4. Найти союзников для борьбы с Османской империей</a:t>
                      </a:r>
                      <a:endParaRPr lang="ru-RU" sz="1400" spc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58" marR="515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158" marR="51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8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536505"/>
          </a:xfrm>
        </p:spPr>
        <p:txBody>
          <a:bodyPr>
            <a:normAutofit/>
          </a:bodyPr>
          <a:lstStyle/>
          <a:p>
            <a:pPr marL="536575" indent="-447675">
              <a:buNone/>
            </a:pPr>
            <a:r>
              <a:rPr lang="ru-RU" b="1" dirty="0"/>
              <a:t>Усилению западного влияния на Россию в XVII </a:t>
            </a:r>
            <a:r>
              <a:rPr lang="ru-RU" b="1" dirty="0" smtClean="0"/>
              <a:t>в способствовали</a:t>
            </a:r>
            <a:r>
              <a:rPr lang="ru-RU" b="1" dirty="0"/>
              <a:t>:</a:t>
            </a:r>
          </a:p>
          <a:p>
            <a:r>
              <a:rPr lang="ru-RU" dirty="0"/>
              <a:t>Постоянные войны России с Польшей и Швецией;</a:t>
            </a:r>
          </a:p>
          <a:p>
            <a:r>
              <a:rPr lang="ru-RU" dirty="0"/>
              <a:t>Долгое пребывание поляков в России в 1605 – 1612 гг.;</a:t>
            </a:r>
          </a:p>
          <a:p>
            <a:r>
              <a:rPr lang="ru-RU" dirty="0"/>
              <a:t>Приглашение царями на службу зарубежных специалистов;</a:t>
            </a:r>
          </a:p>
          <a:p>
            <a:r>
              <a:rPr lang="ru-RU" dirty="0"/>
              <a:t>Стремление западных предпринимателей вкладывать капиталы в развитие российской экономики;</a:t>
            </a:r>
          </a:p>
          <a:p>
            <a:r>
              <a:rPr lang="ru-RU" dirty="0"/>
              <a:t>Стремительное формирование всероссийского рынка;</a:t>
            </a:r>
          </a:p>
          <a:p>
            <a:r>
              <a:rPr lang="ru-RU" dirty="0"/>
              <a:t>Снятие Россией таможенных барьеров;</a:t>
            </a:r>
          </a:p>
          <a:p>
            <a:r>
              <a:rPr lang="ru-RU" dirty="0"/>
              <a:t>Присоединение Левобережной Украины и Киева к России.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Предпосылки петровских преобразований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1341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132856"/>
            <a:ext cx="8136904" cy="4176464"/>
          </a:xfrm>
        </p:spPr>
        <p:txBody>
          <a:bodyPr>
            <a:normAutofit fontScale="62500" lnSpcReduction="2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b="1" kern="0" dirty="0" smtClean="0">
                <a:solidFill>
                  <a:srgbClr val="002060"/>
                </a:solidFill>
                <a:latin typeface="Arial"/>
              </a:rPr>
              <a:t>1. </a:t>
            </a:r>
            <a:r>
              <a:rPr lang="ru-RU" b="1" i="1" kern="0" dirty="0" smtClean="0">
                <a:solidFill>
                  <a:srgbClr val="002060"/>
                </a:solidFill>
                <a:latin typeface="Arial"/>
              </a:rPr>
              <a:t>Правильно </a:t>
            </a:r>
            <a:r>
              <a:rPr lang="ru-RU" b="1" i="1" kern="0" dirty="0">
                <a:solidFill>
                  <a:srgbClr val="002060"/>
                </a:solidFill>
                <a:latin typeface="Arial"/>
              </a:rPr>
              <a:t>соотнесите события и даты</a:t>
            </a:r>
            <a:r>
              <a:rPr lang="ru-RU" b="1" i="1" kern="0" dirty="0" smtClean="0">
                <a:solidFill>
                  <a:srgbClr val="002060"/>
                </a:solidFill>
                <a:latin typeface="Arial"/>
              </a:rPr>
              <a:t>.</a:t>
            </a:r>
            <a:endParaRPr lang="ru-RU" b="1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	Начало правления Петра </a:t>
            </a:r>
            <a:r>
              <a:rPr lang="en-US" kern="0" dirty="0">
                <a:solidFill>
                  <a:srgbClr val="002060"/>
                </a:solidFill>
                <a:latin typeface="Arial"/>
              </a:rPr>
              <a:t>I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	                                                        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    1698</a:t>
            </a:r>
            <a:endParaRPr lang="ru-RU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	Восстание стрельцов на западной границе России	        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1682</a:t>
            </a:r>
            <a:endParaRPr lang="ru-RU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	Взятие Азова	                                                                              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1695</a:t>
            </a:r>
            <a:endParaRPr lang="ru-RU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	Начало Великого посольства	                                           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1696</a:t>
            </a:r>
            <a:endParaRPr lang="ru-RU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	Первый Азовский поход	                                                             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1697</a:t>
            </a:r>
            <a:endParaRPr lang="ru-RU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endParaRPr lang="ru-RU" i="1" kern="0" dirty="0" smtClean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b="1" i="1" kern="0" dirty="0" smtClean="0">
                <a:solidFill>
                  <a:srgbClr val="002060"/>
                </a:solidFill>
                <a:latin typeface="Arial"/>
              </a:rPr>
              <a:t>2</a:t>
            </a:r>
            <a:r>
              <a:rPr lang="ru-RU" b="1" i="1" kern="0" dirty="0">
                <a:solidFill>
                  <a:srgbClr val="002060"/>
                </a:solidFill>
                <a:latin typeface="Arial"/>
              </a:rPr>
              <a:t>.	Вставьте в текст пропущенные имена и даты.</a:t>
            </a:r>
          </a:p>
          <a:p>
            <a:pPr marL="342900" lvl="0" indent="14288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После смерти в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 году царя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                  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 новым царём стал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его младший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брат 10-летний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                                                  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.</a:t>
            </a:r>
          </a:p>
          <a:p>
            <a:pPr marL="342900" lvl="0" indent="14288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Однако оставался ещё средний брат – слабоумный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                  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.</a:t>
            </a:r>
          </a:p>
          <a:p>
            <a:pPr marL="342900" lvl="0" indent="14288" fontAlgn="base">
              <a:spcAft>
                <a:spcPct val="0"/>
              </a:spcAft>
              <a:buClrTx/>
              <a:buSzTx/>
              <a:buNone/>
            </a:pPr>
            <a:r>
              <a:rPr lang="ru-RU" kern="0" dirty="0">
                <a:solidFill>
                  <a:srgbClr val="002060"/>
                </a:solidFill>
                <a:latin typeface="Arial"/>
              </a:rPr>
              <a:t>После восстания стрельцов бояре были вынуждены провозгласить царями обоих братьев, но фактически власть оказалась в руках их сестры царевны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. Лишь в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 году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 сверг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 и стал править самостоятельно. До своей смерти в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 году его соправителем формально считался брат </a:t>
            </a:r>
            <a:r>
              <a:rPr lang="ru-RU" u="sng" kern="0" dirty="0">
                <a:solidFill>
                  <a:srgbClr val="002060"/>
                </a:solidFill>
                <a:latin typeface="Arial"/>
              </a:rPr>
              <a:t>                                                                                        </a:t>
            </a:r>
            <a:r>
              <a:rPr lang="ru-RU" kern="0" dirty="0" smtClean="0">
                <a:solidFill>
                  <a:srgbClr val="002060"/>
                </a:solidFill>
                <a:latin typeface="Arial"/>
              </a:rPr>
              <a:t>.</a:t>
            </a:r>
            <a:endParaRPr lang="ru-RU" kern="0" dirty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endParaRPr lang="ru-RU" u="sng" kern="0" dirty="0" smtClean="0">
              <a:solidFill>
                <a:srgbClr val="00206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b="1" i="1" kern="0" dirty="0" smtClean="0">
                <a:solidFill>
                  <a:srgbClr val="002060"/>
                </a:solidFill>
                <a:latin typeface="Arial"/>
              </a:rPr>
              <a:t>3.	Подчеркните</a:t>
            </a:r>
            <a:r>
              <a:rPr lang="ru-RU" b="1" i="1" kern="0" dirty="0">
                <a:solidFill>
                  <a:srgbClr val="002060"/>
                </a:solidFill>
                <a:latin typeface="Arial"/>
              </a:rPr>
              <a:t>, кто стоял во главе Великого посольства</a:t>
            </a:r>
            <a:r>
              <a:rPr lang="ru-RU" b="1" i="1" kern="0" dirty="0" smtClean="0">
                <a:solidFill>
                  <a:srgbClr val="002060"/>
                </a:solidFill>
                <a:latin typeface="Arial"/>
              </a:rPr>
              <a:t>.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kern="0" dirty="0">
                <a:solidFill>
                  <a:srgbClr val="002060"/>
                </a:solidFill>
                <a:latin typeface="Arial"/>
              </a:rPr>
            </a:br>
            <a:r>
              <a:rPr lang="ru-RU" kern="0" dirty="0" smtClean="0">
                <a:solidFill>
                  <a:srgbClr val="002060"/>
                </a:solidFill>
                <a:latin typeface="Arial"/>
              </a:rPr>
              <a:t>Пётр</a:t>
            </a:r>
            <a:r>
              <a:rPr lang="ru-RU" kern="0" dirty="0">
                <a:solidFill>
                  <a:srgbClr val="002060"/>
                </a:solidFill>
                <a:latin typeface="Arial"/>
              </a:rPr>
              <a:t>, Головин, Софья, Лефорт, Возницын, Михайлов, Зотов.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9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536505"/>
          </a:xfrm>
        </p:spPr>
        <p:txBody>
          <a:bodyPr>
            <a:normAutofit fontScale="92500" lnSpcReduction="10000"/>
          </a:bodyPr>
          <a:lstStyle/>
          <a:p>
            <a:pPr marL="536575" indent="-536575" algn="ctr">
              <a:buNone/>
            </a:pPr>
            <a:r>
              <a:rPr lang="ru-RU" sz="3200" dirty="0" smtClean="0"/>
              <a:t>Что </a:t>
            </a:r>
            <a:r>
              <a:rPr lang="ru-RU" sz="3200" dirty="0"/>
              <a:t>являлось причинами неудач </a:t>
            </a:r>
            <a:r>
              <a:rPr lang="ru-RU" sz="3200" dirty="0" smtClean="0"/>
              <a:t>первого Азовского </a:t>
            </a:r>
            <a:r>
              <a:rPr lang="ru-RU" sz="3200" dirty="0"/>
              <a:t>похода</a:t>
            </a:r>
            <a:r>
              <a:rPr lang="ru-RU" sz="32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Затяжной характер кампании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Отсутствие единого военного командования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Слабая артиллерия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Отсутствие у России союзников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Отсутствие у России флота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Оказание Турции помощи со стороны стран Западной Европы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Устаревшее вооружение армии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Плохие погодные условия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Недостаток обученных офицеров</a:t>
            </a:r>
            <a:r>
              <a:rPr lang="ru-RU" sz="2800" dirty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Отметьте правильные </a:t>
            </a:r>
            <a:r>
              <a:rPr lang="ru-RU" sz="4000" dirty="0" smtClean="0"/>
              <a:t>утверждения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339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420888"/>
            <a:ext cx="4896543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«Какие проблемы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придётся решать </a:t>
            </a:r>
          </a:p>
          <a:p>
            <a:pPr marL="0" indent="0">
              <a:buNone/>
            </a:pPr>
            <a:r>
              <a:rPr lang="ru-RU" sz="4000" dirty="0" smtClean="0"/>
              <a:t>Петру </a:t>
            </a:r>
          </a:p>
          <a:p>
            <a:pPr marL="0" indent="0">
              <a:buNone/>
            </a:pPr>
            <a:r>
              <a:rPr lang="ru-RU" sz="4000" dirty="0" smtClean="0"/>
              <a:t>в </a:t>
            </a:r>
            <a:r>
              <a:rPr lang="ru-RU" sz="4000" dirty="0"/>
              <a:t>ходе правления»?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Ответьте на вопрос, поставленный в начале урока: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067050" cy="3638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420888"/>
            <a:ext cx="813690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Обязательная часть д/з: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-Повторить материал урока по §13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-ответить на вопросы.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-Задания по р./т стр.37-38 №№</a:t>
            </a:r>
            <a:r>
              <a:rPr lang="ru-RU" dirty="0" smtClean="0"/>
              <a:t>1,2.</a:t>
            </a:r>
            <a:endParaRPr lang="ru-RU" dirty="0"/>
          </a:p>
          <a:p>
            <a:pPr marL="0" indent="0">
              <a:buNone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желанию: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-Синквейн о Петре </a:t>
            </a:r>
            <a:r>
              <a:rPr lang="ru-RU" dirty="0" smtClean="0"/>
              <a:t>I или по </a:t>
            </a:r>
            <a:r>
              <a:rPr lang="ru-RU" dirty="0"/>
              <a:t>любому вопросу изученного </a:t>
            </a:r>
            <a:r>
              <a:rPr lang="ru-RU" dirty="0" smtClean="0"/>
              <a:t>на уроке материала.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-Участие в конкурсе </a:t>
            </a:r>
            <a:r>
              <a:rPr lang="ru-RU" dirty="0" smtClean="0"/>
              <a:t>исторических стенгазет.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</a:t>
            </a:r>
            <a:r>
              <a:rPr lang="ru-RU" dirty="0" smtClean="0"/>
              <a:t>задание: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008932"/>
            <a:ext cx="7772400" cy="1276052"/>
          </a:xfrm>
        </p:spPr>
        <p:txBody>
          <a:bodyPr/>
          <a:lstStyle/>
          <a:p>
            <a:r>
              <a:rPr lang="ru-RU" dirty="0" smtClean="0"/>
              <a:t>Спасибо за работу на уроке!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4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536505"/>
          </a:xfrm>
        </p:spPr>
        <p:txBody>
          <a:bodyPr>
            <a:normAutofit/>
          </a:bodyPr>
          <a:lstStyle/>
          <a:p>
            <a:pPr marL="536575" indent="-447675"/>
            <a:endParaRPr lang="ru-RU" b="1" dirty="0" smtClean="0"/>
          </a:p>
          <a:p>
            <a:pPr marL="536575" indent="-447675"/>
            <a:r>
              <a:rPr lang="ru-RU" b="1" dirty="0" smtClean="0"/>
              <a:t>Кто </a:t>
            </a:r>
            <a:r>
              <a:rPr lang="ru-RU" b="1" dirty="0"/>
              <a:t>были эти люди, какой вклад они внесли  в историю России?</a:t>
            </a:r>
          </a:p>
          <a:p>
            <a:pPr marL="536575" indent="-447675">
              <a:buNone/>
            </a:pPr>
            <a:endParaRPr lang="ru-RU" b="1" dirty="0"/>
          </a:p>
          <a:p>
            <a:pPr marL="1252538" indent="0">
              <a:buNone/>
            </a:pPr>
            <a:r>
              <a:rPr lang="ru-RU" b="1" i="1" dirty="0"/>
              <a:t>1 группа</a:t>
            </a:r>
            <a:r>
              <a:rPr lang="ru-RU" b="1" i="1" dirty="0" smtClean="0"/>
              <a:t> </a:t>
            </a:r>
            <a:r>
              <a:rPr lang="ru-RU" b="1" i="1" dirty="0"/>
              <a:t>– А. Ордин – Нащокин         </a:t>
            </a:r>
          </a:p>
          <a:p>
            <a:pPr marL="1252538" indent="0">
              <a:buNone/>
            </a:pPr>
            <a:r>
              <a:rPr lang="ru-RU" b="1" i="1" dirty="0" smtClean="0"/>
              <a:t>2 группа </a:t>
            </a:r>
            <a:r>
              <a:rPr lang="ru-RU" b="1" i="1" dirty="0"/>
              <a:t>– В. Голицин          </a:t>
            </a:r>
            <a:endParaRPr lang="ru-RU" b="1" i="1" dirty="0" smtClean="0"/>
          </a:p>
          <a:p>
            <a:pPr marL="1252538" indent="0">
              <a:buNone/>
            </a:pPr>
            <a:r>
              <a:rPr lang="ru-RU" b="1" i="1" dirty="0" smtClean="0"/>
              <a:t>3 </a:t>
            </a:r>
            <a:r>
              <a:rPr lang="ru-RU" b="1" i="1" dirty="0"/>
              <a:t>группа</a:t>
            </a:r>
            <a:r>
              <a:rPr lang="ru-RU" b="1" i="1" dirty="0" smtClean="0"/>
              <a:t> </a:t>
            </a:r>
            <a:r>
              <a:rPr lang="ru-RU" b="1" i="1" dirty="0"/>
              <a:t>– Ю. Крижанич</a:t>
            </a:r>
          </a:p>
          <a:p>
            <a:pPr marL="536575" indent="-447675">
              <a:buNone/>
            </a:pPr>
            <a:endParaRPr lang="ru-RU" b="1" dirty="0" smtClean="0"/>
          </a:p>
          <a:p>
            <a:pPr marL="536575" indent="-447675"/>
            <a:r>
              <a:rPr lang="ru-RU" b="1" dirty="0" smtClean="0"/>
              <a:t>В </a:t>
            </a:r>
            <a:r>
              <a:rPr lang="ru-RU" b="1" dirty="0"/>
              <a:t>чем сходство и различие взглядов реформаторов?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Реформирование России в правление Алексея </a:t>
            </a:r>
            <a:r>
              <a:rPr lang="ru-RU" dirty="0" smtClean="0"/>
              <a:t>Михайловича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4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8208911" cy="4176465"/>
          </a:xfrm>
        </p:spPr>
        <p:txBody>
          <a:bodyPr>
            <a:normAutofit/>
          </a:bodyPr>
          <a:lstStyle/>
          <a:p>
            <a:pPr>
              <a:buClrTx/>
              <a:buSzTx/>
              <a:defRPr/>
            </a:pPr>
            <a:endParaRPr lang="ru-RU" sz="4400" dirty="0" smtClean="0">
              <a:solidFill>
                <a:srgbClr val="002060"/>
              </a:solidFill>
            </a:endParaRPr>
          </a:p>
          <a:p>
            <a:pPr>
              <a:buClrTx/>
              <a:buSzTx/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Рекрутская </a:t>
            </a:r>
            <a:r>
              <a:rPr lang="ru-RU" sz="3600" dirty="0">
                <a:solidFill>
                  <a:srgbClr val="002060"/>
                </a:solidFill>
              </a:rPr>
              <a:t>повинность</a:t>
            </a:r>
          </a:p>
          <a:p>
            <a:pPr>
              <a:buClrTx/>
              <a:buSzTx/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Постоянная </a:t>
            </a:r>
            <a:r>
              <a:rPr lang="ru-RU" sz="3600" dirty="0">
                <a:solidFill>
                  <a:srgbClr val="002060"/>
                </a:solidFill>
              </a:rPr>
              <a:t>армия</a:t>
            </a:r>
          </a:p>
          <a:p>
            <a:pPr>
              <a:buClrTx/>
              <a:buSzTx/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Наемная </a:t>
            </a:r>
            <a:r>
              <a:rPr lang="ru-RU" sz="3600" dirty="0">
                <a:solidFill>
                  <a:srgbClr val="002060"/>
                </a:solidFill>
              </a:rPr>
              <a:t>армия</a:t>
            </a:r>
          </a:p>
          <a:p>
            <a:pPr>
              <a:buClrTx/>
              <a:buSzTx/>
              <a:buFont typeface="Wingdings" pitchFamily="2" charset="2"/>
              <a:buChar char="Ø"/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 Регентство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Родословное древо Романовых </a:t>
            </a:r>
            <a:r>
              <a:rPr lang="ru-RU" sz="2800" dirty="0" smtClean="0"/>
              <a:t>(фрагмент)</a:t>
            </a:r>
            <a:endParaRPr lang="ru-RU" sz="2800" dirty="0"/>
          </a:p>
        </p:txBody>
      </p:sp>
      <p:pic>
        <p:nvPicPr>
          <p:cNvPr id="29" name="Picture 6" descr="Portrait-of-Alexei-Mikhailovich-Roma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20094"/>
            <a:ext cx="1238250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" name="Picture 8" descr="859efbfead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2" y="1947069"/>
            <a:ext cx="1120775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1" name="Picture 10" descr="9ce41e26d33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49" y="2020094"/>
            <a:ext cx="1217613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2" name="Picture 18" descr="Картинка 1 из 1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9" y="4179094"/>
            <a:ext cx="1271588" cy="154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3" name="Picture 20" descr="portreti-7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bright="2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2" y="4179094"/>
            <a:ext cx="1333500" cy="1584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4" name="Picture 22" descr="ImperRjman_0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35" y="4179094"/>
            <a:ext cx="1217613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5" name="Picture 24" descr="img_1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24" y="4179094"/>
            <a:ext cx="1139825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-3651" y="3459956"/>
            <a:ext cx="1866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/>
              <a:t>Мария</a:t>
            </a:r>
            <a:br>
              <a:rPr lang="ru-RU"/>
            </a:br>
            <a:r>
              <a:rPr lang="ru-RU"/>
              <a:t>Милославская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3707904" y="3429000"/>
            <a:ext cx="149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dirty="0"/>
              <a:t>Алексей</a:t>
            </a:r>
            <a:br>
              <a:rPr lang="ru-RU" dirty="0"/>
            </a:br>
            <a:r>
              <a:rPr lang="ru-RU" dirty="0"/>
              <a:t>Михайлович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6889274" y="3479006"/>
            <a:ext cx="1433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dirty="0"/>
              <a:t>Наталья</a:t>
            </a:r>
            <a:br>
              <a:rPr lang="ru-RU" dirty="0"/>
            </a:br>
            <a:r>
              <a:rPr lang="ru-RU" dirty="0"/>
              <a:t>Нарышкина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44049" y="5798145"/>
            <a:ext cx="871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Фёдор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299812" y="5798145"/>
            <a:ext cx="725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/>
              <a:t>Иван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957162" y="5798145"/>
            <a:ext cx="906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Софья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5612924" y="5805264"/>
            <a:ext cx="708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/>
              <a:t>Пётр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1863248" y="4036218"/>
            <a:ext cx="5026026" cy="21590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3080873" y="6275033"/>
            <a:ext cx="25907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 Р И У М В И Р А Т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2660174" y="2775744"/>
            <a:ext cx="0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>
            <a:off x="2662556" y="2775744"/>
            <a:ext cx="1124578" cy="1448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H="1">
            <a:off x="6044723" y="2775744"/>
            <a:ext cx="0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H="1">
            <a:off x="1677587" y="2775744"/>
            <a:ext cx="984968" cy="1448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1902802" y="2499097"/>
            <a:ext cx="1700639" cy="35383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ая стрелка влево/вправо 54"/>
          <p:cNvSpPr/>
          <p:nvPr/>
        </p:nvSpPr>
        <p:spPr>
          <a:xfrm>
            <a:off x="5158685" y="2499097"/>
            <a:ext cx="1700639" cy="353839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5949280"/>
            <a:ext cx="4320479" cy="4320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Неизвестный художник, </a:t>
            </a:r>
            <a:r>
              <a:rPr lang="en-US" dirty="0" smtClean="0">
                <a:solidFill>
                  <a:schemeClr val="tx1"/>
                </a:solidFill>
              </a:rPr>
              <a:t>XVIII</a:t>
            </a:r>
            <a:r>
              <a:rPr lang="ru-RU" dirty="0" smtClean="0">
                <a:solidFill>
                  <a:schemeClr val="tx1"/>
                </a:solidFill>
              </a:rPr>
              <a:t> 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72408" cy="4225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323528" y="1628800"/>
            <a:ext cx="4104456" cy="4225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algn="just">
              <a:buNone/>
            </a:pPr>
            <a:r>
              <a:rPr lang="ru-RU" dirty="0"/>
              <a:t>Сын царя Алексея Михайловича. Болезненный и неспособный к государственным делам, он был провозглашен царем в 1682 г. вместе с младшим братом Петром I. До 1689 г. за них правила сестра, царевна Софья, после 1689 г. единолично правил Петр. Правление Ивана было номинальным.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 smtClean="0"/>
              <a:t>Иван </a:t>
            </a:r>
            <a:r>
              <a:rPr lang="en-US" dirty="0" smtClean="0"/>
              <a:t>V (</a:t>
            </a:r>
            <a:r>
              <a:rPr lang="ru-RU" dirty="0" smtClean="0"/>
              <a:t>1666-1696</a:t>
            </a:r>
            <a:r>
              <a:rPr lang="en-US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51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Софья Алексеевна (1657-1704)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0040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323528" y="1628800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algn="just">
              <a:buNone/>
            </a:pPr>
            <a:endParaRPr lang="ru-RU" dirty="0" smtClean="0"/>
          </a:p>
          <a:p>
            <a:pPr marL="0" indent="536575" algn="just">
              <a:buNone/>
            </a:pPr>
            <a:endParaRPr lang="ru-RU" dirty="0"/>
          </a:p>
          <a:p>
            <a:pPr marL="0" indent="536575" algn="just">
              <a:buNone/>
            </a:pPr>
            <a:r>
              <a:rPr lang="ru-RU" dirty="0" smtClean="0"/>
              <a:t>Дочь </a:t>
            </a:r>
            <a:r>
              <a:rPr lang="ru-RU" dirty="0"/>
              <a:t>царя Алексея Михайловича. Отличалась умом, честолюбием, была довольно хорошо образована. После смерти своего брата Федора Алексеевича активно участвовала в борьбе за власть. В итоге после провозглашения царями Ивана V и Петра I стала при них регентом (1682-1689). Она фактически определяла правительственный курс, опираясь на В. Голицына, Ф. Шакловитого и др. В годы ее правления были предоставлены небольшие льготы городам, ослаблен сыск беглых крестьян. Во внешней политике наиболее удачными акциями были заключение «Вечного мира» с Польшей в 1686 г. и подписание Нерчинского договора с Китаем в 1689 г. Однако попытки прорваться в Крым остались без результата (Крымские походы 1687 г. и 1689 г.). В 1689 г. вынуждена была отдать Петру I власть. Вскоре она насильно была отправлена в Новодевичий монастырь, где и умерла.</a:t>
            </a: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572000" y="6237311"/>
            <a:ext cx="4320479" cy="43204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Портрет из "Пантеона российских авторов". 1801 г. Гравировал И. Розонов</a:t>
            </a:r>
          </a:p>
        </p:txBody>
      </p:sp>
    </p:spTree>
    <p:extLst>
      <p:ext uri="{BB962C8B-B14F-4D97-AF65-F5344CB8AC3E}">
        <p14:creationId xmlns:p14="http://schemas.microsoft.com/office/powerpoint/2010/main" val="861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исунок7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1183"/>
            <a:ext cx="3162300" cy="5472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4" descr="Рисунок4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1183"/>
            <a:ext cx="3424238" cy="5446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628704" y="6237312"/>
            <a:ext cx="4320479" cy="432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ru-RU" sz="1800" dirty="0">
                <a:solidFill>
                  <a:schemeClr val="tx1"/>
                </a:solidFill>
              </a:rPr>
              <a:t>Петр и его потешные полки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05123" y="6237312"/>
            <a:ext cx="4320479" cy="4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</a:rPr>
              <a:t>Никита Зотов обучает </a:t>
            </a:r>
            <a:r>
              <a:rPr lang="ru-RU" sz="1800" dirty="0" smtClean="0">
                <a:solidFill>
                  <a:schemeClr val="tx1"/>
                </a:solidFill>
              </a:rPr>
              <a:t>Петра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2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Евдокия Фёдоровна Лопухина </a:t>
            </a:r>
            <a:br>
              <a:rPr lang="ru-RU" dirty="0"/>
            </a:br>
            <a:r>
              <a:rPr lang="ru-RU" sz="3600" dirty="0"/>
              <a:t>(1669 – 1731)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39552" y="2132856"/>
            <a:ext cx="381642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6575" algn="just">
              <a:buNone/>
            </a:pPr>
            <a:r>
              <a:rPr lang="ru-RU" sz="2000" dirty="0"/>
              <a:t>Первая жена Петра Первого. Получила домашнее воспитание в старинном духе. Не разделяла взглядов мужа. Через 9 лет брака по желанию Петра была насильно пострижена в монахини. До самой смерти содержалась в различных монастырях.</a:t>
            </a: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572000" y="6237311"/>
            <a:ext cx="4320479" cy="43204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Портрет из "Пантеона российских авторов". 1801 г. </a:t>
            </a:r>
          </a:p>
        </p:txBody>
      </p:sp>
      <p:pic>
        <p:nvPicPr>
          <p:cNvPr id="7" name="Picture 8" descr="0_bcf9_60d570f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772816"/>
            <a:ext cx="338437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00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1090</Words>
  <Application>Microsoft Office PowerPoint</Application>
  <PresentationFormat>Экран (4:3)</PresentationFormat>
  <Paragraphs>138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Волна</vt:lpstr>
      <vt:lpstr>Воздушный поток</vt:lpstr>
      <vt:lpstr>Классная работа. Тема: Пётр I. Россия на рубеже веков.</vt:lpstr>
      <vt:lpstr>Предпосылки петровских преобразований</vt:lpstr>
      <vt:lpstr>Реформирование России в правление Алексея Михайловича</vt:lpstr>
      <vt:lpstr>Термины</vt:lpstr>
      <vt:lpstr>Родословное древо Романовых (фрагмент)</vt:lpstr>
      <vt:lpstr>Иван V (1666-1696)</vt:lpstr>
      <vt:lpstr>Софья Алексеевна (1657-1704)</vt:lpstr>
      <vt:lpstr>Презентация PowerPoint</vt:lpstr>
      <vt:lpstr>Евдокия Фёдоровна Лопухина  (1669 – 1731)</vt:lpstr>
      <vt:lpstr>Наталья Кирилловна Нарышкина (1651- 1694)</vt:lpstr>
      <vt:lpstr>Патрик Гордон (1635-1699)</vt:lpstr>
      <vt:lpstr>Франц Яковлевич Лефорт  (1656-1699)</vt:lpstr>
      <vt:lpstr>Азовские походы 1695 и 1696 годов</vt:lpstr>
      <vt:lpstr>Азовские походы 1695 и 1696 годов</vt:lpstr>
      <vt:lpstr>Итоги Азовских походов  1695 и 1696 годов</vt:lpstr>
      <vt:lpstr>Галера "ПРИНЦИПИУМ"</vt:lpstr>
      <vt:lpstr>Великое посольство  1697 – 1698 годов</vt:lpstr>
      <vt:lpstr>Презентация PowerPoint</vt:lpstr>
      <vt:lpstr>Заполните таблицу</vt:lpstr>
      <vt:lpstr>Выполните задания</vt:lpstr>
      <vt:lpstr>Отметьте правильные утверждения</vt:lpstr>
      <vt:lpstr>Ответьте на вопрос, поставленный в начале урока:</vt:lpstr>
      <vt:lpstr>Домашнее задание:</vt:lpstr>
      <vt:lpstr>Спасибо за работу на уроке!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I. Россия на рубеже веков</dc:title>
  <dc:creator>Белим Галина</dc:creator>
  <cp:lastModifiedBy>Белим Сергей</cp:lastModifiedBy>
  <cp:revision>25</cp:revision>
  <dcterms:created xsi:type="dcterms:W3CDTF">2012-02-12T13:25:52Z</dcterms:created>
  <dcterms:modified xsi:type="dcterms:W3CDTF">2012-02-13T14:58:41Z</dcterms:modified>
</cp:coreProperties>
</file>