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t\Desktop\&#1042;&#1086;&#1089;&#1082;&#1088;&#1077;&#1089;&#1085;&#1086;&#1077;%20&#1095;&#1072;&#1077;&#1087;&#1080;&#1090;&#1080;&#1077;\Marina_Devyatova-Kadril_moskovskaya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t\Desktop\&#1042;&#1086;&#1089;&#1082;&#1088;&#1077;&#1089;&#1085;&#1086;&#1077;%20&#1095;&#1072;&#1077;&#1087;&#1080;&#1090;&#1080;&#1077;\&#1063;&#1072;&#1089;&#1090;&#1091;&#1096;&#1082;&#1080;.mp3" TargetMode="Externa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t\Desktop\&#1042;&#1086;&#1089;&#1082;&#1088;&#1077;&#1089;&#1085;&#1086;&#1077;%20&#1095;&#1072;&#1077;&#1087;&#1080;&#1090;&#1080;&#1077;\chibatuha_-_moskovskaja_kadril_(zvukoff.ru).mp3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t\Desktop\&#1042;&#1086;&#1089;&#1082;&#1088;&#1077;&#1089;&#1085;&#1086;&#1077;%20&#1095;&#1072;&#1077;&#1087;&#1080;&#1090;&#1080;&#1077;\&#1053;&#1072;&#1076;&#1077;&#1078;&#1076;&#1072;%20&#1041;&#1072;&#1073;&#1082;&#1080;&#1085;&#1072;%20-%20&#1056;&#1072;&#1079;,%20&#1076;&#1074;&#1072;,%20&#1083;&#1102;&#1073;&#1083;&#1102;%20&#1090;&#1077;&#1073;&#1103;%20(musico.cc).mp3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uv66.ru/2016/12211627.1.jpg"/>
          <p:cNvPicPr>
            <a:picLocks noChangeAspect="1" noChangeArrowheads="1"/>
          </p:cNvPicPr>
          <p:nvPr/>
        </p:nvPicPr>
        <p:blipFill>
          <a:blip r:embed="rId3" cstate="print"/>
          <a:srcRect l="5840" r="4987"/>
          <a:stretch>
            <a:fillRect/>
          </a:stretch>
        </p:blipFill>
        <p:spPr bwMode="auto">
          <a:xfrm>
            <a:off x="0" y="0"/>
            <a:ext cx="918245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404664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Воскресное чаепитие</a:t>
            </a:r>
            <a:endParaRPr lang="ru-RU" sz="6000" b="1" dirty="0"/>
          </a:p>
        </p:txBody>
      </p:sp>
      <p:pic>
        <p:nvPicPr>
          <p:cNvPr id="6" name="Marina_Devyatova-Kadril_moskovsk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2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693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Какого чая не бывает: красного, зеленого, голубого, белого?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4128" y="980728"/>
            <a:ext cx="2839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Голубого чая не бывает</a:t>
            </a:r>
            <a:endParaRPr lang="ru-RU" sz="2000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8057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Из какой емкости нельзя пить чай: пиалы, стакана, </a:t>
            </a:r>
            <a:r>
              <a:rPr lang="ru-RU" sz="2000" b="1" dirty="0" err="1" smtClean="0"/>
              <a:t>калебаса</a:t>
            </a:r>
            <a:r>
              <a:rPr lang="ru-RU" sz="2000" b="1" dirty="0" smtClean="0"/>
              <a:t>, фужера?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2492896"/>
            <a:ext cx="2849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Из фужера чай не пьют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3140968"/>
            <a:ext cx="6467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Известен индийский, китайский, азербайджанский, </a:t>
            </a:r>
          </a:p>
          <a:p>
            <a:r>
              <a:rPr lang="ru-RU" sz="2000" b="1" dirty="0" smtClean="0"/>
              <a:t>монгольский чай: а какая страна является родиной чая?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3861048"/>
            <a:ext cx="2204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Родина чая Китай</a:t>
            </a:r>
            <a:endParaRPr lang="ru-RU" sz="2000" i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725144"/>
            <a:ext cx="7153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Какого меда не бывает: горного, степного, таежного, лесного?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5373216"/>
            <a:ext cx="3158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Не бывает степного меда</a:t>
            </a:r>
            <a:endParaRPr lang="ru-RU" sz="20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601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Растение «чай» это: дерево, трава, куст, водоросли?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68144" y="1052736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Чай это куст</a:t>
            </a:r>
            <a:endParaRPr lang="ru-RU" sz="2000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916832"/>
            <a:ext cx="678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Что добавляют в чай калмыки: </a:t>
            </a:r>
            <a:r>
              <a:rPr lang="ru-RU" sz="2000" b="1" smtClean="0"/>
              <a:t>сахар, соль</a:t>
            </a:r>
            <a:r>
              <a:rPr lang="ru-RU" sz="2000" b="1" dirty="0" smtClean="0"/>
              <a:t>, перец, ваниль?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2636912"/>
            <a:ext cx="3696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Калмыки добавляют в чай соль</a:t>
            </a:r>
            <a:endParaRPr lang="ru-RU" sz="2000" i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573016"/>
            <a:ext cx="7664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Не бывает чая в пакетиках, в пирамидках, в сумочках, развесного?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365104"/>
            <a:ext cx="3087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Не бывает чая в сумочках</a:t>
            </a:r>
            <a:endParaRPr lang="ru-RU" sz="2000" i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085184"/>
            <a:ext cx="7023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Чайная чашка от кофейной отличается цветом, материалом, </a:t>
            </a:r>
          </a:p>
          <a:p>
            <a:r>
              <a:rPr lang="ru-RU" sz="2000" b="1" dirty="0" smtClean="0"/>
              <a:t>емкостью, количеством ручек?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6021288"/>
            <a:ext cx="4628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Отличается емкостью, чайная больше</a:t>
            </a:r>
            <a:endParaRPr lang="ru-RU" sz="20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016.radikal.ru/i337/1408/bc/1b1400264c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5715000" cy="3076575"/>
          </a:xfrm>
          <a:prstGeom prst="rect">
            <a:avLst/>
          </a:prstGeom>
          <a:noFill/>
        </p:spPr>
      </p:pic>
      <p:pic>
        <p:nvPicPr>
          <p:cNvPr id="1030" name="Picture 6" descr="http://holiday-ledi.ru/wp-content/uploads/2015/05/%D0%B2%D0%B0%D1%80%D0%B8%D0%BC-%D0%B2%D0%B0%D1%80%D0%B5%D0%BD%D1%8C%D0%B5-%D0%B8%D0%B7-%D1%81%D0%BE%D1%81%D0%BD%D0%BE%D0%B2%D1%8B%D1%85-%D1%88%D0%B8%D1%88%D0%B5%D0%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347864" cy="2427202"/>
          </a:xfrm>
          <a:prstGeom prst="rect">
            <a:avLst/>
          </a:prstGeom>
          <a:noFill/>
        </p:spPr>
      </p:pic>
      <p:pic>
        <p:nvPicPr>
          <p:cNvPr id="1032" name="Picture 8" descr="http://www.xn--80afdb0cbapl.xn--p1ai/wp-content/uploads/2015/05/vare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85246"/>
            <a:ext cx="3482752" cy="2472754"/>
          </a:xfrm>
          <a:prstGeom prst="rect">
            <a:avLst/>
          </a:prstGeom>
          <a:noFill/>
        </p:spPr>
      </p:pic>
      <p:pic>
        <p:nvPicPr>
          <p:cNvPr id="1034" name="Picture 10" descr="http://infocooks.ru/foto/varene-iz-zelenykh-orekh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140968"/>
            <a:ext cx="2915816" cy="2186862"/>
          </a:xfrm>
          <a:prstGeom prst="rect">
            <a:avLst/>
          </a:prstGeom>
          <a:noFill/>
        </p:spPr>
      </p:pic>
      <p:pic>
        <p:nvPicPr>
          <p:cNvPr id="1036" name="Picture 12" descr="http://strana-sovetov.com/images/stories/2015/06/rose-jam-8.jpg"/>
          <p:cNvPicPr>
            <a:picLocks noChangeAspect="1" noChangeArrowheads="1"/>
          </p:cNvPicPr>
          <p:nvPr/>
        </p:nvPicPr>
        <p:blipFill>
          <a:blip r:embed="rId6" cstate="print"/>
          <a:srcRect r="12539"/>
          <a:stretch>
            <a:fillRect/>
          </a:stretch>
        </p:blipFill>
        <p:spPr bwMode="auto">
          <a:xfrm>
            <a:off x="1115616" y="2492896"/>
            <a:ext cx="3491880" cy="1916832"/>
          </a:xfrm>
          <a:prstGeom prst="rect">
            <a:avLst/>
          </a:prstGeom>
          <a:noFill/>
        </p:spPr>
      </p:pic>
      <p:pic>
        <p:nvPicPr>
          <p:cNvPr id="1038" name="Picture 14" descr="http://suseky.com/wp-content/uploads/2015/09/1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4449" y="4797152"/>
            <a:ext cx="3389551" cy="2060848"/>
          </a:xfrm>
          <a:prstGeom prst="rect">
            <a:avLst/>
          </a:prstGeom>
          <a:noFill/>
        </p:spPr>
      </p:pic>
      <p:pic>
        <p:nvPicPr>
          <p:cNvPr id="1040" name="Picture 16" descr="http://vashpovar.com/uploads/varene_iz_kryzhovnik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60648"/>
            <a:ext cx="9144000" cy="64394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kino.prim.land/wp-content/uploads/2015/07/masha-i-medved-zaputannye-istorii_2015-12.jpg"/>
          <p:cNvPicPr>
            <a:picLocks noChangeAspect="1" noChangeArrowheads="1"/>
          </p:cNvPicPr>
          <p:nvPr/>
        </p:nvPicPr>
        <p:blipFill>
          <a:blip r:embed="rId2" cstate="print"/>
          <a:srcRect l="6428"/>
          <a:stretch>
            <a:fillRect/>
          </a:stretch>
        </p:blipFill>
        <p:spPr bwMode="auto">
          <a:xfrm>
            <a:off x="0" y="1340768"/>
            <a:ext cx="9177939" cy="55172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6789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«</a:t>
            </a:r>
            <a:r>
              <a:rPr lang="ru-RU" sz="3600" b="1" dirty="0" smtClean="0">
                <a:solidFill>
                  <a:srgbClr val="FFFF00"/>
                </a:solidFill>
              </a:rPr>
              <a:t>Я варю варенье…»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конкурс скороговорок для шестиклассниц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.ytimg.com/vi/xELQpFjm-y4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8999"/>
            <a:ext cx="4572000" cy="3429001"/>
          </a:xfrm>
          <a:prstGeom prst="rect">
            <a:avLst/>
          </a:prstGeom>
          <a:noFill/>
        </p:spPr>
      </p:pic>
      <p:pic>
        <p:nvPicPr>
          <p:cNvPr id="28676" name="Picture 4" descr="http://www.thegourmet.ru/wp-content/uploads/2013/04/TGIMG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0"/>
            <a:ext cx="5715000" cy="3819525"/>
          </a:xfrm>
          <a:prstGeom prst="rect">
            <a:avLst/>
          </a:prstGeom>
          <a:noFill/>
        </p:spPr>
      </p:pic>
      <p:pic>
        <p:nvPicPr>
          <p:cNvPr id="28678" name="Picture 6" descr="https://encrypted-tbn1.gstatic.com/images?q=tbn:ANd9GcQDCw2JwzB6LUbJ46fCOEV1ix2pldfwvyFrUZJhyb0lJ0ghWL-vd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93628"/>
            <a:ext cx="3528392" cy="2764372"/>
          </a:xfrm>
          <a:prstGeom prst="rect">
            <a:avLst/>
          </a:prstGeom>
          <a:noFill/>
        </p:spPr>
      </p:pic>
      <p:pic>
        <p:nvPicPr>
          <p:cNvPr id="28680" name="Picture 8" descr="http://supercook.ru/decoration/images-pryanik/pr-dom-03-00-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2938289" cy="32812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204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пряничный домик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692696"/>
            <a:ext cx="144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баранкки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23731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пряники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630932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сушки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slastenkam.ru/wp-content/uploads/2012/02/1264776451059.jpg"/>
          <p:cNvPicPr>
            <a:picLocks noChangeAspect="1" noChangeArrowheads="1"/>
          </p:cNvPicPr>
          <p:nvPr/>
        </p:nvPicPr>
        <p:blipFill>
          <a:blip r:embed="rId2" cstate="print"/>
          <a:srcRect r="12527"/>
          <a:stretch>
            <a:fillRect/>
          </a:stretch>
        </p:blipFill>
        <p:spPr bwMode="auto">
          <a:xfrm>
            <a:off x="4067944" y="1988840"/>
            <a:ext cx="4752528" cy="4074840"/>
          </a:xfrm>
          <a:prstGeom prst="rect">
            <a:avLst/>
          </a:prstGeom>
          <a:noFill/>
        </p:spPr>
      </p:pic>
      <p:pic>
        <p:nvPicPr>
          <p:cNvPr id="29698" name="Picture 2" descr="http://www.oldtula.ru/content/image/super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524375" cy="29718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6056" y="476672"/>
            <a:ext cx="290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Тульский печатный пряник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1484784"/>
            <a:ext cx="191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Северные </a:t>
            </a:r>
            <a:r>
              <a:rPr lang="ru-RU" b="1" dirty="0" err="1" smtClean="0"/>
              <a:t>козули</a:t>
            </a:r>
            <a:endParaRPr lang="ru-RU" b="1" dirty="0"/>
          </a:p>
        </p:txBody>
      </p:sp>
      <p:pic>
        <p:nvPicPr>
          <p:cNvPr id="29702" name="Picture 6" descr="http://urozhayniy.com/wp-content/uploads/2015/04/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33056"/>
            <a:ext cx="3565451" cy="26729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79912" y="6309320"/>
            <a:ext cx="3122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Пряники вырезные медовые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1.1tv.ru/imgsize640x360/PR20141002132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5198" y="188641"/>
            <a:ext cx="5504610" cy="30963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332656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Сушки сначала месят,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потом варят в кипятке,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запекают в духовом шкафу  и нанизывают на веревочку,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чтобы мыши не съели!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26" name="Picture 6" descr="http://static.1000.menu/img/content/12134/kalach-v-duxovke_1415611016_0_m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11510"/>
            <a:ext cx="3672408" cy="31122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3645024"/>
            <a:ext cx="885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калачи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328498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Баранки крупнее сушек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 содержат больше влаги, поэтому гораздо мягче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28" name="Picture 8" descr="http://domovenok.kz/wp-content/uploads/2009/03/j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365104"/>
            <a:ext cx="3059832" cy="231935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morgoth.ru/images/2015/11/27/9fa0dd9129715bed4f5f4e0955f6a1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572500" cy="4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26905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Пироги открытые и закрытые (кулебяки)</a:t>
            </a:r>
          </a:p>
          <a:p>
            <a:r>
              <a:rPr lang="ru-RU" sz="2800" b="1" dirty="0" smtClean="0"/>
              <a:t>Пирог с </a:t>
            </a:r>
            <a:r>
              <a:rPr lang="ru-RU" sz="2800" b="1" dirty="0" err="1" smtClean="0"/>
              <a:t>вязигой</a:t>
            </a:r>
            <a:r>
              <a:rPr lang="ru-RU" sz="2800" b="1" dirty="0" smtClean="0"/>
              <a:t> или со снетками (рыбные)</a:t>
            </a:r>
          </a:p>
          <a:p>
            <a:r>
              <a:rPr lang="ru-RU" sz="2800" b="1" dirty="0" smtClean="0"/>
              <a:t>Пироги с луком и яблоками и  много-много других!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cs405016.vk.me/v405016039/a73f/naru70lnG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7932" cy="6093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6150114"/>
            <a:ext cx="5355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Конкурс «Шкатулочка»</a:t>
            </a:r>
            <a:endParaRPr lang="ru-RU" sz="4000" b="1" dirty="0"/>
          </a:p>
        </p:txBody>
      </p:sp>
      <p:pic>
        <p:nvPicPr>
          <p:cNvPr id="4" name="Часту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playcast.ru/uploads/2015/09/16/15087555.jpg"/>
          <p:cNvPicPr>
            <a:picLocks noChangeAspect="1" noChangeArrowheads="1"/>
          </p:cNvPicPr>
          <p:nvPr/>
        </p:nvPicPr>
        <p:blipFill>
          <a:blip r:embed="rId3" cstate="print"/>
          <a:srcRect l="13048"/>
          <a:stretch>
            <a:fillRect/>
          </a:stretch>
        </p:blipFill>
        <p:spPr bwMode="auto">
          <a:xfrm>
            <a:off x="33636" y="-123826"/>
            <a:ext cx="9110364" cy="69818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0"/>
            <a:ext cx="48562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Приятного всем аппетита!</a:t>
            </a:r>
          </a:p>
          <a:p>
            <a:r>
              <a:rPr lang="ru-RU" sz="3200" b="1" dirty="0" smtClean="0"/>
              <a:t>Спасибо за внимание!</a:t>
            </a:r>
            <a:endParaRPr lang="ru-RU" sz="3200" b="1" dirty="0"/>
          </a:p>
        </p:txBody>
      </p:sp>
      <p:pic>
        <p:nvPicPr>
          <p:cNvPr id="5" name="chibatuha_-_moskovskaja_kadril_(zvukoff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hrono.ru/img/monarhi/mihail_fedor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15592" cy="508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3141" y="5517232"/>
            <a:ext cx="38963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Царь Михаил Федорович, </a:t>
            </a:r>
          </a:p>
          <a:p>
            <a:pPr algn="ctr"/>
            <a:r>
              <a:rPr lang="ru-RU" sz="2000" b="1" dirty="0" smtClean="0"/>
              <a:t>основатель династии Романовых</a:t>
            </a:r>
          </a:p>
          <a:p>
            <a:pPr algn="ctr"/>
            <a:r>
              <a:rPr lang="ru-RU" sz="2000" b="1" dirty="0" smtClean="0"/>
              <a:t>1598 -1645</a:t>
            </a:r>
            <a:endParaRPr lang="ru-RU" sz="2000" b="1" dirty="0"/>
          </a:p>
        </p:txBody>
      </p:sp>
      <p:pic>
        <p:nvPicPr>
          <p:cNvPr id="8" name="Picture 2" descr="http://www.pravmir.ru/wp-content/uploads/2009/09/Za_tshaem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355976" cy="3427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http://tulachay.ru/wp-content/uploads/2012/01/24328205_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487896"/>
            <a:ext cx="4290897" cy="3370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28" y="0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Слайд 1</a:t>
            </a:r>
          </a:p>
          <a:p>
            <a:r>
              <a:rPr lang="ru-RU" sz="1600" dirty="0"/>
              <a:t>Здравствуйте, гости дорогие! Рада видеть вас в добром здравии, да в хорошем настроении! А по традиции, по порядку старинному следует гостей чаем напоить! Ну-ка, двое из ларца, одинаковых с лица, поставьте самоварчик! (Двое ставят на стол самовар). А пока самовар поспеет, мы с вами и побеседуем!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Слайд </a:t>
            </a:r>
            <a:r>
              <a:rPr lang="ru-RU" sz="1600" b="1" dirty="0"/>
              <a:t>2</a:t>
            </a:r>
          </a:p>
          <a:p>
            <a:r>
              <a:rPr lang="ru-RU" sz="1600" dirty="0"/>
              <a:t>Традиции пить чай на Руси около четырехсот лет. Датой самого первого появления чая в России считается 1638 год, когда русский посол Василий Стариков, среди дорогих подарков, привез царю Михаилу Федоровичу странные листья в дар от западно-монгольского хана </a:t>
            </a:r>
            <a:r>
              <a:rPr lang="ru-RU" sz="1600" dirty="0" err="1"/>
              <a:t>Кучкуна</a:t>
            </a:r>
            <a:r>
              <a:rPr lang="ru-RU" sz="1600" dirty="0"/>
              <a:t>. И вот, 20 сентября 1638 года государь повелел своим боярам испробовать неведомую траву, через некоторое время они явились с докладом, что жевали листья, но вот на вкус они – горькая гадость. Царь  Михаил Федорович даже хотел поначалу на хана обидеться, что в ответ на посланные ему соболя и золото он отблагодарил его какой-то невкусной травой, но догадался расспросить посла, что с этими листьями делал сам хан, на что Стариков рассказал, что монголы их варили. После этого чай было велено заварить, и тогда все распробовали и по достоинству оценили все уникальные свойства данного напитка. </a:t>
            </a:r>
          </a:p>
          <a:p>
            <a:r>
              <a:rPr lang="ru-RU" sz="1600" dirty="0"/>
              <a:t>Среди наших гостей есть две подружки, которые расскажут нам поподробнее, как это было. (Сценка 1). </a:t>
            </a:r>
          </a:p>
        </p:txBody>
      </p:sp>
    </p:spTree>
    <p:extLst>
      <p:ext uri="{BB962C8B-B14F-4D97-AF65-F5344CB8AC3E}">
        <p14:creationId xmlns:p14="http://schemas.microsoft.com/office/powerpoint/2010/main" val="2465053852"/>
      </p:ext>
    </p:extLst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3649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Сценка 1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Настенька</a:t>
            </a:r>
            <a:r>
              <a:rPr lang="ru-RU" sz="1600" i="1" dirty="0"/>
              <a:t>: Здравствуй, Аленушка!</a:t>
            </a:r>
          </a:p>
          <a:p>
            <a:r>
              <a:rPr lang="ru-RU" sz="1600" i="1" dirty="0"/>
              <a:t>Аленушка: Здравствуй, подруженька! Чего на улицу гулять не идешь, целую неделю тебя не видать?</a:t>
            </a:r>
          </a:p>
          <a:p>
            <a:r>
              <a:rPr lang="ru-RU" sz="1600" i="1" dirty="0"/>
              <a:t>Настенька: Да наказана была, батюшке не угодила!</a:t>
            </a:r>
          </a:p>
          <a:p>
            <a:r>
              <a:rPr lang="ru-RU" sz="1600" i="1" dirty="0"/>
              <a:t>Аленушка: И что же ты сотворила, голубушка?</a:t>
            </a:r>
          </a:p>
          <a:p>
            <a:r>
              <a:rPr lang="ru-RU" sz="1600" i="1" dirty="0"/>
              <a:t>Настенька: А, вот, послушай! Велел мне батюшка чаю заварить, а матушки дома нет, как этот чай заваривать - спросить не у кого! Решила сама управиться: воды колодезной принесла, в печи нагрела, чай этот высыпала, гляжу - вода черная сделалась, я молока туда плюх, побелело немного, попробовала – горько! Я медку добавила, помутнело все, я малинового варенья, опять пробую – сильно сладко – не любит батюшка сладкое! Соли всыпала, опять пробую – совсем невкусно! А видала я, что матушка частенько еду перцем приправляет, ну думаю: вот перец вкус да поправит! А батюшка кличет, чаю велит подать! Ну, тут уж пробовать некогда было, так и подала! Вот батюшка и осерчал</a:t>
            </a:r>
            <a:r>
              <a:rPr lang="ru-RU" sz="1600" i="1" dirty="0" smtClean="0"/>
              <a:t>!</a:t>
            </a:r>
            <a:endParaRPr lang="ru-RU" sz="1600" dirty="0"/>
          </a:p>
          <a:p>
            <a:endParaRPr lang="ru-RU" sz="1600" dirty="0" smtClean="0"/>
          </a:p>
          <a:p>
            <a:r>
              <a:rPr lang="ru-RU" sz="1600" dirty="0" smtClean="0"/>
              <a:t>Ну</a:t>
            </a:r>
            <a:r>
              <a:rPr lang="ru-RU" sz="1600" dirty="0"/>
              <a:t>, что ж, бывало и такое.</a:t>
            </a:r>
          </a:p>
          <a:p>
            <a:r>
              <a:rPr lang="ru-RU" sz="1600" dirty="0"/>
              <a:t>С тех пор именно эта дата считается истоком чаепития в России. Почти до конца 18 века чай в русские земли привозили только купцы, а купить его имели возможность лишь богатые жители Москвы, потому что цены на чай были крайне высоки. Вот почему он считался праздничным напитком, и процессы чаепития устраивали очень редко. </a:t>
            </a:r>
          </a:p>
          <a:p>
            <a:r>
              <a:rPr lang="ru-RU" sz="1600" dirty="0"/>
              <a:t>Однако шло время, и в России научились самостоятельно производить чай. В 1818 году группе ученых и ботаников впервые удалось вырастить собственный чай в Крыму в Никитском ботаническом саду, а далее процесс был поставлен на поток. На Черноморском побережье заложили первые чайные плантации, цены на чай снизились, и этот напиток стал доступен уже не только знатным персонам, но и простым людям. С тех самых пор и по нынешние дни чай считается самым любимым и популярным напитком нашей страны.</a:t>
            </a:r>
          </a:p>
        </p:txBody>
      </p:sp>
    </p:spTree>
    <p:extLst>
      <p:ext uri="{BB962C8B-B14F-4D97-AF65-F5344CB8AC3E}">
        <p14:creationId xmlns:p14="http://schemas.microsoft.com/office/powerpoint/2010/main" val="2015743155"/>
      </p:ext>
    </p:extLst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Слайд 3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Издавна </a:t>
            </a:r>
            <a:r>
              <a:rPr lang="ru-RU" sz="1600" dirty="0"/>
              <a:t>чаепитие связано с самоваром. Существует легенда, согласно которой самовар в Россию из Голландии завёз Пётр I, но в действительности самовары появились через полвека после смерти царя Петра. Первоначально в России самовары начали делать на Урале. Родиной самоваров считают Тулу, однако, исторические факты свидетельствуют о том, что первенство принадлежит Уралу. В документах 1740 года впервые упомянут 16-фунтовый медный лужёный самовар, изготовленный на </a:t>
            </a:r>
            <a:r>
              <a:rPr lang="ru-RU" sz="1600" dirty="0" err="1"/>
              <a:t>Суксунском</a:t>
            </a:r>
            <a:r>
              <a:rPr lang="ru-RU" sz="1600" dirty="0"/>
              <a:t> заводе. А про тульский самовар первое упоминание историки нашли лишь в 1746 году. 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Слайд </a:t>
            </a:r>
            <a:r>
              <a:rPr lang="ru-RU" sz="1600" b="1" dirty="0"/>
              <a:t>4</a:t>
            </a:r>
          </a:p>
          <a:p>
            <a:r>
              <a:rPr lang="ru-RU" sz="1600" dirty="0"/>
              <a:t>Чайные чашки  имеют форму «миски с ручкой», их объем обычно варьируется от 200 до 250 мл. В китайском варианте чайные чашки снабжены крышкой. Чайная пара (блюдце и чашка) имеет особую конструкцию. Так, блюдце в чайной паре имеет углубление, чтобы отсюда можно быть пить (по старинной русской традиции) чай. Чайная пара может быть декорирована достаточно ярко: в рисунке на стенках используются яркие краски, орнамент может покрывать не только внешнюю, но и внутреннюю часть стенок. Чаще всего для изготовления чайных пар используется фарфор. Предметы из этого материала одновременно эстетичны и практичны. Они хорошо сохраняют тепло и  достаточно прочны. </a:t>
            </a:r>
            <a:endParaRPr lang="ru-RU" sz="1600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Слайд </a:t>
            </a:r>
            <a:r>
              <a:rPr lang="ru-RU" sz="1600" b="1" dirty="0"/>
              <a:t>5</a:t>
            </a:r>
          </a:p>
          <a:p>
            <a:r>
              <a:rPr lang="ru-RU" sz="1600" dirty="0"/>
              <a:t>А сейчас самое время накрывать на стол. Но сделаем мы это необычным способом. Пусть наши уважаемые семиклассницы покажут свои умения да сноровку. Итак, первый конкурс «Сервируем стол к чаю». Здесь жюри оценит время, правильность и аккуратность. (Проведение конкурса. Похвала участницам. Результаты).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104138"/>
      </p:ext>
    </p:extLst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Слайд 6</a:t>
            </a:r>
          </a:p>
          <a:p>
            <a:r>
              <a:rPr lang="ru-RU" sz="1600" dirty="0"/>
              <a:t>А чай в России традиционно пьют  черный. Кстати, самый северный чай в мире выращивают наши соседи – жители Краснодарского края. У англичан, законодателей моды пить чай, даже есть понятие «пить чай по-русски», то есть с лимоном.</a:t>
            </a:r>
          </a:p>
          <a:p>
            <a:r>
              <a:rPr lang="ru-RU" sz="1600" b="1" dirty="0"/>
              <a:t>Слайд 7</a:t>
            </a:r>
          </a:p>
          <a:p>
            <a:r>
              <a:rPr lang="ru-RU" sz="1600" dirty="0"/>
              <a:t>Но, даже англичане не сравнятся с россиянами в традициях угощений, подаваемых к чаю. Издревле, славяне бортничали, то есть разводили пчел для получения меда. Этот вкусный и необыкновенно полезный  продукт долгое время на Руси заменял сахар. Использовался как лекарство. Считался лучшим профилактическим средством от простуды. Известен липовый, гречишный, каштановый, лавандовый, акациевый, и даже сосновый мед.</a:t>
            </a:r>
          </a:p>
          <a:p>
            <a:r>
              <a:rPr lang="ru-RU" sz="1600" b="1" dirty="0"/>
              <a:t>Слайд 8</a:t>
            </a:r>
          </a:p>
          <a:p>
            <a:r>
              <a:rPr lang="ru-RU" sz="1600" dirty="0"/>
              <a:t>А вы, гости дорогие, знаете ли, что-нибудь про чайные традиции? Сейчас проверим! Внимание, викторина! Для каждой команды у меня есть вопрос, если команда отвечает неправильно, то право ответить переходит к желающим, в том числе и зрителям. Только прошу не выкрикивать, а поднимать руку!</a:t>
            </a:r>
          </a:p>
          <a:p>
            <a:r>
              <a:rPr lang="ru-RU" sz="1600" b="1" dirty="0"/>
              <a:t>Слайд 9</a:t>
            </a:r>
          </a:p>
          <a:p>
            <a:r>
              <a:rPr lang="ru-RU" sz="1600" dirty="0"/>
              <a:t>Внимание на экран! Первый вопрос викторины! Сейчас появится изображение самовара – назовите художественный промысел, в технике которого выполнен самовар:</a:t>
            </a:r>
          </a:p>
          <a:p>
            <a:r>
              <a:rPr lang="ru-RU" sz="1600" dirty="0"/>
              <a:t>6а – Хохлома, 6б – Гжель, 7а – </a:t>
            </a:r>
            <a:r>
              <a:rPr lang="ru-RU" sz="1600" dirty="0" err="1"/>
              <a:t>Жостово</a:t>
            </a:r>
            <a:r>
              <a:rPr lang="ru-RU" sz="1600" dirty="0"/>
              <a:t>, 7б </a:t>
            </a:r>
            <a:r>
              <a:rPr lang="ru-RU" sz="1600" dirty="0" smtClean="0"/>
              <a:t>– Палех</a:t>
            </a:r>
          </a:p>
          <a:p>
            <a:r>
              <a:rPr lang="ru-RU" sz="1600" b="1" dirty="0"/>
              <a:t>Слайд 10</a:t>
            </a:r>
          </a:p>
          <a:p>
            <a:r>
              <a:rPr lang="ru-RU" sz="1600" dirty="0"/>
              <a:t>Вопрос для 6а класса: Какого чая не бывает: красного, зеленого, голубого, белого? (голубого)</a:t>
            </a:r>
          </a:p>
          <a:p>
            <a:r>
              <a:rPr lang="ru-RU" sz="1600" dirty="0"/>
              <a:t>Вопрос для 6б класса: Из какой емкости нельзя пить чай: пиалы, стакана, </a:t>
            </a:r>
            <a:r>
              <a:rPr lang="ru-RU" sz="1600" dirty="0" err="1"/>
              <a:t>калебаса</a:t>
            </a:r>
            <a:r>
              <a:rPr lang="ru-RU" sz="1600" dirty="0"/>
              <a:t>, бокала? (бокала)</a:t>
            </a:r>
          </a:p>
          <a:p>
            <a:r>
              <a:rPr lang="ru-RU" sz="1600" dirty="0"/>
              <a:t>Вопрос для 7а класса: Известен индийский, китайский, азербайджанский, монгольский чай: а какая страна является родиной чая? (Китай)</a:t>
            </a:r>
          </a:p>
          <a:p>
            <a:r>
              <a:rPr lang="ru-RU" sz="1600" dirty="0"/>
              <a:t>Вопрос для 7б класса: Какого меда не бывает: горного, степного, таежного, лесного? (степного)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36163672"/>
      </p:ext>
    </p:extLst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Слайд 11</a:t>
            </a:r>
          </a:p>
          <a:p>
            <a:r>
              <a:rPr lang="ru-RU" sz="1600" dirty="0"/>
              <a:t>Вопрос для 6а класса: Растение «чай» это: дерево, трава, куст, водоросли? (куст)</a:t>
            </a:r>
          </a:p>
          <a:p>
            <a:r>
              <a:rPr lang="ru-RU" sz="1600" dirty="0"/>
              <a:t>Вопрос для 6б класса: Что добавляют в чай калмыки: сахар, соль, перец, ванилин? (соль)</a:t>
            </a:r>
          </a:p>
          <a:p>
            <a:r>
              <a:rPr lang="ru-RU" sz="1600" dirty="0"/>
              <a:t>Вопрос для 7а класса: Не бывает чая в пакетиках, в пирамидках, в сумочках, или развесного? (в сумочках)</a:t>
            </a:r>
          </a:p>
          <a:p>
            <a:r>
              <a:rPr lang="ru-RU" sz="1600" dirty="0"/>
              <a:t>Вопрос для 7б класса: Чайная чашка отличатся от кофейной цветом, материалом, емкостью, количеством ручек? (емкостью)</a:t>
            </a:r>
          </a:p>
          <a:p>
            <a:r>
              <a:rPr lang="ru-RU" sz="1600" dirty="0"/>
              <a:t>Жюри подведет итоги викторины, а мы продолжим беседу.</a:t>
            </a:r>
          </a:p>
          <a:p>
            <a:r>
              <a:rPr lang="ru-RU" sz="1600" b="1" dirty="0"/>
              <a:t>Слайд 12</a:t>
            </a:r>
          </a:p>
          <a:p>
            <a:r>
              <a:rPr lang="ru-RU" sz="1600" dirty="0"/>
              <a:t>Не менее традиционно на чаепитии варенье. Пожалуй, оно – самый простой и доступный способ сохранить фрукты-ягоды на зиму, является отличным угощением к чаю, особо любимо детьми, и является лучшим способом продемонстрировать кулинарные таланты хозяек, ведь из чего только не варится варенье!</a:t>
            </a:r>
          </a:p>
          <a:p>
            <a:r>
              <a:rPr lang="ru-RU" sz="1600" b="1" dirty="0"/>
              <a:t>Слайд 13</a:t>
            </a:r>
          </a:p>
          <a:p>
            <a:r>
              <a:rPr lang="ru-RU" sz="1600" dirty="0"/>
              <a:t>А я приглашаю шестиклассниц поучаствовать в конкурсе скороговорок и заодно выяснить – из чего же все-таки варится варенье? По очереди вы будете произносить фразу «Я варю варенье …..». Нельзя повторяться в названии варенья и надо произносить все быстро, четко, ничего не забыв!</a:t>
            </a:r>
          </a:p>
          <a:p>
            <a:r>
              <a:rPr lang="ru-RU" sz="1600" dirty="0"/>
              <a:t>Кто ошибется или повторится, выбывает из конкурса! (Проведение конкурса).</a:t>
            </a:r>
          </a:p>
          <a:p>
            <a:r>
              <a:rPr lang="ru-RU" sz="1600" b="1" dirty="0"/>
              <a:t>Слайд 14</a:t>
            </a:r>
          </a:p>
          <a:p>
            <a:r>
              <a:rPr lang="ru-RU" sz="1600" dirty="0"/>
              <a:t>И,  конечно, чаепитие немыслимо без выпечки. Россия славится хлебосольством. Поглядите-ка, подружки наши снова шепчутся. Видимо и на этот случай у них припасена история. Давайте послушаем! (Сценка 2). </a:t>
            </a:r>
          </a:p>
        </p:txBody>
      </p:sp>
    </p:spTree>
    <p:extLst>
      <p:ext uri="{BB962C8B-B14F-4D97-AF65-F5344CB8AC3E}">
        <p14:creationId xmlns:p14="http://schemas.microsoft.com/office/powerpoint/2010/main" val="2303193684"/>
      </p:ext>
    </p:extLst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Сценка 2</a:t>
            </a:r>
          </a:p>
          <a:p>
            <a:endParaRPr lang="ru-RU" sz="1600" dirty="0"/>
          </a:p>
          <a:p>
            <a:r>
              <a:rPr lang="ru-RU" sz="1600" i="1" dirty="0"/>
              <a:t>Настенька: Здравствуй, милая моя, Аленушка! Что же теперь ты на улицу не идешь или хворь одолела?</a:t>
            </a:r>
          </a:p>
          <a:p>
            <a:r>
              <a:rPr lang="ru-RU" sz="1600" i="1" dirty="0"/>
              <a:t>Аленушка:  И тебе здравствовать, подруженька, да только теперь я наказана была – матушку осерчала!</a:t>
            </a:r>
          </a:p>
          <a:p>
            <a:r>
              <a:rPr lang="ru-RU" sz="1600" i="1" dirty="0"/>
              <a:t>Настенька: Да неужто, из-за чаю и тебе досталось?</a:t>
            </a:r>
          </a:p>
          <a:p>
            <a:r>
              <a:rPr lang="ru-RU" sz="1600" i="1" dirty="0"/>
              <a:t>Аленушка: Не из-за чаю, а из-за </a:t>
            </a:r>
            <a:r>
              <a:rPr lang="ru-RU" sz="1600" i="1" dirty="0" err="1"/>
              <a:t>кофию</a:t>
            </a:r>
            <a:r>
              <a:rPr lang="ru-RU" sz="1600" i="1" dirty="0"/>
              <a:t>! Пошли мы с матушкой в слободу немецкую, в гости к Марте, дочери купца Фридриха, что с батюшкой дела торговые ведет. Вздумалось Марте нас угощать на немецкий манер – </a:t>
            </a:r>
            <a:r>
              <a:rPr lang="ru-RU" sz="1600" i="1" dirty="0" err="1"/>
              <a:t>кофию</a:t>
            </a:r>
            <a:r>
              <a:rPr lang="ru-RU" sz="1600" i="1" dirty="0"/>
              <a:t> подали: чашечки махонькие, сахару всего один кусочек на блюдечке, ни пирогов тебе, ни ватрушек, ничегошеньки! А я, возьми да скажи, мол у батюшки в дому чаю без пирогов да пряников в жизни не пивала! Матушка и осерчала, мол дома как </a:t>
            </a:r>
            <a:r>
              <a:rPr lang="ru-RU" sz="1600" i="1" dirty="0" err="1"/>
              <a:t>хошь</a:t>
            </a:r>
            <a:r>
              <a:rPr lang="ru-RU" sz="1600" i="1" dirty="0"/>
              <a:t>, а в гостях как велят!</a:t>
            </a:r>
          </a:p>
          <a:p>
            <a:endParaRPr lang="ru-RU" sz="1600" dirty="0"/>
          </a:p>
          <a:p>
            <a:r>
              <a:rPr lang="ru-RU" sz="1600" dirty="0"/>
              <a:t>А для чая специально выпекают следующие хлебобулочные изделия: пряники, сушки, баранки. </a:t>
            </a:r>
          </a:p>
          <a:p>
            <a:endParaRPr lang="ru-RU" sz="1600" dirty="0" smtClean="0"/>
          </a:p>
          <a:p>
            <a:r>
              <a:rPr lang="ru-RU" sz="1600" b="1" dirty="0" smtClean="0"/>
              <a:t>Слайд </a:t>
            </a:r>
            <a:r>
              <a:rPr lang="ru-RU" sz="1600" b="1" dirty="0"/>
              <a:t>15</a:t>
            </a:r>
          </a:p>
          <a:p>
            <a:r>
              <a:rPr lang="ru-RU" sz="1600" dirty="0"/>
              <a:t>Самым известным считают тульский пряник. Его отличительной чертой является как бы отпечатанный узор, поэтому и называют пряники печатными. А на русском Севере пекут пряники фигурные и называют их </a:t>
            </a:r>
            <a:r>
              <a:rPr lang="ru-RU" sz="1600" dirty="0" err="1"/>
              <a:t>козули</a:t>
            </a:r>
            <a:r>
              <a:rPr lang="ru-RU" sz="1600" dirty="0"/>
              <a:t>. А третий вид, пожалуй, самый простой и называется вырезной.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b="1" dirty="0"/>
              <a:t>Слайд 16</a:t>
            </a:r>
          </a:p>
          <a:p>
            <a:r>
              <a:rPr lang="ru-RU" sz="1600" dirty="0"/>
              <a:t>А вот сушки или баранки, перед тем как испечь, варят в кипятке. Сушки поменьше размером, а баранки содержат больше влаги и более мягкие.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87817540"/>
      </p:ext>
    </p:extLst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Слайд 17</a:t>
            </a:r>
          </a:p>
          <a:p>
            <a:r>
              <a:rPr lang="ru-RU" sz="1600" dirty="0"/>
              <a:t>А еще конечно, пироги. С чем только не пекут пироги в России: с фруктами и ягодами, капустой, грибами, мясом, рыбой, яйцом! А еще открытые и закрытые, их прозвали на Руси кулебяками.</a:t>
            </a:r>
          </a:p>
          <a:p>
            <a:r>
              <a:rPr lang="ru-RU" sz="1600" b="1" dirty="0"/>
              <a:t>Слайд 18</a:t>
            </a:r>
          </a:p>
          <a:p>
            <a:r>
              <a:rPr lang="ru-RU" sz="1600" dirty="0"/>
              <a:t>Вот-вот самовар наш поспеет! А я приготовила для команд еще одно испытание! Вот вам шкатулочки с  заданиями: частушки нужно пропеть, а пословицы собрать! 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r>
              <a:rPr lang="ru-RU" sz="1600" dirty="0" smtClean="0"/>
              <a:t>Команды </a:t>
            </a:r>
            <a:r>
              <a:rPr lang="ru-RU" sz="1600" dirty="0"/>
              <a:t>готовьтесь, а мои помощники выставляйте угощенье!</a:t>
            </a:r>
          </a:p>
          <a:p>
            <a:r>
              <a:rPr lang="ru-RU" sz="1600" dirty="0"/>
              <a:t>7б – вам слово </a:t>
            </a:r>
          </a:p>
          <a:p>
            <a:r>
              <a:rPr lang="ru-RU" sz="1600" dirty="0"/>
              <a:t>А теперь послушаем 7а</a:t>
            </a:r>
          </a:p>
          <a:p>
            <a:r>
              <a:rPr lang="ru-RU" sz="1600" dirty="0"/>
              <a:t>А вот готовы и 6б</a:t>
            </a:r>
          </a:p>
          <a:p>
            <a:r>
              <a:rPr lang="ru-RU" sz="1600" dirty="0"/>
              <a:t>Ну и вам слово 6а!</a:t>
            </a:r>
          </a:p>
          <a:p>
            <a:r>
              <a:rPr lang="ru-RU" sz="1600" b="1" dirty="0"/>
              <a:t>Слайд 19</a:t>
            </a:r>
          </a:p>
          <a:p>
            <a:r>
              <a:rPr lang="ru-RU" sz="1600" dirty="0"/>
              <a:t>Все – умницы! Много знаете, много умеете, талантливые какие! Вот вам награды – грамотки почетные! А теперь прошу всех за стол! Приятного всем аппетита!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04055"/>
              </p:ext>
            </p:extLst>
          </p:nvPr>
        </p:nvGraphicFramePr>
        <p:xfrm>
          <a:off x="179512" y="1628800"/>
          <a:ext cx="8065008" cy="1826264"/>
        </p:xfrm>
        <a:graphic>
          <a:graphicData uri="http://schemas.openxmlformats.org/drawingml/2006/table">
            <a:tbl>
              <a:tblPr firstRow="1" firstCol="1" bandRow="1"/>
              <a:tblGrid>
                <a:gridCol w="2801784"/>
                <a:gridCol w="2756620"/>
                <a:gridCol w="250660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изба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углами,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пирогами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свиным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рылом,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калашный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ряд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пить-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дрова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рубить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чайку-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забудешь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тоску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506895"/>
      </p:ext>
    </p:extLst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859" y="-1474263"/>
            <a:ext cx="6650281" cy="98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58453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pavelin.ru/images/stories/petr/petr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60648"/>
            <a:ext cx="3591421" cy="50279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70840" y="5589240"/>
            <a:ext cx="2741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Император Петр Первый,</a:t>
            </a:r>
          </a:p>
          <a:p>
            <a:pPr algn="ctr"/>
            <a:r>
              <a:rPr lang="ru-RU" b="1" dirty="0" smtClean="0"/>
              <a:t>династия Романовых,</a:t>
            </a:r>
          </a:p>
          <a:p>
            <a:pPr algn="ctr"/>
            <a:r>
              <a:rPr lang="ru-RU" b="1" dirty="0" smtClean="0"/>
              <a:t>1672 -1725</a:t>
            </a:r>
            <a:endParaRPr lang="ru-RU" b="1" dirty="0"/>
          </a:p>
        </p:txBody>
      </p:sp>
      <p:pic>
        <p:nvPicPr>
          <p:cNvPr id="16390" name="Picture 6" descr="http://www.olina-tula.ru/images/newspost_images/06022005214508_s0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7"/>
            <a:ext cx="4536504" cy="638513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g02.a.alicdn.com/kf/HTB1.LKFIVXXXXcwXXXXq6xXFXXXu/%D0%9A%D1%80%D0%B0%D1%81%D0%BD%D1%8B%D0%B9-%D0%B4%D0%B5%D1%88%D0%B5%D0%B2%D1%8B%D0%B5-%D1%87%D0%B0%D0%B9%D0%BD%D1%8B%D0%B5-%D1%87%D0%B0%D1%88%D0%BA%D0%B8-%D0%B8-%D0%B1%D0%BB%D1%8E%D0%B4%D1%86%D0%B0-%D0%BA%D0%B8%D1%82%D0%B0%D0%B9%D1%81%D0%BA%D0%B8%D0%B9-%D0%B4%D1%80%D0%B0%D0%BA%D0%BE%D0%BD-%D0%B7%D0%B0%D0%B2%D0%B0%D1%80%D0%BD%D0%BE%D0%B9-%D1%87%D0%B0%D0%B9%D0%BD%D0%B8%D0%BA-%D0%BA%D0%BE%D1%81%D1%82%D0%B8-%D1%87%D0%B0%D1%88%D0%BA%D0%B0-%D1%87%D0%B0%D1%8F-%D1%81-%D0%BA%D1%80%D1%8B%D1%88%D0%BA%D0%BE%D0%B9-%D0%B8.jpg"/>
          <p:cNvPicPr>
            <a:picLocks noChangeAspect="1" noChangeArrowheads="1"/>
          </p:cNvPicPr>
          <p:nvPr/>
        </p:nvPicPr>
        <p:blipFill>
          <a:blip r:embed="rId2" cstate="print"/>
          <a:srcRect l="14390" t="15647" r="10782" b="5209"/>
          <a:stretch>
            <a:fillRect/>
          </a:stretch>
        </p:blipFill>
        <p:spPr bwMode="auto">
          <a:xfrm>
            <a:off x="4932040" y="2897560"/>
            <a:ext cx="3744416" cy="3960440"/>
          </a:xfrm>
          <a:prstGeom prst="rect">
            <a:avLst/>
          </a:prstGeom>
          <a:noFill/>
        </p:spPr>
      </p:pic>
      <p:pic>
        <p:nvPicPr>
          <p:cNvPr id="17412" name="Picture 4" descr="http://cs2.livemaster.ru/storage/76/f5/37d33cdfb4b9a03d137e3a987diz--posuda-keramicheskaya-chajnaya-para-majolika.jpg"/>
          <p:cNvPicPr>
            <a:picLocks noChangeAspect="1" noChangeArrowheads="1"/>
          </p:cNvPicPr>
          <p:nvPr/>
        </p:nvPicPr>
        <p:blipFill>
          <a:blip r:embed="rId3" cstate="print"/>
          <a:srcRect l="8053" t="15493" r="14865" b="16937"/>
          <a:stretch>
            <a:fillRect/>
          </a:stretch>
        </p:blipFill>
        <p:spPr bwMode="auto">
          <a:xfrm>
            <a:off x="0" y="0"/>
            <a:ext cx="4824536" cy="3843808"/>
          </a:xfrm>
          <a:prstGeom prst="rect">
            <a:avLst/>
          </a:prstGeom>
          <a:noFill/>
        </p:spPr>
      </p:pic>
      <p:pic>
        <p:nvPicPr>
          <p:cNvPr id="17414" name="Picture 6" descr="http://gorod.tomsk.ru/uploads/34547/1259767566/mate480_0_1.jpg"/>
          <p:cNvPicPr>
            <a:picLocks noChangeAspect="1" noChangeArrowheads="1"/>
          </p:cNvPicPr>
          <p:nvPr/>
        </p:nvPicPr>
        <p:blipFill>
          <a:blip r:embed="rId4" cstate="print"/>
          <a:srcRect l="6300" r="13376"/>
          <a:stretch>
            <a:fillRect/>
          </a:stretch>
        </p:blipFill>
        <p:spPr bwMode="auto">
          <a:xfrm>
            <a:off x="5220072" y="0"/>
            <a:ext cx="3672408" cy="2762251"/>
          </a:xfrm>
          <a:prstGeom prst="rect">
            <a:avLst/>
          </a:prstGeom>
          <a:noFill/>
        </p:spPr>
      </p:pic>
      <p:pic>
        <p:nvPicPr>
          <p:cNvPr id="17416" name="Picture 8" descr="http://moy-dom-v-turcii.ru/wp-content/uploads/2015/02/turkish_teagla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76674"/>
            <a:ext cx="4886325" cy="2981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88640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чайная пара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348880"/>
            <a:ext cx="98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калебас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1832" y="6211669"/>
            <a:ext cx="151216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чашка с крышкой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6309320"/>
            <a:ext cx="166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чайный стакан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267744" y="5981700"/>
            <a:ext cx="6400800" cy="17526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Конкурс для семиклассниц</a:t>
            </a:r>
            <a:endParaRPr lang="ru-RU" b="1" dirty="0"/>
          </a:p>
        </p:txBody>
      </p:sp>
      <p:pic>
        <p:nvPicPr>
          <p:cNvPr id="68610" name="Picture 2" descr="http://www.anypics.ru/large/201210/1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69" y="0"/>
            <a:ext cx="9077331" cy="5661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9512" y="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«Сервируем стол к чаю»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5" name="Надежда Бабкина - Раз, два, люблю тебя (musico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tea-terra.ru/wp-content/uploads/2013/10/2013_10_25_01_032.jpg"/>
          <p:cNvPicPr>
            <a:picLocks noChangeAspect="1" noChangeArrowheads="1"/>
          </p:cNvPicPr>
          <p:nvPr/>
        </p:nvPicPr>
        <p:blipFill>
          <a:blip r:embed="rId2" cstate="print"/>
          <a:srcRect r="7427"/>
          <a:stretch>
            <a:fillRect/>
          </a:stretch>
        </p:blipFill>
        <p:spPr bwMode="auto">
          <a:xfrm>
            <a:off x="2152141" y="1340768"/>
            <a:ext cx="6991859" cy="4248471"/>
          </a:xfrm>
          <a:prstGeom prst="rect">
            <a:avLst/>
          </a:prstGeom>
          <a:noFill/>
        </p:spPr>
      </p:pic>
      <p:pic>
        <p:nvPicPr>
          <p:cNvPr id="67588" name="Picture 4" descr="http://volonter-v-anglii.ru/wp-content/uploads/t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4914348" cy="3068960"/>
          </a:xfrm>
          <a:prstGeom prst="rect">
            <a:avLst/>
          </a:prstGeom>
          <a:noFill/>
        </p:spPr>
      </p:pic>
      <p:pic>
        <p:nvPicPr>
          <p:cNvPr id="67590" name="Picture 6" descr="http://www.tea-terra.ru/wp-content/uploads/2013/09/2013_09_24_02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39826" cy="32849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4048" y="260648"/>
            <a:ext cx="3201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Сбор чая </a:t>
            </a:r>
          </a:p>
          <a:p>
            <a:r>
              <a:rPr lang="ru-RU" sz="2400" b="1" dirty="0" smtClean="0"/>
              <a:t>в Краснодарском крае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6021288"/>
            <a:ext cx="2632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Чай по-русски</a:t>
            </a: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ayzdorov.ru/images/Lechenie/chaj-s-medom572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516" cy="3096344"/>
          </a:xfrm>
          <a:prstGeom prst="rect">
            <a:avLst/>
          </a:prstGeom>
          <a:noFill/>
        </p:spPr>
      </p:pic>
      <p:sp>
        <p:nvSpPr>
          <p:cNvPr id="69636" name="AutoShape 4" descr="data:image/jpeg;base64,/9j/4AAQSkZJRgABAQAAAQABAAD/2wCEAAkGBxITEhUSEhMVFRUXFRUVFhUVFRYWFRUXFRUWFhcWFhYYHioiGBolGxcVITEiJSkrLi4uFx8zODMtNygtLisBCgoKDg0OGxAQGy0iHyUrLS0tLS0vLy0rLS0tLy0tMi0tLS0tLS0tKy0tLTcrLy0rLS0tLS0vLS0tLS0tLS0tLf/AABEIALcBEwMBIgACEQEDEQH/xAAcAAABBQEBAQAAAAAAAAAAAAAEAAIDBQYBBwj/xABBEAACAQMCAwYEAgcGBgMBAAABAhEAAyEEEgUxQQYTIlFhcTKBkaFSsRRCYoKSwdEVIzOi4fAHFkNystJTc4Mk/8QAGgEAAgMBAQAAAAAAAAAAAAAAAQIAAwQFBv/EAC8RAAICAQMDAwMCBgMAAAAAAAABAhEDEiExBBNBBSJRFGHwMqGBkbHR4fEVM3H/2gAMAwEAAhEDEQA/AMvpcVZ2DNVFpqsbbYrls6KLILFW2gWRVLZvYqy02pjlSBLXu6alvNQWtVPOjLUE1CBNkVMGqFmgUrN3NEBZWWolWqsW5mjUamTEaCRcqYNihJp1t6awUEA1ItQBqkDUbFJJpwNDi5UimimSidTSBqPdS301gomDU4NUO6nA1LBROGpwaoN1LdRslE5NKog9O3U1gokU04NUM10GpZKJ91KahmnKaYBKGp4ahya7NOpiuJMTTHNN30iajZEiZHpxNCzXHc0ymK4krAUqCN00qHcQdDPn9BRttqARqsLeRWFm1BCvReiBJqu2xVjoGikYS37qBT7d+KhR5FcNAhYi/IrtjnVVZczR+nu5qELVBFTpcoa3dmnmiKWFtpFKhdM9FKaICZHqXdQzVxLlNYtE804PUU0t1QgSr07dQgc1Mpo2CggGng1App80bASg101Fup2+jfgFDxTw1D76cpo2SggGnVEDS30bASg10Got1JWpkyE012ai3V0NUslEk1yabNc3UbAP3Vxnpk1w0dTBRzFKm0qGoNHz5aozTPBoe1RSrWdmhBuDTwSKFQxRReaQYN0V2pmahbIgTRIyKBDu7NEI/KhQaJsrNQhd6NgRUr3BVbpSakumoANsXYNHJeFUtkUavKiBoNe7TAc0OHp6GoSg5TToqC21TBqYU6KlBpk0wmoAnDUy9qdpjzBg+RFCazXC0ASCZMY/OodVdW7b+KCGG1gfhJwN3kDPPlmuf1vVKKeKMql4/t/E0YcLdSa2Ga3XDAJmATPI9OftUNvXnYIOQDn1mAPyqh4zrO7Ld4Qp2ZnHPBP2H1NO4LxC2QDuBEyM8/L5TmuB2ZaNe7OusMVE3NzVKkbjziiFeQCKzS395yes/PpVjo2ZTEkg5JPL5V0em9Vm8qhkWzpf5/uc7L0ijG1yW2+uC7UW+oGBmvQpnPosFanhqEtmpQaNkom3V0NUE0g9SyUEbq7NQhq7uprBQ4muE1zdXKlkoU0q5SoWE8CsCjENA22ijkbFVsuQRsqa1boe1eohLtIEJ3RipLdzpQr3K5buVCBTMQaL093FBbpFSWnoELKzqYolbgNVCtRFu7UIWqMKMtNiqfT3c0erYqACwRRAGKrkejFbFQhNbanFs0Or10vNEFBXeU9XoIGni5RsFHddfthSHP050HpHtNblZUlchuTA8xnoal4kq92zQegPlnFDcDuIB3TAgkysmcEcvSvN+qqeq5L/AMryvudPpku3asw3E7+62+qdRccXDbQPthQrMQYnM9Z6z6VScG7RuX7t4YTAUKAAYI8P4ecAVstbw5tI90XAG0txixO1nKk8wVXCjrP7PmcVGg4DoVbvkcMf1V3BhuiDgTPMEEnk2a6GLPhljk5K74a/p9mvJHGepOPBoeB6iH7vMbQylufkZ8z/AFrW2rpjBHqT/QVluG8Nud73htOqqndru6gHpHIc+daJXRVlsAZIgdPnXn+r0uXtNGTdFiD1Gfan1At0EArgRiRH2NPDV7DBPVji/svscSSpslVqfvoea6Hq6xaCA1docNT91SwUThqcGocNTg1GyUSk13dUO6u7qlkolmuVDupUbJR4MKIFzFCA0+21BosCbLVYWHFA2lohTSsKC2IpoqBHzRE0Ak9s1KoqG2RRCAUCDrYzRCrUApd9QIGA0dp7uKqlu0bp3FQgWGzRK3aFImmtdigQOW9Uoaq609EW71EAUhom3rbFud3jYc1Ee3zoVHqj/su9duP3QXwk+Ikr5n4vPIpot3sSk+S/1HayzsI2LtyIIgcs55A/6Vj7nFNt2UVona+6CQOsR7HJxg9OdbqOLoLrIx2lWIZJE4kEFhz6DFC3daCSTmfhEtG7xgkyMr4uRpM2KOVVNFuOTx/pNboePhbhteLxE818HKYefhMdfQTFQXe0dq0/gMMBHc292zE4UiUBnpjnWW1OsDuwks53kyTENtRpEzuAHnFRJfXJ3ABiRjn0AOOR/wAP151g/wCKxXds0/Vy+EbDSdrQ7/8AVQ48JtqctyIjmPQx1q70Gp7+3uYm26+Py3KeWOcHHt9K8+t8R8JYtnImMllE7/MeJVOPT1q20nGztQFxgEAwBtMyCQOeFE+3lTx9L6eMtVFUs839j0HSatLgUHal0gnYCSpiZAnM+E/6VITWF4OzXdUrpuVLZ3bfENvizkQABAWBu8sgzWzuPJJ9a6MtjI1uSE0g1KxaZgSsGCBHX6UXb4dP63+Uj8zRWOT4QjnFECtTgakfQEdf/H/2oXUJcXkhb5oP50e1NeCa4hO6m76E0964zbTZdfU7do9Zn8qkLZiZyR9DFK01ygponD07fQtw0rT0A0E7qVRbqVSyHhVup7aVDaNEq1OwoLXlVrwXhTXrqI4dEYnx7CQIBPPlXOy3xs5O3YmGidjOyoGA8wCx+VXXAtFeu6u4t287rZJ3FrjCdx2gzuEYJPPpFSMbasEpVZd2OxGngybhPmWAH2GaH1fZSxbEy59mmtPoOGqn+GxI/wDs3/TcSR9aH4ppr7CE3j1UWj/5P/KtTxR+DOskvkxtjhemJiboz+Bj+VX1jsjZIB7xwP2gV+8UXw7gzqJe4QTzDW0JH8Ij71ZHSpgcz7Io+eZ+lBYo+UF5JeGYvj3DLdgDZcLEn4SOnnP06dao2BnOK13HeI3bKW2XbBaRt8JVSvhDlCCSckex51muM6p7lwM7EnaOZJicwJ6ZrNkik3Rfjk2tyI1PYND6ZS7BRkkwMgZPqa0Wn7L6k5hB7uD/AOM1TTLAHv4ppeatD2T1H4rY/eY/ktOfszdH69v6sP5UaZLAbZEU+1bdjCKT7Cfr5UR/Yd0fr2v4m/8AWqftJadRbs94QWkgWmG1jIy79APbzqJEovHTu0L3XCDGMFzPKBOPmRVT2l7Y2bds2bQZA3UDJMAHMedUGp1K2VCPuuOSGU52jbknbIIAEzyJmMVltRqbmpv95slLbcgpAMHkfp+Z86th9gOPyX/6Kt0969gbmBaSYPIckHXIx9aHOoAwtq15bjMRgTHmM4qztoYjkckQfPoOefiM4jaMVFZ0QZt2CRLeg/EoQgE/r1XqLNIxGcsO7t2VwVHhByJBbmZzHTkSelXFjgmpa2Xt3ERomO7AJ8uR9wZ8qdw/QS3TlEk58mJVvhxtyZrUcE4tZ3Cwh3kglSCAZGZHLGOYHPzop77gkttjJ29PqwJF9FJ2ywDGRziDgTn3giprv6ZaVi2oATwt3jKHtJJM7wBIU5UEYlT6Vea8AXSguKJAOQFYnnO4+pjHLcT0yVonVptvtYHBDIwJJ8MHpBhVj1I5gS4g3s/f/u8ubveKdtxQSsK3JlHwnK/fGJo8gjBrOcQ7IlQt7R3WtkywCmFYHqMdefUZxRvAr910Z7895IQKTMKs+Ld1JMz7ChIFeS0sDVbibBQiBKtIP8QBn6VzinE9TbUtetco+B4JJMADKkySByoHX8UuWiNi3iDzNrbGDyILc/l1qLW8YN25p7YW/G83SrIpJ7lZBUdfGycz0rRin7aM84O7O272uu5S1ZtgEjbcaXMdfFAiq/iDahNwv2VIC7t9p1ACiQZAcZETAJJ8q0NvjVoiWuIY3Bt9tQwIJB3Q2Ig1GeL6RjChLjFSYtW1cwIHRznP2NNSF3MrpgCwgQCOSMrnzmWvGMelazQDwKIiBEEQcdSIEVT8I413dlbaqQbZuW/FZu8kdlWSogGAsirbSXyVBLbickhSozmArZgcvlVWatJZj5CmNNBphuVzfWYtJu8rlQbqVQlHiqGpkNQWTT4q5gNBwHi4sFiUDhguJiCh3KeRGD0IzVhoOP33vCAhLEnaqogY8wXIHiAjz+dZe1V/2OsltXbAEgSW5fDEHnjqKibukRpcs2nBuMKzAXLa/EYKzkzmJPKfWrLjmoXbK6d3nyO36kNNVVnSlLym242gurMRkZOOUdKI7TaG/cRI8Y/YX6HFaL9pVSvYG0WuuKZGlKg9e+uDPyWr08Vc22LBF8JX42YyQYiVHvWB/s59wUgq0xDTPpzrY2dC7IUuXBu2kqvwgEYEn0mkhNjTgjvGnswbeoIhArkLyMkIrKshjI3ciYj2rI8fZe9KhCpXw/FuDKICH0MdPatbqNK12zc/u1uXBt8JJCMVVVkEeJlndHn86zPaa2O9Vx8L21ZeeOYYZ8mBpcv6QYuSt0umZztWJPUkAD3JxR2ivjOdp2jAjmJDE4OeQ61zg14I8EiCCDPoJH3rVcP4oqfFaCz1xyAH+h59aySxxklbNuOco3Ssx3EdSFXG4EesAmemcZqm1mrO2C7FoBwxg/syevvW57UaqwyrCTIJlSOUc/irzzW3rtv/AAme3znxZ59c+tIsSUqsu7lxuiuuG7cMje0YhQSfbFX96/cGoC2VUoiKgVm2DwlQQrn9rmPSqvhvEL9y4iHUXWBdQRveDLAZzyrX9mbW837kkhd7FTlTknIj2p5yUKRXTasC1OndXRY2sBDTkDwFSFBwMk45V21pQOW0mCACMAmPFj/eam16NcIbpJ+pim2rRHviudn6icZ7Pg3YcUJY02hro6qodScbhMfDy2zugCAq45l6fbgzzYg5IkjJKnaDmSZ+tafhr2XtbbqqTykqCQIjBPKqnXcMVSe7c7RgL16ZJ88VYusx0m3/AAKvp5XSRWa/WyO7Uxy3nJDA5IBnz5/SKZotfsdWIDFSCNwnAMwPLzrlzSUNcsVV9RqlqNsenjGGk2Gp4rbuhWFxcqZDAF1PKIHxSC3vy60C/GFtIQz7nyUK9ZAXJEZGRB5jaTkVlzbNMa2etaX1TZk+iivJuv8AmN9RuTTCPCsb1LQdpBAAPOSPQZPlQ/A9fqXVxqU2srkA8tynxAgHpnFZzh+ruWgTbZkJiSvOPL8qu+AX2dHZizMXHiYyTAAGT6n70+PPrdPn9jPm6dQVrgsdTDMvMnEZIgiT7ZAIqbjXDLi2V1Cja1kOT4jlHTa0HoQdrfuUTo7ds3PG4G0ZOTj8qs9Rf01xGi45QghouEoR1BBJEVti0uTDJMo+y/C7LICNK3wy125tkufiUfrQDI9IoLtFoxae2zWtl0XV7hrZCpcBcEq053hRGcZn0o/Q8VtoHX9JuAB7jDbldrNuBLRAJk9aD1vFrFy7bLXHuogeCZMXd1soV5DocinUlqF0Sou+yei2O1u6VuOd9x/wq7vJBb0kCfSgbj+I5EywxkSCQYPUYq84ZxvRmFlN5HUgk/XNQ9pdIpXvrcftAY+Y/wB9aecVLH7XdCK4z9yqyhuXjNSrdoIXamW4KyGgmN6lUUiuUCHklmiCK0VvgI6zRdjs9PKa0MWjJLNabspq3tuES2Ha78UlhttqecjzM/QedXNvsuoBZzgAk/ITQPZK8qW9RqGHiAVR7QYA/wAv0quTpo0YcWpNvev6s0uv4nprRUsga4DzaGKx9PPFAXu2uDtYgD8IAUGPVqw+v15d8mQSST5/6UDdvzywOgqt55Pg0x6GHk22o7bAxFhWacyR4v8Au8/lR+m/4hbWXfaAQ84MlekDEx7mvP0QkT0qR7TMhIBIB5wSB7npVf1E0+S36HG1uj0/TdqRd1arZKsvdu2AQxIIJUzzxJHtQva62Cm9eSuGEfhvDP8AnWf3q86VL1nbcIdJBKtkTI6H51veB8Ve7ZViiuCrK6HA+LO1hyyAYMweUVdDN3OfJjz9L2qcOATgti4pXUd2Wtqfk3THsSKsNfrmF4v3RYEglVKeUDnA/Klp+JILd+w5e2qbWVWKcyx8JOZWRMxWJ1equuwLSCSw25Xr4RKjJjPzE0s5qPtKoRbeove0vaADw/o2w5JBNtSZB/bMzPlWWe611oHgkc3uWyIjl8XPpUL2ySVV3nmRJIAEyeW7p96DW9qfiF1wCcAswmG2mBTXGTsb3JUazgnZu6lxbpB27XIbw7d20hYIYyZj6Ve9krSoCN8NdO02wVBhhDAkGV88j2rE6fiursKCGBklSHRcmJhgRIORWr4N2wuOwW7p7Q3ELu2qpBIkNjkRHvVWSUf1DJT4NJpNAlq/csEh1Kq6E84yD8/6Uzi/CVC7lHWjk0xf++HNQwHqFJoww9ufMV5v1PVjyxzLiaTNGDI47Xw6MjpXK4qygEVBqLEGptMlUTae509WwNf09V9/T1eXUqt1Ip8U2OnZUXLVRi3RN01FaatqborkT2rQVGZvL707husNu1agA77jHJCjbJEyeXnQXFbpKpbX4nIx7mBRXakfo9y0gYbVtlCkHcQFEnAiPetfSQlTmZOoabUSz191ZIJ8BXxbTPUAg7R6yaG7U8O1Bso9jabWwq8STtLLzU81wDP9apOFaZr2pRWd0QknbJO2PhAJHocH0redpwiaO4owBbiTM58MkjnXYx49UXM5k3okoeTz5l3JZvWr2w27ndMWGceJTAiZgjb+zzqz4lasbNxQhbm25stCR8TKWYSNoaeQI+E5HXKW+MOqXIYXSSPAUmQp3i4DyBkH6Gm6i7qLp7y4QG2SzCQNoHhRRyxnkOdRra7HXNUbLg72Fbdb8JteMNdI7sW7mVtlxOQZAYzy6VvNDqF1elbaQDDLKkQx6Qekkrn1rxTScTCWJ3hgG2shPxhgfmAJkR18q3fZntHN5bAkLAYST+HcCPMQGWeu2abDJxlT4FzwU42uTneyA3UjI8jyI+s01LxBq90mjBe9Ale+dlIyCHCvg+7Gpzof2aDhTKU9igN+lV9+gN+GlS9sNmL/AOa1GQv2ou12tTmfyrI/2c3S5bP74qYcMufit/xirKj8kt/BrtZ2oW5bdAcsjKMeYis1avstp7X42U/JajOgugqfAeX64ojXrtKt0J/OsPVS0yVebO16XBTjK/DRR3xDVNwvhz3nFu2JJ88ADqSfKncRt+M1sezPCBY2XtxLvb8SEbQA0GMiZEVl6jqVixWuXwasq0SYVwXsylvN7a7hhsgnbAiJHUzOD6VdKqOrqVWOojB3CDI9sUJf1G7Aww5UtJqZYmD4lM4/WXP9frXn8jyZPdJ7mdpvdhep0dt+7Z1BiQoYSAWAgx7VFoNB+jb9pldzOAFAVFJmPUj06CirTh3UA/D4j8hH5kU7iEsrAGBtYehYjAj0j70uDqcuGa0v8spnG/azz3tPrP7+6QquSoiVJ2/4hDD1BAOfKqnh9zmzgs5mJwIuDxHaMk7lwOWaI7YMy3lLiC1tJ5iD4wTj0JoPhvD9ReJ7hMIcuIRefVjAwPWvVqDyK/n85M82o0ghbq7gyg22bcS2DIHi68iIAiP1veu6a8pZXe34MM8bjJEsvpJkSOXiHpRVrgyie+1VhJUK2zdcciMiQnLrg08W9Enx6x35+FbLAeLbI8TT+r96EsL/ABiKf5QHfsG4Z3AeKQMkqXOVYDk5iccs8qn4WQL6u5UgMibgTG6RhVPIQTn2p1nUaDdNtNS5UEhUW2oGIbCqYod+MaJGU/orz4WUvfYHwkQYA/ZHPyodiTWmxu6rs9UtcSFmLZ9T9Sak4Y4KkDkCY9qzug1Tam0l9lClhyBmBOOg6EH50fw3Um0xDDwnqOnrFZvVOjnl6aMYK3H8ZVjkk39xaxfERS0y07iZXdIIIOeYocavYJ2lvaP51w8XT5csPZFs6fdio7sJvLVRrTVql9biyp9CDzB9RVPxAVMMWpaZbMuxytFLq7tRaMyfoPqaj1jZorg6dfKT9B/rXVaUYWK5bhnBtP3uvX8Nobv4eX3qu/4k7/0ktDGQCBGPhE7fM4E/Krvsi+zvLpRibjQCASABnp70zt5o99sXCDuAIVuUcpBn0/KupghpxI5mWd5TAcH1Trc7xAwGI6+ImApnzJ+3rWg1vay9etG1s7slpRyTk2zugYzkfPlVNoWQgEEgfAwG0DJ5qx9Ac1ISd6gOEIZ2DYPdgLO0TEeR85Pz0rK90VSxLZkqaVNzOIB8JZwqpBM5AIwsTJ55HyD4/wAWDnbILABRs8IjyIBwAMeZ605tQ6KWzuDENEBWgyHUjJEkGBHlUenS2U2jLEbjHMnnJJMRmgkrt7jO6pbDNPw1iNqsq7wFYQYtg4iTgk+fvVvw/QyhWB3iggeIEwDBEjmMHHqPWqp35NuWJJA5k+p/3NXXAPHeUoCnNZiC24wS0fX5UXbFtLg9D4ZrTbtxHly/7R51O/GCBkRQNzSTztk+u6J+VBX9HI/wWOerU26KdmWDdoM8jSqr/s8//H96VG2SkUWn4RqT8Onx6oIo1OE6oR//ADqP3BRmq7S2zl9s8/8AEcD7CknbK0uVCz596x/lRv7C0xh4TqgM2V/hFVXFLJ2srCGWGj0POPvVve/4iGIVB/EDP2qku8a/SrmVCEKYJIO79nHuay9XDVC1ytzoenZ+1lqXDVDeFFe/sXGKgAwS3IEAxP2rc6q7nxbiOhEH+U1kuE6cWLite2lT4lBBIPQGeQrZ2rxuCbYDL+IEBflg15nr37062rk6WfJGUk0Ud+GYLPhySeRAGTWZ4x2s2XO7BiBgbigAgECT+tIjMZB+Ww1lgo4uHZtE74JJAOJ6cufKs7reAae7cF03FKgFTDBQQCBDCcjl1GdtX9HPDd5Far9zPm1NewsuH8TfYl5gQ3hkQQdjTgzyAzkEyVmtYbaxnyrL6LQbygA22UdSXJI3lY2qAR4hIXORz68rjtFre7tPj9QmZAAjzPn5eZrD1EVPIow5YvwZbj3BFv3RfuXBstr/AHiCRcIywC+5xn5VT6zWu4CAbbajw2kwigcsDmfU1oeGa46yxuMgxsdTEqU7wiW6yGU1X2bSLJ5rtIDMJk9QBExy8XvXpMblgwKOTn4/0Zf+yba4KocIcttJhuRQDIYxsBblkke2fKrb9AtWlJUb3totswsXSyzuKiMviZnl0yKNtgWUDXntWywWZVizAHmlvmJECW/D5UKeM6UT4tQ58Qk7FkTIXJOB0x1pe3ny88fyI5Qix2jVnZWlGNvmdsbtrACTAmCSYjJMVWa61au3EYm7ADHZ+IZJY7zCTGFMgdYNF2u09u2ISwSeW+5dZmMTklY8yfmagbtW/wCrasL693uOBHNyelWQ6Sad2hZZk/BedkNUZuWtvgQqqEHdKxgkjr5+9adtOBloA8zgfU15pf7V6oiFulc8l2qI/dGKGbit1nG52bI+JifzrfBaVT3M8t3Zf9puIpaubhyDAg+eIP3A+lTvx1DbBxyqmt29Fqp7y8y3ZIAc92mJgqdpDT6kVGOzN2YNwhOjlC4jnztlgftVGTqcUHUnX54GSZo+zfEO8uMBy2En3DCPsTU/FOtEcA4dptOhW3eQscszmGJE4gxAGce9AceuwDFy2fZlP868/mn3upc48bHQwZYwhTM3rHzRz3Ba07McSAg/eyx+lUi3/HLlAo5lnC49up9q5xzi9pntJYYXlQSxcMLbtMkR5dPWunHppZGkuFyVy6qKPTez2v05spb0962YEkHnJyaL43pjdtMjwBE7ugIzM+VeP/pGmBltO9o/is3fD7hXUx8orT6PtKX0vcpd7zDB9x2sVMwueePM+ddByeKO+6MihHJL2vcAvcKhkK92AI8Jb/EO85XEZ5SaMPZzAe7fn+7O4om4w0bZ5YEHPLw881VWb+oFy2NwS2SQQWU93AMMBJgSFIj5iro8eCp3buhEYI3SWXK7/DldxLRGCKqlNXt+xphjdGR4vpTZuurlvCSu4HDiFbcJ6H5xFB98cbTgckB5DqPatHruKaa5ZCX2DuFC7ltspG2YgjbIycVVJwvSG27IzoRADO0JMjESZxPWr4y4tMoyRcb3VEZyBjPwwM45Ctp2asbWDAchkAdSCAPpP1qj4fa0yoIul2MCQCQJOT+yInJIPlW+4VetLb2JBA690xJ9TD/lVmimZ+5qWw9uKkH4TJ96iv8AE7kiEPtViDPIjGf8F/t4udPW5GA2fS2w+00whTfpl38BpVcd4/41Hujz/wCVKpYTy/UvZb4HdT6ufvP9ahaDgM38TGfvQ+nt3gY2MRHWTP0H50RZ0t1vCdOQfM7ziY5j096OlC6mdXSLmZ/hYH880XaskD4mHpB5D50OeEXgMWxPP9ePbnXF4JeJnYQeQ+P6zNI4RfI6nKPA25oiSWIkeoNazhPHNlpLbB4SF8KrthfT7YBrIpwO+GjY3qQGYfnUx4G+SO9GOu8fXw5rP1HR4s8VGRZDqMkXZ6Dc7QWBbDbSZIgRJExlhzUevSq5u1ySxVdlsEDdsbvHHUgEY+dZKxwq/wA2V2jlAYH0zHSi14JfgxaM9JnkPOsMfQ+nXlst+sl8Iv37V232qEud3zhlIYkQRnMmZqk1/EX1Actp3DP4QXzsUrBCieczn7UGOD6nJNuOsZ/mcV3+ztR0tfPJGfSfzrRh9LwYnaFl1eRqiz7JIEFywSbRfxI7LOQpDRnnEcvI1FxbjNvSFgWS5ePwnMJE+JgT5mQsROaBfgl9uYjP6w2j8zHXNC/8ozk2ZPpsiczJLCtrwY5S1S5Ke7JKkUep44GYs9zcxMliZJNCvxhOh+xrWL2RPSwoPqU/96evZe4vKwhxkF0En0hjV1RK7kY0cUJ5Kx/dNOXXXDytt9AK2Y7PXcxYtD0Nxd350RZ4M4BwsjpvXP0fyqbfBLl8mLRtSeVk/MgVYWOFalviXb7svX51rLfZ78TBf/0/3NJOzWMPaHQTd+5EUrVjKTRnF7PXPNf8v9aeOz7DIyf2Sqmr09k2E7rlrpycnPyWnjsoWA/vbY+R+vKk7Q/dZUrwYkCWYe99fyn3qZezFsxuIM+d3nz5UevZQL/1VPQnI/NTFEnskGUN+kKD8z+Y9qixJcA7jZW2+zFkH9Ucv+oOR685ou1wG2JCnpzF0x+dGW+x7Af4qg85Fs/epk7JmZLqRjkpn1586OkGoCucFSMOp/7rg/nWX4jwm4rFgBH7DE/WtyezgTK3GHPHdoefly/M1I/BPDhjH7SLn0JB/lU0k1HluoN38X1kfyoJ0unpPs1et2OAHqd3TaqQfkJqJ+FKCVNp9wz8DH54BFNGCXCC8svk8u0eiusQWQx6E/0re8N0enKAXLCDbyJJY+vxCr3Q8Htu3itOuMsykCM8gQP9miP7FtMs2bk+SsdqnMc/ei4i6mC6e5o0gi3aHqVGIoscd0qnC2pj8Hn8uVDXuHXFImzPrvJ5Z8jXXtlYZrbAAcxcI9uUGfepQLLBe0dmJ/uxHkh5e9cPaGycjlHMIZH0mqe9qMSEb5XJH724586A1JVviDGeUMsE+REfzoENCe0+nGDukY5H+lKssLdtcfz/AKClRBRRDVk+f1opEnzz5k/1rlKi2BBlq0vX+dGhRE7oHovKuUqRjE36GOe6evw/60msiMAcvIf1pUqFsJEmhMYA+gqV9I0RvMRyCLH50qVRNkaO2eHLHIeuOZ+tTW9B5hPbb/rSpUbZKCjZxnbHtTWgfCq5/ZX+dKlQCSEt0CD9wVLaa5+z8lFKlTAG73Gc/wCXr8qcofqSPaP6UqVQBImkJ+Ik+wUfyor9DMSAZ9wKVKiCyI6C4eh29Zf+nOozwthjMY5Pj6GlSqIlnRwm4xIyP3sU0dn36sQf+/8AoKVKpZCZeB3PxTjmXc/bFL+yiD8Q99z/ANaVKoRHL/C2ie8x+8KgbhwI8bOD0K3Gz6HFKlQsNEQ4aqEC5In4W3MTPqZ/lUl5e6YE3DkRHi5+kUqVDUw0TjXAAA3Lin0Jg/KTVSvDh3puW7r7iwMHlu884+1KlTeBS11JvOsd7cBHOCon6CqfUl053LpPXx4pUqXUGgK7f3T4iBz/ANioHC/i+x+1KlTABGI6P/kFKlSphb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638" name="AutoShape 6" descr="data:image/jpeg;base64,/9j/4AAQSkZJRgABAQAAAQABAAD/2wCEAAkGBxITEhUSEhMVFRUXFRUVFhUVFRYWFRUXFRUWFhcWFhYYHioiGBolGxcVITEiJSkrLi4uFx8zODMtNygtLisBCgoKDg0OGxAQGy0iHyUrLS0tLS0vLy0rLS0tLy0tMi0tLS0tLS0tKy0tLTcrLy0rLS0tLS0vLS0tLS0tLS0tLf/AABEIALcBEwMBIgACEQEDEQH/xAAcAAABBQEBAQAAAAAAAAAAAAAEAAIDBQYBBwj/xABBEAACAQMCAwYEAgcGBgMBAAABAhEAAyEEEgUxQQYTIlFhcTKBkaFSsRRCYoKSwdEVIzOi4fAHFkNystJTc4Mk/8QAGgEAAgMBAQAAAAAAAAAAAAAAAQIAAwQFBv/EAC8RAAICAQMDAwMCBgMAAAAAAAABAhEDEiExBBNBBSJRFGHwMqGBkbHR4fEVM3H/2gAMAwEAAhEDEQA/AMvpcVZ2DNVFpqsbbYrls6KLILFW2gWRVLZvYqy02pjlSBLXu6alvNQWtVPOjLUE1CBNkVMGqFmgUrN3NEBZWWolWqsW5mjUamTEaCRcqYNihJp1t6awUEA1ItQBqkDUbFJJpwNDi5UimimSidTSBqPdS301gomDU4NUO6nA1LBROGpwaoN1LdRslE5NKog9O3U1gokU04NUM10GpZKJ91KahmnKaYBKGp4ahya7NOpiuJMTTHNN30iajZEiZHpxNCzXHc0ymK4krAUqCN00qHcQdDPn9BRttqARqsLeRWFm1BCvReiBJqu2xVjoGikYS37qBT7d+KhR5FcNAhYi/IrtjnVVZczR+nu5qELVBFTpcoa3dmnmiKWFtpFKhdM9FKaICZHqXdQzVxLlNYtE804PUU0t1QgSr07dQgc1Mpo2CggGng1App80bASg101Fup2+jfgFDxTw1D76cpo2SggGnVEDS30bASg10Got1JWpkyE012ai3V0NUslEk1yabNc3UbAP3Vxnpk1w0dTBRzFKm0qGoNHz5aozTPBoe1RSrWdmhBuDTwSKFQxRReaQYN0V2pmahbIgTRIyKBDu7NEI/KhQaJsrNQhd6NgRUr3BVbpSakumoANsXYNHJeFUtkUavKiBoNe7TAc0OHp6GoSg5TToqC21TBqYU6KlBpk0wmoAnDUy9qdpjzBg+RFCazXC0ASCZMY/OodVdW7b+KCGG1gfhJwN3kDPPlmuf1vVKKeKMql4/t/E0YcLdSa2Ga3XDAJmATPI9OftUNvXnYIOQDn1mAPyqh4zrO7Ld4Qp2ZnHPBP2H1NO4LxC2QDuBEyM8/L5TmuB2ZaNe7OusMVE3NzVKkbjziiFeQCKzS395yes/PpVjo2ZTEkg5JPL5V0em9Vm8qhkWzpf5/uc7L0ijG1yW2+uC7UW+oGBmvQpnPosFanhqEtmpQaNkom3V0NUE0g9SyUEbq7NQhq7uprBQ4muE1zdXKlkoU0q5SoWE8CsCjENA22ijkbFVsuQRsqa1boe1eohLtIEJ3RipLdzpQr3K5buVCBTMQaL093FBbpFSWnoELKzqYolbgNVCtRFu7UIWqMKMtNiqfT3c0erYqACwRRAGKrkejFbFQhNbanFs0Or10vNEFBXeU9XoIGni5RsFHddfthSHP050HpHtNblZUlchuTA8xnoal4kq92zQegPlnFDcDuIB3TAgkysmcEcvSvN+qqeq5L/AMryvudPpku3asw3E7+62+qdRccXDbQPthQrMQYnM9Z6z6VScG7RuX7t4YTAUKAAYI8P4ecAVstbw5tI90XAG0txixO1nKk8wVXCjrP7PmcVGg4DoVbvkcMf1V3BhuiDgTPMEEnk2a6GLPhljk5K74a/p9mvJHGepOPBoeB6iH7vMbQylufkZ8z/AFrW2rpjBHqT/QVluG8Nud73htOqqndru6gHpHIc+daJXRVlsAZIgdPnXn+r0uXtNGTdFiD1Gfan1At0EArgRiRH2NPDV7DBPVji/svscSSpslVqfvoea6Hq6xaCA1docNT91SwUThqcGocNTg1GyUSk13dUO6u7qlkolmuVDupUbJR4MKIFzFCA0+21BosCbLVYWHFA2lohTSsKC2IpoqBHzRE0Ak9s1KoqG2RRCAUCDrYzRCrUApd9QIGA0dp7uKqlu0bp3FQgWGzRK3aFImmtdigQOW9Uoaq609EW71EAUhom3rbFud3jYc1Ee3zoVHqj/su9duP3QXwk+Ikr5n4vPIpot3sSk+S/1HayzsI2LtyIIgcs55A/6Vj7nFNt2UVona+6CQOsR7HJxg9OdbqOLoLrIx2lWIZJE4kEFhz6DFC3daCSTmfhEtG7xgkyMr4uRpM2KOVVNFuOTx/pNboePhbhteLxE818HKYefhMdfQTFQXe0dq0/gMMBHc292zE4UiUBnpjnWW1OsDuwks53kyTENtRpEzuAHnFRJfXJ3ABiRjn0AOOR/wAP151g/wCKxXds0/Vy+EbDSdrQ7/8AVQ48JtqctyIjmPQx1q70Gp7+3uYm26+Py3KeWOcHHt9K8+t8R8JYtnImMllE7/MeJVOPT1q20nGztQFxgEAwBtMyCQOeFE+3lTx9L6eMtVFUs839j0HSatLgUHal0gnYCSpiZAnM+E/6VITWF4OzXdUrpuVLZ3bfENvizkQABAWBu8sgzWzuPJJ9a6MtjI1uSE0g1KxaZgSsGCBHX6UXb4dP63+Uj8zRWOT4QjnFECtTgakfQEdf/H/2oXUJcXkhb5oP50e1NeCa4hO6m76E0964zbTZdfU7do9Zn8qkLZiZyR9DFK01ygponD07fQtw0rT0A0E7qVRbqVSyHhVup7aVDaNEq1OwoLXlVrwXhTXrqI4dEYnx7CQIBPPlXOy3xs5O3YmGidjOyoGA8wCx+VXXAtFeu6u4t287rZJ3FrjCdx2gzuEYJPPpFSMbasEpVZd2OxGngybhPmWAH2GaH1fZSxbEy59mmtPoOGqn+GxI/wDs3/TcSR9aH4ppr7CE3j1UWj/5P/KtTxR+DOskvkxtjhemJiboz+Bj+VX1jsjZIB7xwP2gV+8UXw7gzqJe4QTzDW0JH8Ij71ZHSpgcz7Io+eZ+lBYo+UF5JeGYvj3DLdgDZcLEn4SOnnP06dao2BnOK13HeI3bKW2XbBaRt8JVSvhDlCCSckex51muM6p7lwM7EnaOZJicwJ6ZrNkik3Rfjk2tyI1PYND6ZS7BRkkwMgZPqa0Wn7L6k5hB7uD/AOM1TTLAHv4ppeatD2T1H4rY/eY/ktOfszdH69v6sP5UaZLAbZEU+1bdjCKT7Cfr5UR/Yd0fr2v4m/8AWqftJadRbs94QWkgWmG1jIy79APbzqJEovHTu0L3XCDGMFzPKBOPmRVT2l7Y2bds2bQZA3UDJMAHMedUGp1K2VCPuuOSGU52jbknbIIAEzyJmMVltRqbmpv95slLbcgpAMHkfp+Z86th9gOPyX/6Kt0969gbmBaSYPIckHXIx9aHOoAwtq15bjMRgTHmM4qztoYjkckQfPoOefiM4jaMVFZ0QZt2CRLeg/EoQgE/r1XqLNIxGcsO7t2VwVHhByJBbmZzHTkSelXFjgmpa2Xt3ERomO7AJ8uR9wZ8qdw/QS3TlEk58mJVvhxtyZrUcE4tZ3Cwh3kglSCAZGZHLGOYHPzop77gkttjJ29PqwJF9FJ2ywDGRziDgTn3giprv6ZaVi2oATwt3jKHtJJM7wBIU5UEYlT6Vea8AXSguKJAOQFYnnO4+pjHLcT0yVonVptvtYHBDIwJJ8MHpBhVj1I5gS4g3s/f/u8ubveKdtxQSsK3JlHwnK/fGJo8gjBrOcQ7IlQt7R3WtkywCmFYHqMdefUZxRvAr910Z7895IQKTMKs+Ld1JMz7ChIFeS0sDVbibBQiBKtIP8QBn6VzinE9TbUtetco+B4JJMADKkySByoHX8UuWiNi3iDzNrbGDyILc/l1qLW8YN25p7YW/G83SrIpJ7lZBUdfGycz0rRin7aM84O7O272uu5S1ZtgEjbcaXMdfFAiq/iDahNwv2VIC7t9p1ACiQZAcZETAJJ8q0NvjVoiWuIY3Bt9tQwIJB3Q2Ig1GeL6RjChLjFSYtW1cwIHRznP2NNSF3MrpgCwgQCOSMrnzmWvGMelazQDwKIiBEEQcdSIEVT8I413dlbaqQbZuW/FZu8kdlWSogGAsirbSXyVBLbickhSozmArZgcvlVWatJZj5CmNNBphuVzfWYtJu8rlQbqVQlHiqGpkNQWTT4q5gNBwHi4sFiUDhguJiCh3KeRGD0IzVhoOP33vCAhLEnaqogY8wXIHiAjz+dZe1V/2OsltXbAEgSW5fDEHnjqKibukRpcs2nBuMKzAXLa/EYKzkzmJPKfWrLjmoXbK6d3nyO36kNNVVnSlLym242gurMRkZOOUdKI7TaG/cRI8Y/YX6HFaL9pVSvYG0WuuKZGlKg9e+uDPyWr08Vc22LBF8JX42YyQYiVHvWB/s59wUgq0xDTPpzrY2dC7IUuXBu2kqvwgEYEn0mkhNjTgjvGnswbeoIhArkLyMkIrKshjI3ciYj2rI8fZe9KhCpXw/FuDKICH0MdPatbqNK12zc/u1uXBt8JJCMVVVkEeJlndHn86zPaa2O9Vx8L21ZeeOYYZ8mBpcv6QYuSt0umZztWJPUkAD3JxR2ivjOdp2jAjmJDE4OeQ61zg14I8EiCCDPoJH3rVcP4oqfFaCz1xyAH+h59aySxxklbNuOco3Ssx3EdSFXG4EesAmemcZqm1mrO2C7FoBwxg/syevvW57UaqwyrCTIJlSOUc/irzzW3rtv/AAme3znxZ59c+tIsSUqsu7lxuiuuG7cMje0YhQSfbFX96/cGoC2VUoiKgVm2DwlQQrn9rmPSqvhvEL9y4iHUXWBdQRveDLAZzyrX9mbW837kkhd7FTlTknIj2p5yUKRXTasC1OndXRY2sBDTkDwFSFBwMk45V21pQOW0mCACMAmPFj/eam16NcIbpJ+pim2rRHviudn6icZ7Pg3YcUJY02hro6qodScbhMfDy2zugCAq45l6fbgzzYg5IkjJKnaDmSZ+tafhr2XtbbqqTykqCQIjBPKqnXcMVSe7c7RgL16ZJ88VYusx0m3/AAKvp5XSRWa/WyO7Uxy3nJDA5IBnz5/SKZotfsdWIDFSCNwnAMwPLzrlzSUNcsVV9RqlqNsenjGGk2Gp4rbuhWFxcqZDAF1PKIHxSC3vy60C/GFtIQz7nyUK9ZAXJEZGRB5jaTkVlzbNMa2etaX1TZk+iivJuv8AmN9RuTTCPCsb1LQdpBAAPOSPQZPlQ/A9fqXVxqU2srkA8tynxAgHpnFZzh+ruWgTbZkJiSvOPL8qu+AX2dHZizMXHiYyTAAGT6n70+PPrdPn9jPm6dQVrgsdTDMvMnEZIgiT7ZAIqbjXDLi2V1Cja1kOT4jlHTa0HoQdrfuUTo7ds3PG4G0ZOTj8qs9Rf01xGi45QghouEoR1BBJEVti0uTDJMo+y/C7LICNK3wy125tkufiUfrQDI9IoLtFoxae2zWtl0XV7hrZCpcBcEq053hRGcZn0o/Q8VtoHX9JuAB7jDbldrNuBLRAJk9aD1vFrFy7bLXHuogeCZMXd1soV5DocinUlqF0Sou+yei2O1u6VuOd9x/wq7vJBb0kCfSgbj+I5EywxkSCQYPUYq84ZxvRmFlN5HUgk/XNQ9pdIpXvrcftAY+Y/wB9aecVLH7XdCK4z9yqyhuXjNSrdoIXamW4KyGgmN6lUUiuUCHklmiCK0VvgI6zRdjs9PKa0MWjJLNabspq3tuES2Ha78UlhttqecjzM/QedXNvsuoBZzgAk/ITQPZK8qW9RqGHiAVR7QYA/wAv0quTpo0YcWpNvev6s0uv4nprRUsga4DzaGKx9PPFAXu2uDtYgD8IAUGPVqw+v15d8mQSST5/6UDdvzywOgqt55Pg0x6GHk22o7bAxFhWacyR4v8Au8/lR+m/4hbWXfaAQ84MlekDEx7mvP0QkT0qR7TMhIBIB5wSB7npVf1E0+S36HG1uj0/TdqRd1arZKsvdu2AQxIIJUzzxJHtQva62Cm9eSuGEfhvDP8AnWf3q86VL1nbcIdJBKtkTI6H51veB8Ve7ZViiuCrK6HA+LO1hyyAYMweUVdDN3OfJjz9L2qcOATgti4pXUd2Wtqfk3THsSKsNfrmF4v3RYEglVKeUDnA/Klp+JILd+w5e2qbWVWKcyx8JOZWRMxWJ1equuwLSCSw25Xr4RKjJjPzE0s5qPtKoRbeove0vaADw/o2w5JBNtSZB/bMzPlWWe611oHgkc3uWyIjl8XPpUL2ySVV3nmRJIAEyeW7p96DW9qfiF1wCcAswmG2mBTXGTsb3JUazgnZu6lxbpB27XIbw7d20hYIYyZj6Ve9krSoCN8NdO02wVBhhDAkGV88j2rE6fiursKCGBklSHRcmJhgRIORWr4N2wuOwW7p7Q3ELu2qpBIkNjkRHvVWSUf1DJT4NJpNAlq/csEh1Kq6E84yD8/6Uzi/CVC7lHWjk0xf++HNQwHqFJoww9ufMV5v1PVjyxzLiaTNGDI47Xw6MjpXK4qygEVBqLEGptMlUTae509WwNf09V9/T1eXUqt1Ip8U2OnZUXLVRi3RN01FaatqborkT2rQVGZvL707husNu1agA77jHJCjbJEyeXnQXFbpKpbX4nIx7mBRXakfo9y0gYbVtlCkHcQFEnAiPetfSQlTmZOoabUSz191ZIJ8BXxbTPUAg7R6yaG7U8O1Bso9jabWwq8STtLLzU81wDP9apOFaZr2pRWd0QknbJO2PhAJHocH0redpwiaO4owBbiTM58MkjnXYx49UXM5k3okoeTz5l3JZvWr2w27ndMWGceJTAiZgjb+zzqz4lasbNxQhbm25stCR8TKWYSNoaeQI+E5HXKW+MOqXIYXSSPAUmQp3i4DyBkH6Gm6i7qLp7y4QG2SzCQNoHhRRyxnkOdRra7HXNUbLg72Fbdb8JteMNdI7sW7mVtlxOQZAYzy6VvNDqF1elbaQDDLKkQx6Qekkrn1rxTScTCWJ3hgG2shPxhgfmAJkR18q3fZntHN5bAkLAYST+HcCPMQGWeu2abDJxlT4FzwU42uTneyA3UjI8jyI+s01LxBq90mjBe9Ale+dlIyCHCvg+7Gpzof2aDhTKU9igN+lV9+gN+GlS9sNmL/AOa1GQv2ou12tTmfyrI/2c3S5bP74qYcMufit/xirKj8kt/BrtZ2oW5bdAcsjKMeYis1avstp7X42U/JajOgugqfAeX64ojXrtKt0J/OsPVS0yVebO16XBTjK/DRR3xDVNwvhz3nFu2JJ88ADqSfKncRt+M1sezPCBY2XtxLvb8SEbQA0GMiZEVl6jqVixWuXwasq0SYVwXsylvN7a7hhsgnbAiJHUzOD6VdKqOrqVWOojB3CDI9sUJf1G7Aww5UtJqZYmD4lM4/WXP9frXn8jyZPdJ7mdpvdhep0dt+7Z1BiQoYSAWAgx7VFoNB+jb9pldzOAFAVFJmPUj06CirTh3UA/D4j8hH5kU7iEsrAGBtYehYjAj0j70uDqcuGa0v8spnG/azz3tPrP7+6QquSoiVJ2/4hDD1BAOfKqnh9zmzgs5mJwIuDxHaMk7lwOWaI7YMy3lLiC1tJ5iD4wTj0JoPhvD9ReJ7hMIcuIRefVjAwPWvVqDyK/n85M82o0ghbq7gyg22bcS2DIHi68iIAiP1veu6a8pZXe34MM8bjJEsvpJkSOXiHpRVrgyie+1VhJUK2zdcciMiQnLrg08W9Enx6x35+FbLAeLbI8TT+r96EsL/ABiKf5QHfsG4Z3AeKQMkqXOVYDk5iccs8qn4WQL6u5UgMibgTG6RhVPIQTn2p1nUaDdNtNS5UEhUW2oGIbCqYod+MaJGU/orz4WUvfYHwkQYA/ZHPyodiTWmxu6rs9UtcSFmLZ9T9Sak4Y4KkDkCY9qzug1Tam0l9lClhyBmBOOg6EH50fw3Um0xDDwnqOnrFZvVOjnl6aMYK3H8ZVjkk39xaxfERS0y07iZXdIIIOeYocavYJ2lvaP51w8XT5csPZFs6fdio7sJvLVRrTVql9biyp9CDzB9RVPxAVMMWpaZbMuxytFLq7tRaMyfoPqaj1jZorg6dfKT9B/rXVaUYWK5bhnBtP3uvX8Nobv4eX3qu/4k7/0ktDGQCBGPhE7fM4E/Krvsi+zvLpRibjQCASABnp70zt5o99sXCDuAIVuUcpBn0/KupghpxI5mWd5TAcH1Trc7xAwGI6+ImApnzJ+3rWg1vay9etG1s7slpRyTk2zugYzkfPlVNoWQgEEgfAwG0DJ5qx9Ac1ISd6gOEIZ2DYPdgLO0TEeR85Pz0rK90VSxLZkqaVNzOIB8JZwqpBM5AIwsTJ55HyD4/wAWDnbILABRs8IjyIBwAMeZ605tQ6KWzuDENEBWgyHUjJEkGBHlUenS2U2jLEbjHMnnJJMRmgkrt7jO6pbDNPw1iNqsq7wFYQYtg4iTgk+fvVvw/QyhWB3iggeIEwDBEjmMHHqPWqp35NuWJJA5k+p/3NXXAPHeUoCnNZiC24wS0fX5UXbFtLg9D4ZrTbtxHly/7R51O/GCBkRQNzSTztk+u6J+VBX9HI/wWOerU26KdmWDdoM8jSqr/s8//H96VG2SkUWn4RqT8Onx6oIo1OE6oR//ADqP3BRmq7S2zl9s8/8AEcD7CknbK0uVCz596x/lRv7C0xh4TqgM2V/hFVXFLJ2srCGWGj0POPvVve/4iGIVB/EDP2qku8a/SrmVCEKYJIO79nHuay9XDVC1ytzoenZ+1lqXDVDeFFe/sXGKgAwS3IEAxP2rc6q7nxbiOhEH+U1kuE6cWLite2lT4lBBIPQGeQrZ2rxuCbYDL+IEBflg15nr37062rk6WfJGUk0Ud+GYLPhySeRAGTWZ4x2s2XO7BiBgbigAgECT+tIjMZB+Ww1lgo4uHZtE74JJAOJ6cufKs7reAae7cF03FKgFTDBQQCBDCcjl1GdtX9HPDd5Far9zPm1NewsuH8TfYl5gQ3hkQQdjTgzyAzkEyVmtYbaxnyrL6LQbygA22UdSXJI3lY2qAR4hIXORz68rjtFre7tPj9QmZAAjzPn5eZrD1EVPIow5YvwZbj3BFv3RfuXBstr/AHiCRcIywC+5xn5VT6zWu4CAbbajw2kwigcsDmfU1oeGa46yxuMgxsdTEqU7wiW6yGU1X2bSLJ5rtIDMJk9QBExy8XvXpMblgwKOTn4/0Zf+yba4KocIcttJhuRQDIYxsBblkke2fKrb9AtWlJUb3totswsXSyzuKiMviZnl0yKNtgWUDXntWywWZVizAHmlvmJECW/D5UKeM6UT4tQ58Qk7FkTIXJOB0x1pe3ny88fyI5Qix2jVnZWlGNvmdsbtrACTAmCSYjJMVWa61au3EYm7ADHZ+IZJY7zCTGFMgdYNF2u09u2ISwSeW+5dZmMTklY8yfmagbtW/wCrasL693uOBHNyelWQ6Sad2hZZk/BedkNUZuWtvgQqqEHdKxgkjr5+9adtOBloA8zgfU15pf7V6oiFulc8l2qI/dGKGbit1nG52bI+JifzrfBaVT3M8t3Zf9puIpaubhyDAg+eIP3A+lTvx1DbBxyqmt29Fqp7y8y3ZIAc92mJgqdpDT6kVGOzN2YNwhOjlC4jnztlgftVGTqcUHUnX54GSZo+zfEO8uMBy2En3DCPsTU/FOtEcA4dptOhW3eQscszmGJE4gxAGce9AceuwDFy2fZlP868/mn3upc48bHQwZYwhTM3rHzRz3Ba07McSAg/eyx+lUi3/HLlAo5lnC49up9q5xzi9pntJYYXlQSxcMLbtMkR5dPWunHppZGkuFyVy6qKPTez2v05spb0962YEkHnJyaL43pjdtMjwBE7ugIzM+VeP/pGmBltO9o/is3fD7hXUx8orT6PtKX0vcpd7zDB9x2sVMwueePM+ddByeKO+6MihHJL2vcAvcKhkK92AI8Jb/EO85XEZ5SaMPZzAe7fn+7O4om4w0bZ5YEHPLw881VWb+oFy2NwS2SQQWU93AMMBJgSFIj5iro8eCp3buhEYI3SWXK7/DldxLRGCKqlNXt+xphjdGR4vpTZuurlvCSu4HDiFbcJ6H5xFB98cbTgckB5DqPatHruKaa5ZCX2DuFC7ltspG2YgjbIycVVJwvSG27IzoRADO0JMjESZxPWr4y4tMoyRcb3VEZyBjPwwM45Ctp2asbWDAchkAdSCAPpP1qj4fa0yoIul2MCQCQJOT+yInJIPlW+4VetLb2JBA690xJ9TD/lVmimZ+5qWw9uKkH4TJ96iv8AE7kiEPtViDPIjGf8F/t4udPW5GA2fS2w+00whTfpl38BpVcd4/41Hujz/wCVKpYTy/UvZb4HdT6ufvP9ahaDgM38TGfvQ+nt3gY2MRHWTP0H50RZ0t1vCdOQfM7ziY5j096OlC6mdXSLmZ/hYH880XaskD4mHpB5D50OeEXgMWxPP9ePbnXF4JeJnYQeQ+P6zNI4RfI6nKPA25oiSWIkeoNazhPHNlpLbB4SF8KrthfT7YBrIpwO+GjY3qQGYfnUx4G+SO9GOu8fXw5rP1HR4s8VGRZDqMkXZ6Dc7QWBbDbSZIgRJExlhzUevSq5u1ySxVdlsEDdsbvHHUgEY+dZKxwq/wA2V2jlAYH0zHSi14JfgxaM9JnkPOsMfQ+nXlst+sl8Iv37V232qEud3zhlIYkQRnMmZqk1/EX1Actp3DP4QXzsUrBCieczn7UGOD6nJNuOsZ/mcV3+ztR0tfPJGfSfzrRh9LwYnaFl1eRqiz7JIEFywSbRfxI7LOQpDRnnEcvI1FxbjNvSFgWS5ePwnMJE+JgT5mQsROaBfgl9uYjP6w2j8zHXNC/8ozk2ZPpsiczJLCtrwY5S1S5Ke7JKkUep44GYs9zcxMliZJNCvxhOh+xrWL2RPSwoPqU/96evZe4vKwhxkF0En0hjV1RK7kY0cUJ5Kx/dNOXXXDytt9AK2Y7PXcxYtD0Nxd350RZ4M4BwsjpvXP0fyqbfBLl8mLRtSeVk/MgVYWOFalviXb7svX51rLfZ78TBf/0/3NJOzWMPaHQTd+5EUrVjKTRnF7PXPNf8v9aeOz7DIyf2Sqmr09k2E7rlrpycnPyWnjsoWA/vbY+R+vKk7Q/dZUrwYkCWYe99fyn3qZezFsxuIM+d3nz5UevZQL/1VPQnI/NTFEnskGUN+kKD8z+Y9qixJcA7jZW2+zFkH9Ucv+oOR685ou1wG2JCnpzF0x+dGW+x7Af4qg85Fs/epk7JmZLqRjkpn1586OkGoCucFSMOp/7rg/nWX4jwm4rFgBH7DE/WtyezgTK3GHPHdoefly/M1I/BPDhjH7SLn0JB/lU0k1HluoN38X1kfyoJ0unpPs1et2OAHqd3TaqQfkJqJ+FKCVNp9wz8DH54BFNGCXCC8svk8u0eiusQWQx6E/0re8N0enKAXLCDbyJJY+vxCr3Q8Htu3itOuMsykCM8gQP9miP7FtMs2bk+SsdqnMc/ei4i6mC6e5o0gi3aHqVGIoscd0qnC2pj8Hn8uVDXuHXFImzPrvJ5Z8jXXtlYZrbAAcxcI9uUGfepQLLBe0dmJ/uxHkh5e9cPaGycjlHMIZH0mqe9qMSEb5XJH724586A1JVviDGeUMsE+REfzoENCe0+nGDukY5H+lKssLdtcfz/AKClRBRRDVk+f1opEnzz5k/1rlKi2BBlq0vX+dGhRE7oHovKuUqRjE36GOe6evw/60msiMAcvIf1pUqFsJEmhMYA+gqV9I0RvMRyCLH50qVRNkaO2eHLHIeuOZ+tTW9B5hPbb/rSpUbZKCjZxnbHtTWgfCq5/ZX+dKlQCSEt0CD9wVLaa5+z8lFKlTAG73Gc/wCXr8qcofqSPaP6UqVQBImkJ+Ik+wUfyor9DMSAZ9wKVKiCyI6C4eh29Zf+nOozwthjMY5Pj6GlSqIlnRwm4xIyP3sU0dn36sQf+/8AoKVKpZCZeB3PxTjmXc/bFL+yiD8Q99z/ANaVKoRHL/C2ie8x+8KgbhwI8bOD0K3Gz6HFKlQsNEQ4aqEC5In4W3MTPqZ/lUl5e6YE3DkRHi5+kUqVDUw0TjXAAA3Lin0Jg/KTVSvDh3puW7r7iwMHlu884+1KlTeBS11JvOsd7cBHOCon6CqfUl053LpPXx4pUqXUGgK7f3T4iBz/ANioHC/i+x+1KlTABGI6P/kFKlSphb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9642" name="Picture 10" descr="http://p4elovodam.ru/wp-content/uploads/2012/01/cvet-me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130762"/>
            <a:ext cx="5796136" cy="37272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3284984"/>
            <a:ext cx="247170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Мед бывает: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горный,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таежный,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майский,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белый,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красный,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сухой и т.д.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404664"/>
            <a:ext cx="443967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Различают липовый,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каштановый, гречишный,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лавандовый, кипрейный,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подсолнечный,  сосновый,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донниковый и т.д.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img1.joyreactor.cc/pics/post/%D0%BA%D0%BE%D1%82%D1%8D-%D1%87%D0%B0%D0%B9-%D0%BF%D0%B5%D1%81%D0%BE%D1%87%D0%BD%D0%B8%D1%86%D0%B0-569839.jpeg"/>
          <p:cNvPicPr>
            <a:picLocks noChangeAspect="1" noChangeArrowheads="1"/>
          </p:cNvPicPr>
          <p:nvPr/>
        </p:nvPicPr>
        <p:blipFill>
          <a:blip r:embed="rId2" cstate="print"/>
          <a:srcRect b="5995"/>
          <a:stretch>
            <a:fillRect/>
          </a:stretch>
        </p:blipFill>
        <p:spPr bwMode="auto">
          <a:xfrm>
            <a:off x="0" y="1268760"/>
            <a:ext cx="9184628" cy="55892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0"/>
            <a:ext cx="5980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Викторина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tula-samovar.ru/images/asset/002/970/831/2970831/desktop3.jpg?14392386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617"/>
            <a:ext cx="5076056" cy="67663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6136" y="476672"/>
            <a:ext cx="3161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Хохлома 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71684" name="Picture 4" descr="http://www.gzhel.ru/foto/big/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5639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2160" y="155679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Гжель</a:t>
            </a:r>
            <a:endParaRPr lang="ru-RU" sz="7200" dirty="0">
              <a:solidFill>
                <a:srgbClr val="002060"/>
              </a:solidFill>
            </a:endParaRPr>
          </a:p>
        </p:txBody>
      </p:sp>
      <p:pic>
        <p:nvPicPr>
          <p:cNvPr id="71686" name="Picture 6" descr="http://top-valenki.ru/pictures/product/big/4219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4788024" cy="69313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6136" y="3212976"/>
            <a:ext cx="29896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err="1" smtClean="0">
                <a:solidFill>
                  <a:srgbClr val="FFC000"/>
                </a:solidFill>
              </a:rPr>
              <a:t>Жостово</a:t>
            </a:r>
            <a:endParaRPr lang="ru-RU" sz="6000" dirty="0">
              <a:solidFill>
                <a:srgbClr val="FFC000"/>
              </a:solidFill>
            </a:endParaRPr>
          </a:p>
        </p:txBody>
      </p:sp>
      <p:pic>
        <p:nvPicPr>
          <p:cNvPr id="71688" name="Picture 8" descr="http://www.pressa.tv/uploads/posts/2013-04/thumbs/1366685075_1.jpg"/>
          <p:cNvPicPr>
            <a:picLocks noChangeAspect="1" noChangeArrowheads="1"/>
          </p:cNvPicPr>
          <p:nvPr/>
        </p:nvPicPr>
        <p:blipFill>
          <a:blip r:embed="rId5" cstate="print"/>
          <a:srcRect l="10222" r="13793"/>
          <a:stretch>
            <a:fillRect/>
          </a:stretch>
        </p:blipFill>
        <p:spPr bwMode="auto">
          <a:xfrm>
            <a:off x="0" y="0"/>
            <a:ext cx="5616624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56176" y="4725144"/>
            <a:ext cx="23317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Палех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70C0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2134</Words>
  <Application>Microsoft Office PowerPoint</Application>
  <PresentationFormat>Экран (4:3)</PresentationFormat>
  <Paragraphs>182</Paragraphs>
  <Slides>27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«Сервируем стол к чаю»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Uset</dc:creator>
  <cp:lastModifiedBy>Freya</cp:lastModifiedBy>
  <cp:revision>27</cp:revision>
  <dcterms:created xsi:type="dcterms:W3CDTF">2016-04-25T18:01:41Z</dcterms:created>
  <dcterms:modified xsi:type="dcterms:W3CDTF">2017-03-13T14:40:45Z</dcterms:modified>
</cp:coreProperties>
</file>