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94" r:id="rId4"/>
    <p:sldId id="270" r:id="rId5"/>
    <p:sldId id="271" r:id="rId6"/>
    <p:sldId id="272" r:id="rId7"/>
    <p:sldId id="273" r:id="rId8"/>
    <p:sldId id="274" r:id="rId9"/>
    <p:sldId id="275" r:id="rId10"/>
    <p:sldId id="277" r:id="rId11"/>
    <p:sldId id="278" r:id="rId12"/>
    <p:sldId id="279" r:id="rId13"/>
    <p:sldId id="280" r:id="rId14"/>
    <p:sldId id="292" r:id="rId15"/>
    <p:sldId id="282" r:id="rId16"/>
    <p:sldId id="290" r:id="rId17"/>
    <p:sldId id="284" r:id="rId18"/>
    <p:sldId id="298" r:id="rId19"/>
    <p:sldId id="295" r:id="rId20"/>
    <p:sldId id="259" r:id="rId21"/>
    <p:sldId id="257" r:id="rId22"/>
    <p:sldId id="258" r:id="rId23"/>
    <p:sldId id="260" r:id="rId24"/>
    <p:sldId id="261" r:id="rId25"/>
    <p:sldId id="262" r:id="rId26"/>
    <p:sldId id="263" r:id="rId27"/>
    <p:sldId id="264" r:id="rId28"/>
    <p:sldId id="266" r:id="rId29"/>
    <p:sldId id="265" r:id="rId30"/>
    <p:sldId id="267" r:id="rId31"/>
    <p:sldId id="29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676" autoAdjust="0"/>
    <p:restoredTop sz="94660" autoAdjust="0"/>
  </p:normalViewPr>
  <p:slideViewPr>
    <p:cSldViewPr>
      <p:cViewPr varScale="1">
        <p:scale>
          <a:sx n="78" d="100"/>
          <a:sy n="78" d="100"/>
        </p:scale>
        <p:origin x="-1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7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2-002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285861"/>
            <a:ext cx="7858180" cy="15001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в играх с дошкольниками логических блоков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71508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nabor-Dienish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071810"/>
            <a:ext cx="4214842" cy="327071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5214942" y="4214818"/>
            <a:ext cx="3571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Выполнила: воспитатель группы среднего возраста </a:t>
            </a:r>
          </a:p>
          <a:p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Маринеску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С.А.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6bf4b_5bdfc8bb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Примеры карточек для обозначения свойств фигур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lenovo\Pictures\b154201c0325a931dc04ee0106398c94.jpg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60368" y="1724819"/>
            <a:ext cx="5669107" cy="456170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0_6bf4b_5bdfc8bb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7975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85860"/>
            <a:ext cx="9144000" cy="2143140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для младшего возраста</a:t>
            </a:r>
            <a:br>
              <a:rPr lang="ru-R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одинаковых фигур</a:t>
            </a:r>
            <a:b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Предложите малышу разложить фигуры по их свойствам, собрать все красные, или все квадратные.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857356" y="4857760"/>
            <a:ext cx="1440160" cy="1264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5572132" y="4929198"/>
            <a:ext cx="720080" cy="57606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00430" y="5857892"/>
            <a:ext cx="2304256" cy="8640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6429388" y="4286256"/>
            <a:ext cx="1357322" cy="121444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286116" y="4929198"/>
            <a:ext cx="936104" cy="8640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286644" y="5786454"/>
            <a:ext cx="432048" cy="8640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5500702"/>
            <a:ext cx="1008112" cy="8640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357686" y="4786322"/>
            <a:ext cx="1008112" cy="8640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6bf4b_5bdfc8bb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857232"/>
            <a:ext cx="2108223" cy="5778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273050"/>
            <a:ext cx="4543428" cy="5853113"/>
          </a:xfrm>
        </p:spPr>
        <p:txBody>
          <a:bodyPr/>
          <a:lstStyle/>
          <a:p>
            <a:pPr algn="ctr">
              <a:buNone/>
            </a:pPr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Угости игрушку</a:t>
            </a:r>
          </a:p>
          <a:p>
            <a:pPr algn="ctr">
              <a:buNone/>
            </a:pPr>
            <a:endParaRPr lang="ru-RU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Ребенку нужно разложить фигуры таким образом, чтобы у каждой игрушки были фигуры только одинаковой толщины, одного размера и т. п.</a:t>
            </a:r>
          </a:p>
          <a:p>
            <a:endParaRPr lang="ru-RU" dirty="0"/>
          </a:p>
        </p:txBody>
      </p:sp>
      <p:pic>
        <p:nvPicPr>
          <p:cNvPr id="5" name="Picture 2" descr="http://i.allday.ru/uploads/posts/2009-11/1257109041_sryoryirrrryor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428604"/>
            <a:ext cx="2637160" cy="59293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3015724"/>
            <a:ext cx="1080120" cy="1080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214678" y="3786190"/>
            <a:ext cx="863302" cy="9721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_6bf4b_5bdfc8bb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9144000" cy="3071834"/>
          </a:xfrm>
        </p:spPr>
        <p:txBody>
          <a:bodyPr>
            <a:normAutofit fontScale="90000"/>
          </a:bodyPr>
          <a:lstStyle/>
          <a:p>
            <a:r>
              <a:rPr lang="ru-RU" sz="4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лишнее</a:t>
            </a:r>
            <a:r>
              <a:rPr lang="ru-RU" sz="4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Разложите перед малышом 4-5 блоков. В ряду один лишний – он может отличаться цветом, формой. Малыш должен объяснить, почему он думает, что эта фигура лишняя.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4857760"/>
            <a:ext cx="129614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5143512"/>
            <a:ext cx="273630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5429264"/>
            <a:ext cx="720080" cy="6120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5500702"/>
            <a:ext cx="12241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858148" y="557214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0_6bf4b_5bdfc8bb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285729"/>
            <a:ext cx="784887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с </a:t>
            </a:r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кругом</a:t>
            </a:r>
            <a:endParaRPr lang="ru-RU" sz="36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Нарисуйте </a:t>
            </a: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круг. </a:t>
            </a: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Ребёнок </a:t>
            </a: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должен расположить все фигуры красные внутри круга, а все синие – снаружи.</a:t>
            </a:r>
          </a:p>
        </p:txBody>
      </p:sp>
      <p:sp>
        <p:nvSpPr>
          <p:cNvPr id="4" name="Овал 3"/>
          <p:cNvSpPr/>
          <p:nvPr/>
        </p:nvSpPr>
        <p:spPr>
          <a:xfrm>
            <a:off x="3347864" y="3524821"/>
            <a:ext cx="3744416" cy="3144539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4437112"/>
            <a:ext cx="576064" cy="10801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076056" y="4725144"/>
            <a:ext cx="432048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796136" y="4797152"/>
            <a:ext cx="576064" cy="720080"/>
          </a:xfrm>
          <a:prstGeom prst="triangle">
            <a:avLst>
              <a:gd name="adj" fmla="val 9469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4005064"/>
            <a:ext cx="504056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4608004" y="5589240"/>
            <a:ext cx="360040" cy="504056"/>
          </a:xfrm>
          <a:prstGeom prst="triangle">
            <a:avLst>
              <a:gd name="adj" fmla="val 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187525" y="5589240"/>
            <a:ext cx="864096" cy="7560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868144" y="4005064"/>
            <a:ext cx="288032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4005064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59732" y="4437112"/>
            <a:ext cx="64807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643112" y="4977172"/>
            <a:ext cx="760536" cy="990110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655676" y="5724255"/>
            <a:ext cx="504056" cy="4860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475656" y="3441086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1475656" y="4797152"/>
            <a:ext cx="360040" cy="432048"/>
          </a:xfrm>
          <a:prstGeom prst="triangle">
            <a:avLst>
              <a:gd name="adj" fmla="val 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43808" y="3645024"/>
            <a:ext cx="2880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7000892" y="6000768"/>
            <a:ext cx="428628" cy="561482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500958" y="4643446"/>
            <a:ext cx="64807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080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6bf4b_5bdfc8bb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0034" y="642918"/>
            <a:ext cx="78581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Дорожки( второй ряд)</a:t>
            </a:r>
          </a:p>
          <a:p>
            <a:pPr algn="ctr"/>
            <a:endParaRPr lang="ru-RU" sz="32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Выложить полоску из 4-5 блоков, сверху над каждой фигурой разложить фигуры другого размера (цвета, формы).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Покажи</a:t>
            </a:r>
          </a:p>
          <a:p>
            <a:pPr algn="ctr"/>
            <a:endParaRPr lang="ru-RU" sz="32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Попросите малыша показать – не круг и не квадрат, не синий и не толстый блок,  не круглый и не красный и т. п.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165295" y="642918"/>
            <a:ext cx="3978705" cy="37862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214422"/>
            <a:ext cx="48577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Нарисуйте два пересекающихся круга. Все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жёлтые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фигуры могут лежать в левом круге, а все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круглые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правом. В середину нужно положить фигуры, которые подходят и к первому и ко второму кругу. </a:t>
            </a:r>
          </a:p>
          <a:p>
            <a:pPr algn="ctr"/>
            <a:endParaRPr lang="ru-RU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возникнет, когда ребенок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возьмет жёлтый круг,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куда его положить? Отлично, если ребенок сам догадается, что фигура принадлежит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обеим группам.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задание только кажется простым, но очень важно для формирования умения разделить множества предметов на разные группы.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для детей старшего возраста</a:t>
            </a:r>
          </a:p>
          <a:p>
            <a:pPr algn="ctr"/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«Группы» </a:t>
            </a:r>
          </a:p>
          <a:p>
            <a:endParaRPr lang="ru-RU" dirty="0"/>
          </a:p>
        </p:txBody>
      </p:sp>
      <p:pic>
        <p:nvPicPr>
          <p:cNvPr id="6" name="Рисунок 5" descr="bloki_denesha_ig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846613"/>
            <a:ext cx="3595875" cy="301138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8006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0_6bf4b_5bdfc8bb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571480"/>
          <a:ext cx="7832560" cy="5787190"/>
        </p:xfrm>
        <a:graphic>
          <a:graphicData uri="http://schemas.openxmlformats.org/drawingml/2006/table">
            <a:tbl>
              <a:tblPr/>
              <a:tblGrid>
                <a:gridCol w="1958140"/>
                <a:gridCol w="1958140"/>
                <a:gridCol w="1958140"/>
                <a:gridCol w="1958140"/>
              </a:tblGrid>
              <a:tr h="14467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467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467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467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Равнобедренный треугольник 3"/>
          <p:cNvSpPr/>
          <p:nvPr/>
        </p:nvSpPr>
        <p:spPr>
          <a:xfrm rot="5400000">
            <a:off x="791817" y="708325"/>
            <a:ext cx="1354949" cy="1224136"/>
          </a:xfrm>
          <a:prstGeom prst="triangle">
            <a:avLst>
              <a:gd name="adj" fmla="val 0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143116"/>
            <a:ext cx="1512168" cy="136815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861048"/>
            <a:ext cx="1368152" cy="72008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072074"/>
            <a:ext cx="1840287" cy="125190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714612" y="642918"/>
            <a:ext cx="1500198" cy="1296144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000364" y="2204864"/>
            <a:ext cx="1001152" cy="93610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>
            <a:off x="2792081" y="3637283"/>
            <a:ext cx="1354949" cy="122413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5400000">
            <a:off x="2858712" y="5213726"/>
            <a:ext cx="936104" cy="938553"/>
          </a:xfrm>
          <a:prstGeom prst="triangle">
            <a:avLst>
              <a:gd name="adj" fmla="val 1526"/>
            </a:avLst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5001852" y="856008"/>
            <a:ext cx="936104" cy="938553"/>
          </a:xfrm>
          <a:prstGeom prst="triangle">
            <a:avLst>
              <a:gd name="adj" fmla="val 152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00562" y="2214554"/>
            <a:ext cx="1857388" cy="1208449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929190" y="3786190"/>
            <a:ext cx="865321" cy="86409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714876" y="4929198"/>
            <a:ext cx="1534255" cy="1354950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429388" y="714356"/>
            <a:ext cx="1857388" cy="1252314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5400000">
            <a:off x="6649733" y="2137085"/>
            <a:ext cx="1354949" cy="1224136"/>
          </a:xfrm>
          <a:prstGeom prst="triangle">
            <a:avLst>
              <a:gd name="adj" fmla="val 0"/>
            </a:avLst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572264" y="3500438"/>
            <a:ext cx="1534255" cy="135495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858016" y="5143512"/>
            <a:ext cx="1000132" cy="936104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143108" y="1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</a:rPr>
              <a:t>Тренировочные задания</a:t>
            </a:r>
            <a:endParaRPr lang="ru-RU" sz="32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0_6bf4b_5bdfc8bb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3648" y="11663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кого в гостях?</a:t>
            </a:r>
            <a:endParaRPr lang="ru-RU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5034" y="2278136"/>
            <a:ext cx="8208912" cy="44385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653026" y="762963"/>
            <a:ext cx="8280920" cy="1508424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75856" y="2302802"/>
            <a:ext cx="0" cy="44385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300192" y="2302802"/>
            <a:ext cx="0" cy="44385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89030" y="3789040"/>
            <a:ext cx="8208912" cy="72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25034" y="5373216"/>
            <a:ext cx="8208912" cy="72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4211960" y="2636912"/>
            <a:ext cx="860106" cy="79208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236296" y="2780928"/>
            <a:ext cx="720080" cy="7195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285852" y="4214818"/>
            <a:ext cx="857256" cy="78581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64861" y="4257092"/>
            <a:ext cx="935767" cy="8149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7236296" y="4257092"/>
            <a:ext cx="720080" cy="648072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331640" y="5877272"/>
            <a:ext cx="720080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4355976" y="5733256"/>
            <a:ext cx="576064" cy="720080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D:\My document's\презентации\фото к презентации планирование\Новая папка (6)\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394" y="5373216"/>
            <a:ext cx="1741884" cy="129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D:\My document's\презентации\фото к презентации планирование\Новая папка (6)\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357430"/>
            <a:ext cx="1741884" cy="129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4707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6bf4b_5bdfc8bb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logi4eskie_bloki_djenesha_albom3_2_en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714356"/>
            <a:ext cx="8316662" cy="55721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6bf4b_5bdfc8bb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4714908" cy="5357850"/>
          </a:xfrm>
        </p:spPr>
        <p:txBody>
          <a:bodyPr>
            <a:noAutofit/>
          </a:bodyPr>
          <a:lstStyle/>
          <a:p>
            <a:r>
              <a:rPr lang="ru-RU" sz="36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Блоки </a:t>
            </a:r>
            <a:r>
              <a:rPr lang="ru-RU" sz="3600" b="1" i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36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придумал венгерский математик и психолог, создатель авторской методики </a:t>
            </a:r>
            <a:br>
              <a:rPr lang="ru-RU" sz="35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«Новая математика»-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Золтан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Дьенеш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80f9bf_6697cee426e0487a85e47558779f92c4_jpg_srz_163_287_85_22_0_50_1_20_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57818" y="571480"/>
            <a:ext cx="3114398" cy="5483633"/>
          </a:xfrm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02-002-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43950" y="0"/>
            <a:ext cx="918795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86" cy="939784"/>
          </a:xfrm>
        </p:spPr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Игры с альбомами</a:t>
            </a:r>
            <a:endParaRPr lang="ru-RU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SAM_526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00760" y="1285860"/>
            <a:ext cx="2857520" cy="5080036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SAM_52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285860"/>
            <a:ext cx="2857519" cy="508003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3500430" y="2000240"/>
            <a:ext cx="2143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выладывают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блоки в соответствии с предложенной схемой.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002-002-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-266473"/>
            <a:ext cx="9740564" cy="726737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115328" cy="571504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Игра «Цепочка»</a:t>
            </a:r>
            <a:endParaRPr lang="ru-RU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SAM_539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72198" y="1643050"/>
            <a:ext cx="2714644" cy="4826034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SAM_52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571876"/>
            <a:ext cx="4786314" cy="269230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214282" y="1214422"/>
            <a:ext cx="55726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:построить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можно больше длинную цепочку.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Варианты построения: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1.Чтобы рядом не было фигур одинаковых по форме;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2.Чтобы рядом не было фигур одинаковых по форме размеру;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2-002-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011222"/>
          </a:xfrm>
        </p:spPr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Игра «Второй ряд»</a:t>
            </a:r>
            <a:endParaRPr lang="ru-RU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AM_52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500174"/>
            <a:ext cx="2652122" cy="471488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4714876" y="1571612"/>
            <a:ext cx="31432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построить второй ряд так, чтобы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под каждой фигурой верхнего ряда оказалась фигура другого цвета и формы(цвета и размера), не такая по форме, размеру и цвету.</a:t>
            </a:r>
          </a:p>
          <a:p>
            <a:endParaRPr lang="ru-RU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2-002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215370" cy="939784"/>
          </a:xfrm>
        </p:spPr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Игра «Домино»</a:t>
            </a:r>
            <a:endParaRPr lang="ru-RU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AM_53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714620"/>
            <a:ext cx="5595978" cy="314773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285720" y="1285860"/>
            <a:ext cx="8858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фигуры делятся поровну между участниками. Каждый игрок поочерёдно делает свой ход. При отсутствии фигуры ход пропускается. Выигрывает тот, кто первым выложит все фигуры.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Ходить можно по разному: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7884" y="2928934"/>
            <a:ext cx="328611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1.Фигурами другого цвета (формы, размера)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2.Фигурами другого цвета и формы ( цвета и размера, размера и толщины).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3.Такими же фигурами по цвету и форме, но другого размера.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02-002-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Игра «Чудесный мешочек»</a:t>
            </a:r>
            <a:endParaRPr lang="ru-RU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SAM_528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85720" y="2714620"/>
            <a:ext cx="6111917" cy="3437954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357158" y="1285860"/>
            <a:ext cx="83582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rgbClr val="FF0000"/>
                </a:solidFill>
              </a:rPr>
              <a:t>Задание: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блоки складываются в мешок.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1.Попросить ребенка на ощупь достать все круглые блоки (все большие или все толстые) ,затем все квадратные, прямоугольные.   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17" y="4214818"/>
            <a:ext cx="20717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Ребенок достает фигурку из мешка и описывает ее по одному или нескольким признакам.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16" y="2500306"/>
            <a:ext cx="228598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2.Ребёнок называет форму, размер или толщину, не вынимая из мешка.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2-002-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18661" y="0"/>
            <a:ext cx="946266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86808" cy="85725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Игра «Какой фигуры не хватает?»</a:t>
            </a:r>
            <a:endParaRPr lang="ru-RU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AM_5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285992"/>
            <a:ext cx="7143800" cy="401838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285721" y="1285860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квадрат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делится на 9 частей, в каждом ряду не хватает по одному блоку. Игрок должен понять  и объяснить каких фигур не достаёт и поставить их на пустые  мета.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02-002-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001056" cy="868346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Игра «Раздели фигуры»</a:t>
            </a:r>
            <a:endParaRPr lang="ru-RU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SAM_535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9124" y="1357298"/>
            <a:ext cx="4564062" cy="2567285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IMG_20161207_1603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857628"/>
            <a:ext cx="4143404" cy="248604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1" y="1500175"/>
            <a:ext cx="4572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дети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располагают блоки так, чтобы внутри жёлтого обруча оказались только жёлтые блоки, а внутри зелёного- все круглые.</a:t>
            </a:r>
          </a:p>
          <a:p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игры дети отвечают на вопросы: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9124" y="3929066"/>
            <a:ext cx="465982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-Внутри жёлтого, но вне зелёного;</a:t>
            </a:r>
          </a:p>
          <a:p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Какие блоки лежат внутри обоих обручей;</a:t>
            </a:r>
          </a:p>
          <a:p>
            <a:pPr>
              <a:buFontTx/>
              <a:buChar char="-"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-Внутри зелёного, но вне жёлтого;</a:t>
            </a:r>
          </a:p>
          <a:p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-Вне обоих обручей;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02-002-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Игра-эстафета «Кто быстрей»</a:t>
            </a:r>
            <a:endParaRPr lang="ru-RU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SAM_53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28662" y="2428868"/>
            <a:ext cx="7000924" cy="3938021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0" y="128586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дети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разбиваются на команды. Игроки должны по одному подбегать к своему  столу , выбрать нужный предложенный блок и вернуться в команду. Выигрывает та команда, которая безошибочно справится с заданием.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2-002-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1437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690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Упражнения с карточками отрицания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1643050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SAM_53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2714620"/>
            <a:ext cx="6985050" cy="392909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285720" y="1428737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Детям предлагаются упражнения с блоками, где их свойства изображены на карточках. Так цвет обозначается пятном, используя карточки с отрицанием свойств, дети учатся по разному описывать блоки.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002-002-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64403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972452" cy="1417638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Игра «На свою веточку»</a:t>
            </a:r>
            <a:endParaRPr lang="ru-RU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0892" y="1535113"/>
            <a:ext cx="2143108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" name="Содержимое 13" descr="IMG_20161207_15535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337750" y="1357298"/>
            <a:ext cx="2806250" cy="4677083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Рисунок 14" descr="SAM_53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285860"/>
            <a:ext cx="2732504" cy="485778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6" name="TextBox 15"/>
          <p:cNvSpPr txBox="1"/>
          <p:nvPr/>
        </p:nvSpPr>
        <p:spPr>
          <a:xfrm>
            <a:off x="3571868" y="1928802"/>
            <a:ext cx="23574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детям предлагается разложить блоки по веточкам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соответствии с указанными на карточках свойствами.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0_6bf4b_5bdfc8bb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26" y="0"/>
            <a:ext cx="8358278" cy="2643182"/>
          </a:xfrm>
        </p:spPr>
        <p:txBody>
          <a:bodyPr>
            <a:noAutofit/>
          </a:bodyPr>
          <a:lstStyle/>
          <a:p>
            <a:pPr marL="342900" indent="-342900"/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214290"/>
            <a:ext cx="8786874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Играя, ребёнок выполняет разнообразные действия: меняет местами, убирает, выкладывает, ищет, делит, сравнивает.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Игры с блоками, на наглядной основе, знакомят детей с математическими 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представлениями( цветом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формой и размером)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Развиваются мыслительные операции( анализ, сравнение, классификации, обобщение).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Развиваются творческие способности и познавательные процессы: восприятие, память, внимание, воображение и логическое мышление;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Способствуют развитию речи, дети называют геометрические фигуры, строят предложения, выражают свои мысли. </a:t>
            </a:r>
          </a:p>
          <a:p>
            <a:pPr marL="342900" indent="-342900" algn="just"/>
            <a:endParaRPr lang="ru-RU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2-002-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868346"/>
          </a:xfrm>
        </p:spPr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Игра «Переводчики»</a:t>
            </a:r>
            <a:endParaRPr lang="ru-RU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SAM_53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3143248"/>
            <a:ext cx="5643570" cy="317450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SAM_53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428736"/>
            <a:ext cx="2772674" cy="492919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3571868" y="1357298"/>
            <a:ext cx="4857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чтобы угадать загаданный блок ребенку необходимо расшифровать свойства фигуры, изображенные на карточках (например: синий большой тонкий).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6bf4b_5bdfc8bb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0_6bf4b_5bdfc8bb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600200"/>
            <a:ext cx="5486400" cy="3657600"/>
          </a:xfrm>
          <a:prstGeom prst="rect">
            <a:avLst/>
          </a:prstGeom>
        </p:spPr>
      </p:pic>
      <p:pic>
        <p:nvPicPr>
          <p:cNvPr id="3" name="Рисунок 2" descr="0_6bf4b_5bdfc8bb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600200"/>
            <a:ext cx="5486400" cy="3657600"/>
          </a:xfrm>
          <a:prstGeom prst="rect">
            <a:avLst/>
          </a:prstGeom>
        </p:spPr>
      </p:pic>
      <p:pic>
        <p:nvPicPr>
          <p:cNvPr id="5" name="Рисунок 4" descr="57ac6f4d6c07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928670"/>
            <a:ext cx="6500857" cy="4940306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3571868" y="1500174"/>
            <a:ext cx="3429024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 и успехов в воспитании детей !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bf4b_5bdfc8bb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8686800" cy="917596"/>
          </a:xfrm>
        </p:spPr>
        <p:txBody>
          <a:bodyPr>
            <a:normAutofit fontScale="90000"/>
          </a:bodyPr>
          <a:lstStyle/>
          <a:p>
            <a:r>
              <a:rPr lang="ru-RU" alt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Формы работы с блоками</a:t>
            </a:r>
            <a:br>
              <a:rPr lang="ru-RU" alt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alt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в детском саду:</a:t>
            </a: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Занятия (комплексные, интегрированные), обеспечивающие наглядность, системность и доступность, смену деятельности.</a:t>
            </a:r>
          </a:p>
          <a:p>
            <a:pPr algn="just">
              <a:lnSpc>
                <a:spcPct val="90000"/>
              </a:lnSpc>
            </a:pPr>
            <a:endParaRPr lang="ru-RU" alt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Самостоятельная деятельность детей в математическом центре ( развивающие игры, логико-математические игры, дидактические игры, логические упражнения ).</a:t>
            </a:r>
          </a:p>
          <a:p>
            <a:pPr algn="just">
              <a:lnSpc>
                <a:spcPct val="90000"/>
              </a:lnSpc>
            </a:pPr>
            <a:endParaRPr lang="ru-RU" alt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Совместная и самостоятельная игровая деятельность детей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6bf4b_5bdfc8bb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278608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Логические блоки </a:t>
            </a:r>
            <a:r>
              <a:rPr lang="ru-RU" sz="3600" b="1" i="1" dirty="0" err="1" smtClean="0">
                <a:solidFill>
                  <a:srgbClr val="FF0000"/>
                </a:solidFill>
                <a:latin typeface="+mn-lt"/>
              </a:rPr>
              <a:t>Дьенеша</a:t>
            </a:r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 представляют собой набор из 48 геометрических фигур:</a:t>
            </a:r>
            <a:r>
              <a:rPr lang="ru-RU" sz="3600" b="1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7030A0"/>
                </a:solidFill>
                <a:latin typeface="+mn-lt"/>
              </a:rPr>
              <a:t>а) четырёх форм(круги, треугольники, квадраты, прямоугольники)</a:t>
            </a:r>
            <a:br>
              <a:rPr lang="ru-RU" sz="2800" b="1" dirty="0" smtClean="0">
                <a:solidFill>
                  <a:srgbClr val="7030A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7030A0"/>
                </a:solidFill>
                <a:latin typeface="+mn-lt"/>
              </a:rPr>
              <a:t>б)трёх цветов( красные, синие, жёлтые)</a:t>
            </a:r>
            <a:br>
              <a:rPr lang="ru-RU" sz="2800" b="1" dirty="0" smtClean="0">
                <a:solidFill>
                  <a:srgbClr val="7030A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7030A0"/>
                </a:solidFill>
                <a:latin typeface="+mn-lt"/>
              </a:rPr>
              <a:t>в)двух размеров(большие и маленькие)</a:t>
            </a:r>
            <a:br>
              <a:rPr lang="ru-RU" sz="2800" b="1" dirty="0" smtClean="0">
                <a:solidFill>
                  <a:srgbClr val="7030A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7030A0"/>
                </a:solidFill>
                <a:latin typeface="+mn-lt"/>
              </a:rPr>
              <a:t>г)двух видов толщины(толстые и тонкие)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           </a:t>
            </a:r>
            <a:r>
              <a:rPr lang="ru-RU" sz="2700" b="1" dirty="0" smtClean="0">
                <a:latin typeface="+mn-lt"/>
              </a:rPr>
              <a:t>В наборе нет ни одной одинаковой </a:t>
            </a:r>
            <a:r>
              <a:rPr lang="ru-RU" sz="2700" b="1" dirty="0" err="1" smtClean="0">
                <a:latin typeface="+mn-lt"/>
              </a:rPr>
              <a:t>одинаковой</a:t>
            </a:r>
            <a:r>
              <a:rPr lang="ru-RU" sz="2700" b="1" dirty="0" smtClean="0">
                <a:latin typeface="+mn-lt"/>
              </a:rPr>
              <a:t> фигуры</a:t>
            </a: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4" name="Содержимое 3" descr="denesh3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4546" y="3286124"/>
            <a:ext cx="4065729" cy="3434345"/>
          </a:xfrm>
          <a:ln w="127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6bf4b_5bdfc8bb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2886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наборе есть методическое пособие, в котором визуально изображены и описаны возможные варианты игр.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428868"/>
            <a:ext cx="2285411" cy="319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1802" y="2643182"/>
            <a:ext cx="2808288" cy="3616325"/>
          </a:xfrm>
          <a:prstGeom prst="rect">
            <a:avLst/>
          </a:prstGeom>
          <a:noFill/>
          <a:ln/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2500306"/>
            <a:ext cx="2447925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6bf4b_5bdfc8bb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Альбомы для детей 2-4 лет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i="1" dirty="0"/>
          </a:p>
        </p:txBody>
      </p:sp>
      <p:pic>
        <p:nvPicPr>
          <p:cNvPr id="4" name="Picture 7" descr="C:\Documents and Settings\Татьяна\Рабочий стол\для работы\МО\albom_42_full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3769">
            <a:off x="427593" y="1492835"/>
            <a:ext cx="3739755" cy="26739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Татьяна\Рабочий стол\для работы\МО\albom-k-blokam-denesha-dlja-samyh-malenkih-2-3-goda800x800q80.v12922971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02172">
            <a:off x="4821505" y="1604117"/>
            <a:ext cx="3808770" cy="2652643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8433">
            <a:off x="634086" y="3664281"/>
            <a:ext cx="38100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Documents and Settings\Татьяна\Рабочий стол\для работы\МО\6491_4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477">
            <a:off x="4675286" y="3811198"/>
            <a:ext cx="3943350" cy="2636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6bf4b_5bdfc8bb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Альбомы для детей 5-8 лет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i="1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4971">
            <a:off x="425242" y="1380334"/>
            <a:ext cx="4321175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0844">
            <a:off x="4768813" y="1367746"/>
            <a:ext cx="4099466" cy="258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3786190"/>
            <a:ext cx="4500500" cy="285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bf4b_5bdfc8bb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txBody>
          <a:bodyPr>
            <a:normAutofit/>
          </a:bodyPr>
          <a:lstStyle/>
          <a:p>
            <a:r>
              <a:rPr lang="ru-RU" alt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Кроме логических блоков для работы необходимы карточки (5х5 см), на которых условно обозначены свойства блоков (цвет, форма, размер, толщина)</a:t>
            </a:r>
            <a:endParaRPr lang="ru-RU" sz="2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571612"/>
            <a:ext cx="4786346" cy="4929222"/>
          </a:xfrm>
        </p:spPr>
        <p:txBody>
          <a:bodyPr>
            <a:normAutofit lnSpcReduction="10000"/>
          </a:bodyPr>
          <a:lstStyle/>
          <a:p>
            <a:pPr marL="457200" indent="-457200" algn="just">
              <a:lnSpc>
                <a:spcPct val="90000"/>
              </a:lnSpc>
              <a:buNone/>
            </a:pPr>
            <a:r>
              <a:rPr lang="ru-RU" alt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altLang="ru-RU" sz="24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таких карточек позволяет развивать у детей:</a:t>
            </a:r>
          </a:p>
          <a:p>
            <a:pPr marL="457200" indent="-457200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способность к замещению и моделированию свойств; </a:t>
            </a:r>
          </a:p>
          <a:p>
            <a:pPr marL="457200" indent="-457200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умение кодировать и декодировать информацию;</a:t>
            </a:r>
          </a:p>
          <a:p>
            <a:pPr marL="457200" indent="-457200" algn="just">
              <a:lnSpc>
                <a:spcPct val="90000"/>
              </a:lnSpc>
              <a:buNone/>
            </a:pPr>
            <a:endParaRPr lang="ru-RU" altLang="ru-RU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lnSpc>
                <a:spcPct val="90000"/>
              </a:lnSpc>
              <a:buNone/>
            </a:pPr>
            <a:r>
              <a:rPr lang="ru-RU" alt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Карточки-свойства помогают детям перейти от наглядно-образного  мышления к наглядно-схематическому, а карточки с отрицанием свойств – мостик к словесно-логическому мышлению.</a:t>
            </a:r>
          </a:p>
          <a:p>
            <a:endParaRPr lang="ru-RU" sz="1600" dirty="0"/>
          </a:p>
        </p:txBody>
      </p:sp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428736"/>
            <a:ext cx="3720288" cy="5286388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917</Words>
  <PresentationFormat>Экран (4:3)</PresentationFormat>
  <Paragraphs>101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Использование в играх с дошкольниками логических блоков Дьенеша</vt:lpstr>
      <vt:lpstr>Блоки Дьенеша придумал венгерский математик и психолог, создатель авторской методики  «Новая математика»- Золтан Дьенеш.</vt:lpstr>
      <vt:lpstr> </vt:lpstr>
      <vt:lpstr>Формы работы с блоками  в детском саду: </vt:lpstr>
      <vt:lpstr>Логические блоки Дьенеша представляют собой набор из 48 геометрических фигур: а) четырёх форм(круги, треугольники, квадраты, прямоугольники) б)трёх цветов( красные, синие, жёлтые) в)двух размеров(большие и маленькие) г)двух видов толщины(толстые и тонкие)            В наборе нет ни одной одинаковой одинаковой фигуры   </vt:lpstr>
      <vt:lpstr>В наборе есть методическое пособие, в котором визуально изображены и описаны возможные варианты игр. </vt:lpstr>
      <vt:lpstr>Альбомы для детей 2-4 лет </vt:lpstr>
      <vt:lpstr>Альбомы для детей 5-8 лет </vt:lpstr>
      <vt:lpstr>Кроме логических блоков для работы необходимы карточки (5х5 см), на которых условно обозначены свойства блоков (цвет, форма, размер, толщина)</vt:lpstr>
      <vt:lpstr>Примеры карточек для обозначения свойств фигур</vt:lpstr>
      <vt:lpstr>Игры для младшего возраста  Поиск одинаковых фигур  Предложите малышу разложить фигуры по их свойствам, собрать все красные, или все квадратные. </vt:lpstr>
      <vt:lpstr>Слайд 12</vt:lpstr>
      <vt:lpstr>Что лишнее  Разложите перед малышом 4-5 блоков. В ряду один лишний – он может отличаться цветом, формой. Малыш должен объяснить, почему он думает, что эта фигура лишняя. </vt:lpstr>
      <vt:lpstr>Слайд 14</vt:lpstr>
      <vt:lpstr>Слайд 15</vt:lpstr>
      <vt:lpstr>Слайд 16</vt:lpstr>
      <vt:lpstr>Слайд 17</vt:lpstr>
      <vt:lpstr>Слайд 18</vt:lpstr>
      <vt:lpstr>Слайд 19</vt:lpstr>
      <vt:lpstr>Игры с альбомами</vt:lpstr>
      <vt:lpstr>Игра «Цепочка»</vt:lpstr>
      <vt:lpstr>Игра «Второй ряд»</vt:lpstr>
      <vt:lpstr>Игра «Домино»</vt:lpstr>
      <vt:lpstr>Игра «Чудесный мешочек»</vt:lpstr>
      <vt:lpstr>Игра «Какой фигуры не хватает?»</vt:lpstr>
      <vt:lpstr>Игра «Раздели фигуры»</vt:lpstr>
      <vt:lpstr>Игра-эстафета «Кто быстрей»</vt:lpstr>
      <vt:lpstr>Упражнения с карточками отрицания</vt:lpstr>
      <vt:lpstr>Игра «На свою веточку»</vt:lpstr>
      <vt:lpstr>Игра «Переводчики»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89</cp:revision>
  <dcterms:created xsi:type="dcterms:W3CDTF">2016-12-08T11:04:32Z</dcterms:created>
  <dcterms:modified xsi:type="dcterms:W3CDTF">2016-12-12T08:44:02Z</dcterms:modified>
</cp:coreProperties>
</file>