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81" r:id="rId14"/>
    <p:sldId id="283" r:id="rId15"/>
    <p:sldId id="280" r:id="rId16"/>
    <p:sldId id="271" r:id="rId17"/>
    <p:sldId id="272" r:id="rId18"/>
    <p:sldId id="285" r:id="rId19"/>
    <p:sldId id="286" r:id="rId20"/>
    <p:sldId id="287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>
      <p:cViewPr varScale="1">
        <p:scale>
          <a:sx n="64" d="100"/>
          <a:sy n="64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67F13-2417-447D-8D36-03B5937BA64A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E434C-01AF-423E-A373-E620B4EB8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E434C-01AF-423E-A373-E620B4EB82B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E434C-01AF-423E-A373-E620B4EB82B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wipe dir="d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>Урок математики 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>в 1 классе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>Тема: 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>Закрепление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sz="3600" b="1" i="1" dirty="0" smtClean="0">
                <a:latin typeface="Bookman Old Style" pitchFamily="18" charset="0"/>
              </a:rPr>
              <a:t>(Н</a:t>
            </a:r>
            <a:r>
              <a:rPr lang="ru-RU" sz="2700" b="1" i="1" dirty="0" smtClean="0">
                <a:latin typeface="Bookman Old Style" pitchFamily="18" charset="0"/>
              </a:rPr>
              <a:t>умерация чисел от 1 до 10</a:t>
            </a:r>
            <a:r>
              <a:rPr lang="ru-RU" sz="3600" b="1" i="1" dirty="0" smtClean="0">
                <a:latin typeface="Bookman Old Style" pitchFamily="18" charset="0"/>
              </a:rPr>
              <a:t>)</a:t>
            </a:r>
            <a:br>
              <a:rPr lang="ru-RU" sz="3600" b="1" i="1" dirty="0" smtClean="0">
                <a:latin typeface="Bookman Old Style" pitchFamily="18" charset="0"/>
              </a:rPr>
            </a:br>
            <a:endParaRPr lang="ru-RU" sz="3600" b="1" i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2376264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sz="3800" dirty="0" smtClean="0">
              <a:solidFill>
                <a:schemeClr val="tx1"/>
              </a:solidFill>
            </a:endParaRPr>
          </a:p>
          <a:p>
            <a:pPr algn="ctr"/>
            <a:endParaRPr lang="ru-RU" sz="8000" dirty="0" smtClean="0">
              <a:solidFill>
                <a:schemeClr val="tx1"/>
              </a:solidFill>
            </a:endParaRPr>
          </a:p>
          <a:p>
            <a:pPr algn="ctr"/>
            <a:r>
              <a:rPr lang="ru-RU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Разработала учитель  начальных классов  Сережкина Татьяна Петровна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Oval 2"/>
          <p:cNvSpPr>
            <a:spLocks noChangeArrowheads="1"/>
          </p:cNvSpPr>
          <p:nvPr/>
        </p:nvSpPr>
        <p:spPr bwMode="auto">
          <a:xfrm>
            <a:off x="3203575" y="620713"/>
            <a:ext cx="2303463" cy="2160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200" b="1" dirty="0"/>
              <a:t>9</a:t>
            </a:r>
            <a:endParaRPr lang="ru-RU" sz="14200" b="1" dirty="0"/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1116013" y="3933825"/>
            <a:ext cx="2376487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200" b="1" dirty="0" smtClean="0">
                <a:solidFill>
                  <a:schemeClr val="accent2"/>
                </a:solidFill>
              </a:rPr>
              <a:t> </a:t>
            </a:r>
            <a:r>
              <a:rPr lang="en-US" sz="14200" b="1" dirty="0" smtClean="0">
                <a:solidFill>
                  <a:srgbClr val="00B050"/>
                </a:solidFill>
              </a:rPr>
              <a:t>7</a:t>
            </a:r>
            <a:endParaRPr lang="ru-RU" sz="14200" b="1" dirty="0">
              <a:solidFill>
                <a:srgbClr val="00B050"/>
              </a:solidFill>
            </a:endParaRP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5364088" y="3933056"/>
            <a:ext cx="2376488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200" b="1" dirty="0" smtClean="0">
                <a:solidFill>
                  <a:schemeClr val="accent2"/>
                </a:solidFill>
              </a:rPr>
              <a:t> </a:t>
            </a:r>
            <a:r>
              <a:rPr lang="en-US" sz="14200" b="1" dirty="0" smtClean="0">
                <a:solidFill>
                  <a:srgbClr val="00B050"/>
                </a:solidFill>
              </a:rPr>
              <a:t>2</a:t>
            </a:r>
            <a:endParaRPr lang="ru-RU" sz="14200" b="1" dirty="0">
              <a:solidFill>
                <a:srgbClr val="00B050"/>
              </a:solidFill>
            </a:endParaRPr>
          </a:p>
        </p:txBody>
      </p:sp>
      <p:sp>
        <p:nvSpPr>
          <p:cNvPr id="163845" name="Line 5"/>
          <p:cNvSpPr>
            <a:spLocks noChangeShapeType="1"/>
          </p:cNvSpPr>
          <p:nvPr/>
        </p:nvSpPr>
        <p:spPr bwMode="auto">
          <a:xfrm flipH="1">
            <a:off x="2268538" y="2636838"/>
            <a:ext cx="1511300" cy="1296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46" name="Line 6"/>
          <p:cNvSpPr>
            <a:spLocks noChangeShapeType="1"/>
          </p:cNvSpPr>
          <p:nvPr/>
        </p:nvSpPr>
        <p:spPr bwMode="auto">
          <a:xfrm>
            <a:off x="4787900" y="2708275"/>
            <a:ext cx="1584325" cy="1225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4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308725"/>
            <a:ext cx="431800" cy="549275"/>
          </a:xfrm>
          <a:prstGeom prst="actionButtonHome">
            <a:avLst/>
          </a:prstGeom>
          <a:solidFill>
            <a:srgbClr val="FFEEE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nimBg="1"/>
      <p:bldP spid="163843" grpId="0" animBg="1"/>
      <p:bldP spid="163844" grpId="0" build="allAtOnce" animBg="1"/>
      <p:bldP spid="163845" grpId="0" animBg="1"/>
      <p:bldP spid="1638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Мои рисунки\42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9768" b="75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Admin\Мои документы\Мои рисунки\f1358f007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0"/>
            <a:ext cx="7272808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2406834-clown-juggles-balls-Stock-Phot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-315416"/>
            <a:ext cx="9144000" cy="7776864"/>
          </a:xfr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899592" y="24928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1547664" y="24928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2195736" y="24928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843808" y="24928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491880" y="24928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139952" y="24928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788024" y="24928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436096" y="24928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084168" y="24928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732240" y="24928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444208" y="2204864"/>
            <a:ext cx="914400" cy="914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796136" y="2204864"/>
            <a:ext cx="914400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20072" y="2204864"/>
            <a:ext cx="914400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644008" y="2276872"/>
            <a:ext cx="914400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95936" y="2204864"/>
            <a:ext cx="914400" cy="914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043608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979712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0</a:t>
            </a:r>
            <a:endParaRPr lang="ru-RU" sz="5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915816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-</a:t>
            </a:r>
            <a:endParaRPr lang="ru-RU" sz="5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851920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=</a:t>
            </a:r>
            <a:endParaRPr lang="ru-RU" sz="5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724128" y="37890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851920" y="3429000"/>
            <a:ext cx="2140824" cy="1872208"/>
          </a:xfrm>
          <a:prstGeom prst="triangle">
            <a:avLst>
              <a:gd name="adj" fmla="val 47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1628800"/>
            <a:ext cx="2592288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рапеция 13"/>
          <p:cNvSpPr/>
          <p:nvPr/>
        </p:nvSpPr>
        <p:spPr>
          <a:xfrm>
            <a:off x="3851920" y="1556792"/>
            <a:ext cx="2088232" cy="144016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5" name="Правильный пятиугольник 14"/>
          <p:cNvSpPr/>
          <p:nvPr/>
        </p:nvSpPr>
        <p:spPr>
          <a:xfrm>
            <a:off x="6372200" y="1340768"/>
            <a:ext cx="2376264" cy="18002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187624" y="3645024"/>
            <a:ext cx="2016224" cy="17281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3861048"/>
            <a:ext cx="151216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00808"/>
            <a:ext cx="2376264" cy="13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3779912" y="1628800"/>
            <a:ext cx="2160240" cy="158417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6660232" y="1484784"/>
            <a:ext cx="2088232" cy="1656184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763688" y="3933056"/>
            <a:ext cx="2140824" cy="19225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4077072"/>
            <a:ext cx="172819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o_cirke.jpg"/>
          <p:cNvPicPr>
            <a:picLocks noChangeAspect="1" noChangeArrowheads="1"/>
          </p:cNvPicPr>
          <p:nvPr/>
        </p:nvPicPr>
        <p:blipFill>
          <a:blip r:embed="rId3" cstate="print"/>
          <a:srcRect b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0527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&gt;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0527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3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2708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7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2708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&gt;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0527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6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10527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&lt;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80312" y="10527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9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78092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4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278092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&lt;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278092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8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80312" y="2708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2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05273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5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Documents and Settings\Admin\Мои документы\Мои рисунки\352228_27679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CEBE6"/>
              </a:clrFrom>
              <a:clrTo>
                <a:srgbClr val="ECEB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548680"/>
            <a:ext cx="4644926" cy="61926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19951" y="1916832"/>
            <a:ext cx="5424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новых встреч!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748" name="Picture 4" descr="C:\Documents and Settings\Admin\Мои документы\Мои рисунки\1244497201_ci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924944"/>
            <a:ext cx="3200400" cy="3438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cirk_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5143500" cy="6858000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5364088" y="1196752"/>
            <a:ext cx="3779912" cy="331236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80112" y="2348880"/>
            <a:ext cx="3563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Покажите ваши билеты</a:t>
            </a:r>
            <a:endParaRPr lang="ru-RU" sz="4000" dirty="0"/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Group 2"/>
          <p:cNvGraphicFramePr>
            <a:graphicFrameLocks noGrp="1"/>
          </p:cNvGraphicFramePr>
          <p:nvPr/>
        </p:nvGraphicFramePr>
        <p:xfrm>
          <a:off x="539750" y="836613"/>
          <a:ext cx="7993063" cy="2032000"/>
        </p:xfrm>
        <a:graphic>
          <a:graphicData uri="http://schemas.openxmlformats.org/drawingml/2006/table">
            <a:tbl>
              <a:tblPr/>
              <a:tblGrid>
                <a:gridCol w="998538"/>
                <a:gridCol w="1000125"/>
                <a:gridCol w="998537"/>
                <a:gridCol w="1000125"/>
                <a:gridCol w="998538"/>
                <a:gridCol w="998537"/>
                <a:gridCol w="1000125"/>
                <a:gridCol w="998538"/>
              </a:tblGrid>
              <a:tr h="20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494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4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494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4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4949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4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494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4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494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4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4949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4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494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4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4949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4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790" name="Group 22"/>
          <p:cNvGraphicFramePr>
            <a:graphicFrameLocks noGrp="1"/>
          </p:cNvGraphicFramePr>
          <p:nvPr/>
        </p:nvGraphicFramePr>
        <p:xfrm>
          <a:off x="611188" y="3716338"/>
          <a:ext cx="7993062" cy="2032000"/>
        </p:xfrm>
        <a:graphic>
          <a:graphicData uri="http://schemas.openxmlformats.org/drawingml/2006/table">
            <a:tbl>
              <a:tblPr/>
              <a:tblGrid>
                <a:gridCol w="998537"/>
                <a:gridCol w="1000125"/>
                <a:gridCol w="998538"/>
                <a:gridCol w="1000125"/>
                <a:gridCol w="998537"/>
                <a:gridCol w="998538"/>
                <a:gridCol w="1000125"/>
                <a:gridCol w="998537"/>
              </a:tblGrid>
              <a:tr h="203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4949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4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494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4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494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4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4949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4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494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4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494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4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494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4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494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4E1"/>
                    </a:solidFill>
                  </a:tcPr>
                </a:tc>
              </a:tr>
            </a:tbl>
          </a:graphicData>
        </a:graphic>
      </p:graphicFrame>
      <p:sp>
        <p:nvSpPr>
          <p:cNvPr id="32810" name="Rectangle 42"/>
          <p:cNvSpPr>
            <a:spLocks noChangeArrowheads="1"/>
          </p:cNvSpPr>
          <p:nvPr/>
        </p:nvSpPr>
        <p:spPr bwMode="auto">
          <a:xfrm>
            <a:off x="1547813" y="836613"/>
            <a:ext cx="1008062" cy="2016125"/>
          </a:xfrm>
          <a:prstGeom prst="rect">
            <a:avLst/>
          </a:prstGeom>
          <a:solidFill>
            <a:srgbClr val="E2D4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0600" b="1"/>
              <a:t>2</a:t>
            </a:r>
          </a:p>
        </p:txBody>
      </p:sp>
      <p:sp>
        <p:nvSpPr>
          <p:cNvPr id="32811" name="Rectangle 43"/>
          <p:cNvSpPr>
            <a:spLocks noChangeArrowheads="1"/>
          </p:cNvSpPr>
          <p:nvPr/>
        </p:nvSpPr>
        <p:spPr bwMode="auto">
          <a:xfrm>
            <a:off x="3492500" y="836613"/>
            <a:ext cx="1008063" cy="2016125"/>
          </a:xfrm>
          <a:prstGeom prst="rect">
            <a:avLst/>
          </a:prstGeom>
          <a:solidFill>
            <a:srgbClr val="E2D4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0600" b="1"/>
              <a:t>4</a:t>
            </a:r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4500563" y="836613"/>
            <a:ext cx="1079500" cy="2016125"/>
          </a:xfrm>
          <a:prstGeom prst="rect">
            <a:avLst/>
          </a:prstGeom>
          <a:solidFill>
            <a:srgbClr val="E2D4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0600" b="1"/>
              <a:t>5</a:t>
            </a:r>
          </a:p>
        </p:txBody>
      </p:sp>
      <p:sp>
        <p:nvSpPr>
          <p:cNvPr id="32813" name="Rectangle 45"/>
          <p:cNvSpPr>
            <a:spLocks noChangeArrowheads="1"/>
          </p:cNvSpPr>
          <p:nvPr/>
        </p:nvSpPr>
        <p:spPr bwMode="auto">
          <a:xfrm>
            <a:off x="6516688" y="836613"/>
            <a:ext cx="1008062" cy="2016125"/>
          </a:xfrm>
          <a:prstGeom prst="rect">
            <a:avLst/>
          </a:prstGeom>
          <a:solidFill>
            <a:srgbClr val="E2D4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0600" b="1"/>
              <a:t>7</a:t>
            </a:r>
          </a:p>
        </p:txBody>
      </p:sp>
      <p:sp>
        <p:nvSpPr>
          <p:cNvPr id="32814" name="Rectangle 46"/>
          <p:cNvSpPr>
            <a:spLocks noChangeArrowheads="1"/>
          </p:cNvSpPr>
          <p:nvPr/>
        </p:nvSpPr>
        <p:spPr bwMode="auto">
          <a:xfrm>
            <a:off x="1619250" y="3716338"/>
            <a:ext cx="1008063" cy="2016125"/>
          </a:xfrm>
          <a:prstGeom prst="rect">
            <a:avLst/>
          </a:prstGeom>
          <a:solidFill>
            <a:srgbClr val="E2D4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0600" b="1"/>
              <a:t>7</a:t>
            </a:r>
          </a:p>
        </p:txBody>
      </p:sp>
      <p:sp>
        <p:nvSpPr>
          <p:cNvPr id="32815" name="Rectangle 47"/>
          <p:cNvSpPr>
            <a:spLocks noChangeArrowheads="1"/>
          </p:cNvSpPr>
          <p:nvPr/>
        </p:nvSpPr>
        <p:spPr bwMode="auto">
          <a:xfrm>
            <a:off x="2627313" y="3716338"/>
            <a:ext cx="1008062" cy="2016125"/>
          </a:xfrm>
          <a:prstGeom prst="rect">
            <a:avLst/>
          </a:prstGeom>
          <a:solidFill>
            <a:srgbClr val="E2D4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0600" b="1"/>
              <a:t>6</a:t>
            </a:r>
          </a:p>
        </p:txBody>
      </p:sp>
      <p:sp>
        <p:nvSpPr>
          <p:cNvPr id="32816" name="Rectangle 48"/>
          <p:cNvSpPr>
            <a:spLocks noChangeArrowheads="1"/>
          </p:cNvSpPr>
          <p:nvPr/>
        </p:nvSpPr>
        <p:spPr bwMode="auto">
          <a:xfrm>
            <a:off x="4572000" y="3716338"/>
            <a:ext cx="1079500" cy="2016125"/>
          </a:xfrm>
          <a:prstGeom prst="rect">
            <a:avLst/>
          </a:prstGeom>
          <a:solidFill>
            <a:srgbClr val="E2D4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0600" b="1"/>
              <a:t>4</a:t>
            </a:r>
          </a:p>
        </p:txBody>
      </p:sp>
      <p:sp>
        <p:nvSpPr>
          <p:cNvPr id="32817" name="Rectangle 49"/>
          <p:cNvSpPr>
            <a:spLocks noChangeArrowheads="1"/>
          </p:cNvSpPr>
          <p:nvPr/>
        </p:nvSpPr>
        <p:spPr bwMode="auto">
          <a:xfrm>
            <a:off x="5651500" y="3716338"/>
            <a:ext cx="1008063" cy="2016125"/>
          </a:xfrm>
          <a:prstGeom prst="rect">
            <a:avLst/>
          </a:prstGeom>
          <a:solidFill>
            <a:srgbClr val="E2D4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0600" b="1"/>
              <a:t>3</a:t>
            </a:r>
          </a:p>
        </p:txBody>
      </p:sp>
      <p:sp>
        <p:nvSpPr>
          <p:cNvPr id="32818" name="Rectangle 50"/>
          <p:cNvSpPr>
            <a:spLocks noChangeArrowheads="1"/>
          </p:cNvSpPr>
          <p:nvPr/>
        </p:nvSpPr>
        <p:spPr bwMode="auto">
          <a:xfrm>
            <a:off x="6659563" y="3716338"/>
            <a:ext cx="1008062" cy="2016125"/>
          </a:xfrm>
          <a:prstGeom prst="rect">
            <a:avLst/>
          </a:prstGeom>
          <a:solidFill>
            <a:srgbClr val="E2D4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0600" b="1"/>
              <a:t>2</a:t>
            </a:r>
          </a:p>
        </p:txBody>
      </p:sp>
      <p:sp>
        <p:nvSpPr>
          <p:cNvPr id="32819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32813" y="6453188"/>
            <a:ext cx="360362" cy="40481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10" grpId="0" animBg="1"/>
      <p:bldP spid="32811" grpId="0" animBg="1"/>
      <p:bldP spid="32812" grpId="0" animBg="1"/>
      <p:bldP spid="32813" grpId="0" animBg="1"/>
      <p:bldP spid="32814" grpId="0" animBg="1"/>
      <p:bldP spid="32815" grpId="0" animBg="1"/>
      <p:bldP spid="32816" grpId="0" animBg="1"/>
      <p:bldP spid="32817" grpId="0" animBg="1"/>
      <p:bldP spid="328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3563938" y="765175"/>
            <a:ext cx="19431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6600" b="1">
              <a:solidFill>
                <a:schemeClr val="tx2"/>
              </a:solidFill>
            </a:endParaRP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3851275" y="549275"/>
            <a:ext cx="165735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0600" b="1" dirty="0" smtClean="0"/>
              <a:t> </a:t>
            </a:r>
            <a:r>
              <a:rPr lang="en-US" sz="10600" b="1" dirty="0" smtClean="0"/>
              <a:t>4</a:t>
            </a:r>
            <a:endParaRPr lang="ru-RU" sz="10600" b="1" dirty="0"/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6372225" y="549275"/>
            <a:ext cx="165735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0600" b="1">
              <a:solidFill>
                <a:schemeClr val="accent2"/>
              </a:solidFill>
            </a:endParaRP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3779838" y="2565400"/>
            <a:ext cx="165735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0600" b="1" dirty="0" smtClean="0"/>
              <a:t> </a:t>
            </a:r>
            <a:r>
              <a:rPr lang="en-US" sz="10600" b="1" dirty="0" smtClean="0"/>
              <a:t>8</a:t>
            </a:r>
            <a:endParaRPr lang="ru-RU" sz="10600" b="1" dirty="0"/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6372225" y="2565400"/>
            <a:ext cx="165735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0600" b="1">
              <a:solidFill>
                <a:schemeClr val="accent2"/>
              </a:solidFill>
            </a:endParaRP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1187450" y="549275"/>
            <a:ext cx="165735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0600" b="1">
              <a:solidFill>
                <a:schemeClr val="accent2"/>
              </a:solidFill>
            </a:endParaRP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1187450" y="2565400"/>
            <a:ext cx="165735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0600" b="1">
              <a:solidFill>
                <a:schemeClr val="accent2"/>
              </a:solidFill>
            </a:endParaRP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1187450" y="4652963"/>
            <a:ext cx="165735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0600" b="1">
              <a:solidFill>
                <a:schemeClr val="accent2"/>
              </a:solidFill>
            </a:endParaRPr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6300788" y="4652963"/>
            <a:ext cx="165735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0600" b="1">
              <a:solidFill>
                <a:schemeClr val="accent2"/>
              </a:solidFill>
            </a:endParaRPr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3708400" y="4652963"/>
            <a:ext cx="165735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0600" b="1" dirty="0" smtClean="0"/>
              <a:t> </a:t>
            </a:r>
            <a:r>
              <a:rPr lang="en-US" sz="10600" b="1" dirty="0" smtClean="0"/>
              <a:t>7</a:t>
            </a:r>
            <a:endParaRPr lang="ru-RU" sz="10600" b="1" dirty="0"/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1187450" y="549275"/>
            <a:ext cx="165735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0600" b="1" dirty="0" smtClean="0">
                <a:solidFill>
                  <a:srgbClr val="C00000"/>
                </a:solidFill>
              </a:rPr>
              <a:t> </a:t>
            </a:r>
            <a:r>
              <a:rPr lang="en-US" sz="10600" b="1" dirty="0" smtClean="0">
                <a:solidFill>
                  <a:srgbClr val="C00000"/>
                </a:solidFill>
              </a:rPr>
              <a:t>3</a:t>
            </a:r>
            <a:endParaRPr lang="ru-RU" sz="10600" b="1" dirty="0">
              <a:solidFill>
                <a:srgbClr val="C00000"/>
              </a:solidFill>
            </a:endParaRPr>
          </a:p>
        </p:txBody>
      </p: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6372200" y="548680"/>
            <a:ext cx="165735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0600" b="1" dirty="0" smtClean="0">
                <a:solidFill>
                  <a:srgbClr val="C00000"/>
                </a:solidFill>
              </a:rPr>
              <a:t> </a:t>
            </a:r>
            <a:r>
              <a:rPr lang="en-US" sz="10600" b="1" dirty="0" smtClean="0">
                <a:solidFill>
                  <a:srgbClr val="C00000"/>
                </a:solidFill>
              </a:rPr>
              <a:t>5</a:t>
            </a:r>
            <a:endParaRPr lang="ru-RU" sz="10600" b="1" dirty="0">
              <a:solidFill>
                <a:srgbClr val="C00000"/>
              </a:solidFill>
            </a:endParaRPr>
          </a:p>
        </p:txBody>
      </p:sp>
      <p:sp>
        <p:nvSpPr>
          <p:cNvPr id="141326" name="Rectangle 14"/>
          <p:cNvSpPr>
            <a:spLocks noChangeArrowheads="1"/>
          </p:cNvSpPr>
          <p:nvPr/>
        </p:nvSpPr>
        <p:spPr bwMode="auto">
          <a:xfrm>
            <a:off x="1187450" y="2565400"/>
            <a:ext cx="165735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0600" b="1" dirty="0" smtClean="0">
                <a:solidFill>
                  <a:srgbClr val="C00000"/>
                </a:solidFill>
              </a:rPr>
              <a:t> </a:t>
            </a:r>
            <a:r>
              <a:rPr lang="en-US" sz="10600" b="1" dirty="0" smtClean="0">
                <a:solidFill>
                  <a:srgbClr val="C00000"/>
                </a:solidFill>
              </a:rPr>
              <a:t>7</a:t>
            </a:r>
            <a:endParaRPr lang="ru-RU" sz="10600" b="1" dirty="0">
              <a:solidFill>
                <a:srgbClr val="C00000"/>
              </a:solidFill>
            </a:endParaRPr>
          </a:p>
        </p:txBody>
      </p:sp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6372225" y="2565400"/>
            <a:ext cx="165735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0600" b="1" dirty="0" smtClean="0">
                <a:solidFill>
                  <a:srgbClr val="C00000"/>
                </a:solidFill>
              </a:rPr>
              <a:t> </a:t>
            </a:r>
            <a:r>
              <a:rPr lang="en-US" sz="10600" b="1" dirty="0" smtClean="0">
                <a:solidFill>
                  <a:srgbClr val="C00000"/>
                </a:solidFill>
              </a:rPr>
              <a:t>9</a:t>
            </a:r>
            <a:endParaRPr lang="ru-RU" sz="10600" b="1" dirty="0">
              <a:solidFill>
                <a:srgbClr val="C00000"/>
              </a:solidFill>
            </a:endParaRPr>
          </a:p>
        </p:txBody>
      </p: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1187450" y="4652963"/>
            <a:ext cx="165735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0600" b="1" dirty="0" smtClean="0">
                <a:solidFill>
                  <a:srgbClr val="C00000"/>
                </a:solidFill>
              </a:rPr>
              <a:t> </a:t>
            </a:r>
            <a:r>
              <a:rPr lang="en-US" sz="10600" b="1" dirty="0" smtClean="0">
                <a:solidFill>
                  <a:srgbClr val="C00000"/>
                </a:solidFill>
              </a:rPr>
              <a:t>6</a:t>
            </a:r>
            <a:endParaRPr lang="ru-RU" sz="10600" b="1" dirty="0">
              <a:solidFill>
                <a:srgbClr val="C00000"/>
              </a:solidFill>
            </a:endParaRPr>
          </a:p>
        </p:txBody>
      </p:sp>
      <p:sp>
        <p:nvSpPr>
          <p:cNvPr id="141329" name="Rectangle 17"/>
          <p:cNvSpPr>
            <a:spLocks noChangeArrowheads="1"/>
          </p:cNvSpPr>
          <p:nvPr/>
        </p:nvSpPr>
        <p:spPr bwMode="auto">
          <a:xfrm>
            <a:off x="6300788" y="4652963"/>
            <a:ext cx="165735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0600" b="1" dirty="0" smtClean="0">
                <a:solidFill>
                  <a:srgbClr val="C00000"/>
                </a:solidFill>
              </a:rPr>
              <a:t> </a:t>
            </a:r>
            <a:r>
              <a:rPr lang="en-US" sz="10600" b="1" dirty="0" smtClean="0">
                <a:solidFill>
                  <a:srgbClr val="C00000"/>
                </a:solidFill>
              </a:rPr>
              <a:t>8</a:t>
            </a:r>
            <a:endParaRPr lang="ru-RU" sz="10600" b="1" dirty="0">
              <a:solidFill>
                <a:srgbClr val="C00000"/>
              </a:solidFill>
            </a:endParaRPr>
          </a:p>
        </p:txBody>
      </p:sp>
      <p:sp>
        <p:nvSpPr>
          <p:cNvPr id="141330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453188"/>
            <a:ext cx="395287" cy="404812"/>
          </a:xfrm>
          <a:prstGeom prst="actionButtonHome">
            <a:avLst/>
          </a:prstGeom>
          <a:solidFill>
            <a:srgbClr val="FFFFE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3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3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13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1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1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1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1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1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1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13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13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13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132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132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13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13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13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13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132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132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13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1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1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1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13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13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13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 animBg="1"/>
      <p:bldP spid="141324" grpId="0" build="allAtOnce" animBg="1"/>
      <p:bldP spid="141325" grpId="0" build="allAtOnce" animBg="1"/>
      <p:bldP spid="141326" grpId="0" build="allAtOnce" animBg="1"/>
      <p:bldP spid="141327" grpId="0" build="allAtOnce" animBg="1"/>
      <p:bldP spid="141328" grpId="0" build="allAtOnce" animBg="1"/>
      <p:bldP spid="141329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Oval 2"/>
          <p:cNvSpPr>
            <a:spLocks noChangeArrowheads="1"/>
          </p:cNvSpPr>
          <p:nvPr/>
        </p:nvSpPr>
        <p:spPr bwMode="auto">
          <a:xfrm>
            <a:off x="3203575" y="620713"/>
            <a:ext cx="2303463" cy="2160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200" b="1" dirty="0" smtClean="0"/>
              <a:t>5</a:t>
            </a:r>
            <a:endParaRPr lang="ru-RU" sz="14200" b="1" dirty="0"/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116013" y="3933825"/>
            <a:ext cx="2376487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200" b="1" dirty="0">
                <a:solidFill>
                  <a:srgbClr val="00B050"/>
                </a:solidFill>
              </a:rPr>
              <a:t>2</a:t>
            </a:r>
            <a:endParaRPr lang="ru-RU" sz="14200" b="1" dirty="0">
              <a:solidFill>
                <a:srgbClr val="00B050"/>
              </a:solidFill>
            </a:endParaRP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5364088" y="3933056"/>
            <a:ext cx="2376487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200" b="1" dirty="0" smtClean="0">
                <a:solidFill>
                  <a:schemeClr val="accent2"/>
                </a:solidFill>
              </a:rPr>
              <a:t> </a:t>
            </a:r>
            <a:r>
              <a:rPr lang="en-US" sz="14200" b="1" dirty="0" smtClean="0">
                <a:solidFill>
                  <a:srgbClr val="00B050"/>
                </a:solidFill>
              </a:rPr>
              <a:t>3</a:t>
            </a:r>
            <a:endParaRPr lang="ru-RU" sz="14200" b="1" dirty="0">
              <a:solidFill>
                <a:srgbClr val="00B050"/>
              </a:solidFill>
            </a:endParaRPr>
          </a:p>
        </p:txBody>
      </p:sp>
      <p:sp>
        <p:nvSpPr>
          <p:cNvPr id="159749" name="Line 5"/>
          <p:cNvSpPr>
            <a:spLocks noChangeShapeType="1"/>
          </p:cNvSpPr>
          <p:nvPr/>
        </p:nvSpPr>
        <p:spPr bwMode="auto">
          <a:xfrm flipH="1">
            <a:off x="2268538" y="2636838"/>
            <a:ext cx="1511300" cy="1296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9750" name="Line 6"/>
          <p:cNvSpPr>
            <a:spLocks noChangeShapeType="1"/>
          </p:cNvSpPr>
          <p:nvPr/>
        </p:nvSpPr>
        <p:spPr bwMode="auto">
          <a:xfrm>
            <a:off x="4932363" y="2636838"/>
            <a:ext cx="1511300" cy="1296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97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7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97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  <p:bldP spid="159747" grpId="0" animBg="1"/>
      <p:bldP spid="159748" grpId="0" build="allAtOnce" animBg="1"/>
      <p:bldP spid="159749" grpId="0" animBg="1"/>
      <p:bldP spid="1597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Oval 2"/>
          <p:cNvSpPr>
            <a:spLocks noChangeArrowheads="1"/>
          </p:cNvSpPr>
          <p:nvPr/>
        </p:nvSpPr>
        <p:spPr bwMode="auto">
          <a:xfrm>
            <a:off x="3203575" y="620713"/>
            <a:ext cx="2303463" cy="2160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200" b="1" dirty="0"/>
              <a:t>6</a:t>
            </a:r>
            <a:endParaRPr lang="ru-RU" sz="14200" b="1" dirty="0"/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1116013" y="3933825"/>
            <a:ext cx="2376487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200" b="1" dirty="0" smtClean="0">
                <a:solidFill>
                  <a:schemeClr val="accent2"/>
                </a:solidFill>
              </a:rPr>
              <a:t> </a:t>
            </a:r>
            <a:r>
              <a:rPr lang="en-US" sz="14200" b="1" dirty="0" smtClean="0">
                <a:solidFill>
                  <a:srgbClr val="00B050"/>
                </a:solidFill>
              </a:rPr>
              <a:t>3</a:t>
            </a:r>
            <a:endParaRPr lang="ru-RU" sz="14200" b="1" dirty="0">
              <a:solidFill>
                <a:srgbClr val="00B050"/>
              </a:solidFill>
            </a:endParaRP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5148263" y="3933825"/>
            <a:ext cx="2376487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200" b="1" dirty="0" smtClean="0">
                <a:solidFill>
                  <a:schemeClr val="accent2"/>
                </a:solidFill>
              </a:rPr>
              <a:t> </a:t>
            </a:r>
            <a:r>
              <a:rPr lang="en-US" sz="14200" b="1" dirty="0" smtClean="0">
                <a:solidFill>
                  <a:srgbClr val="00B050"/>
                </a:solidFill>
              </a:rPr>
              <a:t>3</a:t>
            </a:r>
            <a:endParaRPr lang="ru-RU" sz="14200" b="1" dirty="0">
              <a:solidFill>
                <a:srgbClr val="00B050"/>
              </a:solidFill>
            </a:endParaRPr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 flipH="1">
            <a:off x="2268538" y="2636838"/>
            <a:ext cx="1511300" cy="1296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0774" name="Line 6"/>
          <p:cNvSpPr>
            <a:spLocks noChangeShapeType="1"/>
          </p:cNvSpPr>
          <p:nvPr/>
        </p:nvSpPr>
        <p:spPr bwMode="auto">
          <a:xfrm>
            <a:off x="4787900" y="2708275"/>
            <a:ext cx="1584325" cy="1225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07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07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07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nimBg="1"/>
      <p:bldP spid="160771" grpId="0" animBg="1"/>
      <p:bldP spid="160772" grpId="0" build="allAtOnce" animBg="1"/>
      <p:bldP spid="160773" grpId="0" animBg="1"/>
      <p:bldP spid="1607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Oval 2"/>
          <p:cNvSpPr>
            <a:spLocks noChangeArrowheads="1"/>
          </p:cNvSpPr>
          <p:nvPr/>
        </p:nvSpPr>
        <p:spPr bwMode="auto">
          <a:xfrm>
            <a:off x="3203575" y="620713"/>
            <a:ext cx="2303463" cy="2160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200" b="1" dirty="0"/>
              <a:t>7</a:t>
            </a:r>
            <a:endParaRPr lang="ru-RU" sz="14200" b="1" dirty="0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187624" y="3933056"/>
            <a:ext cx="2376487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200" b="1" dirty="0" smtClean="0">
                <a:solidFill>
                  <a:schemeClr val="accent2"/>
                </a:solidFill>
              </a:rPr>
              <a:t> </a:t>
            </a:r>
            <a:r>
              <a:rPr lang="en-US" sz="14200" b="1" dirty="0" smtClean="0">
                <a:solidFill>
                  <a:srgbClr val="00B050"/>
                </a:solidFill>
              </a:rPr>
              <a:t>6</a:t>
            </a:r>
            <a:endParaRPr lang="ru-RU" sz="14200" b="1" dirty="0">
              <a:solidFill>
                <a:srgbClr val="00B050"/>
              </a:solidFill>
            </a:endParaRP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4859339" y="3933825"/>
            <a:ext cx="2232942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200" b="1" dirty="0" smtClean="0">
                <a:solidFill>
                  <a:schemeClr val="accent2"/>
                </a:solidFill>
              </a:rPr>
              <a:t> </a:t>
            </a:r>
            <a:r>
              <a:rPr lang="en-US" sz="14200" b="1" dirty="0" smtClean="0">
                <a:solidFill>
                  <a:srgbClr val="00B050"/>
                </a:solidFill>
              </a:rPr>
              <a:t>1</a:t>
            </a:r>
            <a:endParaRPr lang="ru-RU" sz="14200" b="1" dirty="0">
              <a:solidFill>
                <a:srgbClr val="00B050"/>
              </a:solidFill>
            </a:endParaRPr>
          </a:p>
        </p:txBody>
      </p:sp>
      <p:sp>
        <p:nvSpPr>
          <p:cNvPr id="161797" name="Line 5"/>
          <p:cNvSpPr>
            <a:spLocks noChangeShapeType="1"/>
          </p:cNvSpPr>
          <p:nvPr/>
        </p:nvSpPr>
        <p:spPr bwMode="auto">
          <a:xfrm flipH="1">
            <a:off x="2268538" y="2636838"/>
            <a:ext cx="1511300" cy="1296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1798" name="Line 6"/>
          <p:cNvSpPr>
            <a:spLocks noChangeShapeType="1"/>
          </p:cNvSpPr>
          <p:nvPr/>
        </p:nvSpPr>
        <p:spPr bwMode="auto">
          <a:xfrm>
            <a:off x="4716463" y="2708275"/>
            <a:ext cx="1368425" cy="1225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179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179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7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nimBg="1"/>
      <p:bldP spid="161795" grpId="0" animBg="1"/>
      <p:bldP spid="161796" grpId="0" build="allAtOnce" animBg="1"/>
      <p:bldP spid="161797" grpId="0" animBg="1"/>
      <p:bldP spid="1617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Oval 2"/>
          <p:cNvSpPr>
            <a:spLocks noChangeArrowheads="1"/>
          </p:cNvSpPr>
          <p:nvPr/>
        </p:nvSpPr>
        <p:spPr bwMode="auto">
          <a:xfrm>
            <a:off x="3203575" y="620713"/>
            <a:ext cx="2303463" cy="2160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4200" b="1" dirty="0"/>
              <a:t>8</a:t>
            </a:r>
            <a:endParaRPr lang="ru-RU" sz="14200" b="1" dirty="0"/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1116013" y="3933825"/>
            <a:ext cx="2376487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200" b="1" dirty="0" smtClean="0">
                <a:solidFill>
                  <a:schemeClr val="accent2"/>
                </a:solidFill>
              </a:rPr>
              <a:t> </a:t>
            </a:r>
            <a:r>
              <a:rPr lang="en-US" sz="14200" b="1" dirty="0" smtClean="0">
                <a:solidFill>
                  <a:srgbClr val="00B050"/>
                </a:solidFill>
              </a:rPr>
              <a:t>5</a:t>
            </a:r>
            <a:endParaRPr lang="ru-RU" sz="14200" b="1" dirty="0">
              <a:solidFill>
                <a:srgbClr val="00B050"/>
              </a:solidFill>
            </a:endParaRP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5004048" y="4005064"/>
            <a:ext cx="2376488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200" b="1" dirty="0" smtClean="0">
                <a:solidFill>
                  <a:schemeClr val="accent2"/>
                </a:solidFill>
              </a:rPr>
              <a:t> </a:t>
            </a:r>
            <a:r>
              <a:rPr lang="en-US" sz="14200" b="1" dirty="0" smtClean="0">
                <a:solidFill>
                  <a:srgbClr val="00B050"/>
                </a:solidFill>
              </a:rPr>
              <a:t>3</a:t>
            </a:r>
            <a:endParaRPr lang="ru-RU" sz="14200" b="1" dirty="0">
              <a:solidFill>
                <a:srgbClr val="00B050"/>
              </a:solidFill>
            </a:endParaRPr>
          </a:p>
        </p:txBody>
      </p:sp>
      <p:sp>
        <p:nvSpPr>
          <p:cNvPr id="162821" name="Line 5"/>
          <p:cNvSpPr>
            <a:spLocks noChangeShapeType="1"/>
          </p:cNvSpPr>
          <p:nvPr/>
        </p:nvSpPr>
        <p:spPr bwMode="auto">
          <a:xfrm flipH="1">
            <a:off x="2268538" y="2636838"/>
            <a:ext cx="1511300" cy="1296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2822" name="Line 6"/>
          <p:cNvSpPr>
            <a:spLocks noChangeShapeType="1"/>
          </p:cNvSpPr>
          <p:nvPr/>
        </p:nvSpPr>
        <p:spPr bwMode="auto">
          <a:xfrm>
            <a:off x="4716463" y="2708275"/>
            <a:ext cx="1511300" cy="12255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8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28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28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2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/>
      <p:bldP spid="162819" grpId="0" animBg="1"/>
      <p:bldP spid="162820" grpId="0" build="allAtOnce" animBg="1"/>
      <p:bldP spid="162821" grpId="0" animBg="1"/>
      <p:bldP spid="1628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717</TotalTime>
  <Words>92</Words>
  <Application>Microsoft Office PowerPoint</Application>
  <PresentationFormat>Экран (4:3)</PresentationFormat>
  <Paragraphs>72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 Урок математики  в 1 классе  Тема:  Закрепление (Нумерация чисел от 1 до 10)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57</cp:revision>
  <dcterms:modified xsi:type="dcterms:W3CDTF">2017-02-01T14:52:08Z</dcterms:modified>
</cp:coreProperties>
</file>