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73" r:id="rId3"/>
    <p:sldId id="282" r:id="rId4"/>
    <p:sldId id="267" r:id="rId5"/>
    <p:sldId id="275" r:id="rId6"/>
    <p:sldId id="279" r:id="rId7"/>
    <p:sldId id="280" r:id="rId8"/>
    <p:sldId id="281" r:id="rId9"/>
    <p:sldId id="274" r:id="rId10"/>
    <p:sldId id="262" r:id="rId11"/>
    <p:sldId id="277" r:id="rId12"/>
    <p:sldId id="276" r:id="rId13"/>
    <p:sldId id="263" r:id="rId14"/>
    <p:sldId id="278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C51EE"/>
    <a:srgbClr val="313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92DC-5A25-4BF2-9FAD-F4B3A998481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8A33-0919-4B90-9566-03044EA6B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18A33-0919-4B90-9566-03044EA6B8B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2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2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8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0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3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4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1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7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1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1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7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4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1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6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9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2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7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5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335D9-F29D-44E7-9E48-B77A0ED2A4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F3CF-3285-4308-B52D-28BCB5327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edu.ru/details12415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s.123rf.com/images/clairev/clairev0905/clairev090500102/4874132-Round-frame-with-tropical-fishes-color-illustration--Stock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53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36912"/>
            <a:ext cx="6198170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Звуки [р</a:t>
            </a:r>
            <a:r>
              <a:rPr lang="ru-RU" sz="3200" b="1" dirty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 [р</a:t>
            </a:r>
            <a:r>
              <a:rPr lang="ru-RU" sz="3200" b="1" baseline="30000" dirty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3200" b="1" dirty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],</a:t>
            </a:r>
          </a:p>
          <a:p>
            <a:pPr algn="ctr"/>
            <a:r>
              <a:rPr lang="ru-RU" sz="3200" b="1" dirty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3200" b="1" dirty="0" smtClean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бозначение их </a:t>
            </a:r>
            <a:r>
              <a:rPr lang="ru-RU" sz="3200" b="1" dirty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буквой </a:t>
            </a:r>
            <a:r>
              <a:rPr lang="ru-RU" sz="3200" b="1" dirty="0" smtClean="0">
                <a:solidFill>
                  <a:srgbClr val="3136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Рр</a:t>
            </a:r>
            <a:endParaRPr lang="ru-RU" sz="3200" b="1" dirty="0">
              <a:solidFill>
                <a:srgbClr val="3136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63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Мостик нужен человеку,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Чтобы ездить через … .</a:t>
            </a:r>
            <a:endParaRPr lang="ru-RU" sz="2400" dirty="0"/>
          </a:p>
        </p:txBody>
      </p:sp>
      <p:pic>
        <p:nvPicPr>
          <p:cNvPr id="5122" name="Picture 2" descr="http://img0.liveinternet.ru/images/attach/c/4/79/686/79686436_large_XCtsETFv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63" y="-17417"/>
            <a:ext cx="4508037" cy="33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91442"/>
            <a:ext cx="55150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/>
              <a:t>Ре-ка</a:t>
            </a:r>
            <a:endParaRPr lang="ru-RU" sz="150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2649979">
            <a:off x="4026974" y="1995256"/>
            <a:ext cx="216024" cy="4616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78" y="3603180"/>
            <a:ext cx="1224136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0" y="4831353"/>
            <a:ext cx="772134" cy="9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3648" y="3594701"/>
            <a:ext cx="1224136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95384" y="3594701"/>
            <a:ext cx="12241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84" y="4873063"/>
            <a:ext cx="772134" cy="9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2811895" y="4998193"/>
            <a:ext cx="1224137" cy="7200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187120" y="3607217"/>
            <a:ext cx="1224136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3963" y="582493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звуков?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963" y="621750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14" y="754374"/>
            <a:ext cx="4572000" cy="21886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Приказало солнце: стой,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Семицветный мост крутой!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Тучка скрыла солнца свет-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Рухнул мост, и щепок нет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           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pic>
        <p:nvPicPr>
          <p:cNvPr id="4098" name="Picture 2" descr="http://kk.convdocs.org/pars_docs/refs/103/102118/102118_html_4f2e3c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83" y="48741"/>
            <a:ext cx="46445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489" y="4226997"/>
            <a:ext cx="12241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944756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/>
              <a:t>Ра-</a:t>
            </a:r>
            <a:r>
              <a:rPr lang="ru-RU" sz="15000" dirty="0" err="1" smtClean="0"/>
              <a:t>ду</a:t>
            </a:r>
            <a:r>
              <a:rPr lang="ru-RU" sz="15000" dirty="0" smtClean="0"/>
              <a:t>-га</a:t>
            </a:r>
            <a:endParaRPr lang="ru-RU" sz="15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226997"/>
            <a:ext cx="1224136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0" y="5464138"/>
            <a:ext cx="772134" cy="9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12649979">
            <a:off x="1912671" y="2500819"/>
            <a:ext cx="216024" cy="4616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68839" y="4226997"/>
            <a:ext cx="12241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40" y="5451133"/>
            <a:ext cx="772134" cy="9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90014" y="4215388"/>
            <a:ext cx="1224136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63446" y="4226997"/>
            <a:ext cx="12241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47" y="5463773"/>
            <a:ext cx="772134" cy="9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336879" y="4196808"/>
            <a:ext cx="1224136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4414" y="629119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звуков?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63239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idagogos.com/wp-content/uploads/2015/02/7_Tematicheskaya-kartinka-s-bukvoy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" y="548680"/>
            <a:ext cx="896499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12" y="2083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Найдите слова со звуком (Р)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dok.opredelim.com/pars_docs/refs/6/5647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3040"/>
            <a:ext cx="6939947" cy="52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s.yo.md/images/32bukva_r_v_kartinka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2832"/>
            <a:ext cx="22351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0-tub-ru.yandex.net/i?id=22a1ecb529c679cea10185f8915bea96&amp;n=33&amp;h=190&amp;w=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122"/>
            <a:ext cx="2592288" cy="29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clipartmania.ru/uploads/gallery/comthumb/283/7c53276d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9" y="3717032"/>
            <a:ext cx="2741762" cy="29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912" y="2083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Придумай и нарисуй волшебный образ буквы 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850" y="571481"/>
            <a:ext cx="4078288" cy="6026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email">
            <a:lum bright="-20000" contrast="6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59339" y="549352"/>
            <a:ext cx="3756959" cy="6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9941" y="647119"/>
            <a:ext cx="544411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Список используемых источников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Calibri" pitchFamily="34" charset="0"/>
              </a:rPr>
              <a:t>Л.Е. Журова. Букварь. Учебник по грамоте и чтению. М: Издательский центр «Вентана - Граф», 2011 г.</a:t>
            </a:r>
          </a:p>
          <a:p>
            <a:pPr marL="285750" lvl="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Calibri" pitchFamily="34" charset="0"/>
              </a:rPr>
              <a:t>Л.Е. Журова. Русский язык. Обучение грамоте. Программа. М: Издательский центр «Вентана - Граф», 2011 г.</a:t>
            </a:r>
          </a:p>
          <a:p>
            <a:pPr marL="285750" lvl="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Calibri" pitchFamily="34" charset="0"/>
              </a:rPr>
              <a:t>Л.Е. Журова, А.О. Евдокимова, М.И. Кузнецова. Русский язык. Обучение грамоте. Методические рекомендации к урокам. М: Издательский центр «Вентана - Граф», 2011 г.</a:t>
            </a:r>
          </a:p>
          <a:p>
            <a:pPr marL="285750" lvl="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Calibri" pitchFamily="34" charset="0"/>
              </a:rPr>
              <a:t>М.И. Кузнецова. Тетрадь «Я учусь писать и читать». М: Издательский центр «Вента - Граф», 2011 г.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Calibri" pitchFamily="34" charset="0"/>
              </a:rPr>
              <a:t>И.Г. Смирнова. Обучение грамоте. Чтение (1 часть), 1 класс. Поурочные планы по учебнику Л.Е.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Журовой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А.О. Евдокимовой «Букварь». Волгоград: Издательство «Учитель», 2011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Calibri" pitchFamily="34" charset="0"/>
              </a:rPr>
              <a:t>Примерные программы по учебным предметам. Начальная школа, 1 часть. М: «Просвещение», 2011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lvl="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  <a:hlinkClick r:id="rId2"/>
              </a:rPr>
              <a:t>http://www.rusedu.ru/details12415.html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картинки «рыба», «речка», «Р - парус», «Р - ромашка».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39838" y="163988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5" y="194046"/>
            <a:ext cx="864096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создать условия для осознания и осмысления нового материала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индивидуальными особенностями учащихся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уровневой дифференциации.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985" y="1412776"/>
            <a:ext cx="871296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урока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буквой 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выполнять звукобуквенный анализ слов;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</a:pP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читать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наглядно – образное мышление посредством использования моделей (звук, слог, слово);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родному языку, привитие навыков культурного общения.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обучения: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словесный, наглядный, проблемный, частично - поисковый.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908720"/>
            <a:ext cx="6192688" cy="5411807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ра-ра-ра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начинается …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ры-ры-ры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у девочек… 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ро-ро-ро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– у нас новое …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ру-ру-ру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– продолжаем мы….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ре-ре-ре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– стоит домик ….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ри-ри-ри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– на ветках…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ар-ар-ар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– кипит наш …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ор-ор-ор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– созрел красный …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ре-ре-ре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– носим воду мы…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166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Закончите строчку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60946" y="764704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иг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60946" y="1226369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ша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0946" y="1688034"/>
            <a:ext cx="1111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вед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64985" y="2149699"/>
            <a:ext cx="857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иг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60946" y="2611364"/>
            <a:ext cx="156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во дво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60946" y="2996952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снеги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7721" y="3429395"/>
            <a:ext cx="14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самов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87721" y="3814983"/>
            <a:ext cx="1541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помид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79668" y="4292904"/>
            <a:ext cx="1370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 вед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899319" y="4149005"/>
            <a:ext cx="2592388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[Р]</a:t>
            </a:r>
            <a:endParaRPr lang="ru-RU" sz="3600" kern="10" dirty="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436096" y="4113285"/>
            <a:ext cx="316865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[Р']</a:t>
            </a:r>
            <a:endParaRPr lang="ru-RU" sz="3600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1907704" y="2780506"/>
            <a:ext cx="1728787" cy="12969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236071" y="2881064"/>
            <a:ext cx="1784350" cy="115252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ru-RU"/>
          </a:p>
        </p:txBody>
      </p:sp>
      <p:pic>
        <p:nvPicPr>
          <p:cNvPr id="9222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1367780" cy="171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lipartbest.com/cliparts/LTK/kj8/LTKkj84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5917"/>
            <a:ext cx="1856706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2768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 Р обозначает звуки: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nimBg="1" autoUpdateAnimBg="0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5875"/>
            <a:ext cx="8229600" cy="5175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kern="0" dirty="0" smtClean="0">
                <a:solidFill>
                  <a:srgbClr val="003399"/>
                </a:solidFill>
              </a:rPr>
              <a:t>Читаем слоги</a:t>
            </a:r>
            <a:endParaRPr lang="ru-RU" altLang="ru-RU" sz="2400" i="1" kern="0" dirty="0" smtClean="0">
              <a:solidFill>
                <a:srgbClr val="003399"/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04800" y="1752600"/>
            <a:ext cx="2514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0" dirty="0" smtClean="0">
                <a:solidFill>
                  <a:srgbClr val="00B050"/>
                </a:solidFill>
                <a:latin typeface="Arial" panose="020B0604020202020204" pitchFamily="34" charset="0"/>
              </a:rPr>
              <a:t>Р</a:t>
            </a:r>
            <a:endParaRPr lang="ru-RU" altLang="ru-RU" sz="200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00525" y="-38100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55245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ё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1724025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ю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365760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445770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971800" y="1600200"/>
            <a:ext cx="1409700" cy="990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838575" y="2371725"/>
            <a:ext cx="1695450" cy="581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00525" y="3376613"/>
            <a:ext cx="1743075" cy="28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24300" y="3948113"/>
            <a:ext cx="1524000" cy="5667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86100" y="4467225"/>
            <a:ext cx="1333500" cy="8477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5875"/>
            <a:ext cx="8229600" cy="5175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kern="0" dirty="0" smtClean="0">
                <a:solidFill>
                  <a:srgbClr val="003399"/>
                </a:solidFill>
              </a:rPr>
              <a:t>Читаем слоги</a:t>
            </a:r>
            <a:endParaRPr lang="ru-RU" altLang="ru-RU" sz="2400" i="1" kern="0" dirty="0" smtClean="0">
              <a:solidFill>
                <a:srgbClr val="003399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04800" y="1752600"/>
            <a:ext cx="2514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0" dirty="0" smtClean="0">
                <a:solidFill>
                  <a:srgbClr val="3333FF"/>
                </a:solidFill>
                <a:latin typeface="Arial" panose="020B0604020202020204" pitchFamily="34" charset="0"/>
              </a:rPr>
              <a:t>Р</a:t>
            </a:r>
            <a:endParaRPr lang="ru-RU" altLang="ru-RU" sz="200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4800" y="-28575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55245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1724025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у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365760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э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445770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971800" y="1600200"/>
            <a:ext cx="1409700" cy="990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838575" y="2371725"/>
            <a:ext cx="1695450" cy="581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00525" y="3376613"/>
            <a:ext cx="1743075" cy="28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24300" y="3948113"/>
            <a:ext cx="1524000" cy="5667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86100" y="4467225"/>
            <a:ext cx="1333500" cy="8477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5875"/>
            <a:ext cx="8229600" cy="5175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kern="0" dirty="0" smtClean="0">
                <a:solidFill>
                  <a:srgbClr val="003399"/>
                </a:solidFill>
              </a:rPr>
              <a:t> Читаем слоги</a:t>
            </a:r>
            <a:endParaRPr lang="ru-RU" altLang="ru-RU" sz="2400" i="1" kern="0" dirty="0" smtClean="0">
              <a:solidFill>
                <a:srgbClr val="003399"/>
              </a:solidFill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677025" y="1671638"/>
            <a:ext cx="2514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0" dirty="0" smtClean="0">
                <a:solidFill>
                  <a:srgbClr val="3333FF"/>
                </a:solidFill>
                <a:latin typeface="Arial" panose="020B0604020202020204" pitchFamily="34" charset="0"/>
              </a:rPr>
              <a:t>Р</a:t>
            </a:r>
            <a:endParaRPr lang="ru-RU" altLang="ru-RU" sz="200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9425" y="-295275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895350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2950" y="2105025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у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3738563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э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62300" y="4532313"/>
            <a:ext cx="251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0">
                <a:solidFill>
                  <a:srgbClr val="C00000"/>
                </a:solidFill>
                <a:latin typeface="Arial" panose="020B0604020202020204" pitchFamily="34" charset="0"/>
              </a:rPr>
              <a:t>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400425" y="4024313"/>
            <a:ext cx="1962150" cy="5699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262438" y="4419600"/>
            <a:ext cx="1633537" cy="8096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924175" y="3470275"/>
            <a:ext cx="1743075" cy="301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48138" y="1454150"/>
            <a:ext cx="1366837" cy="9699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24213" y="2363788"/>
            <a:ext cx="1781175" cy="5048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14944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Рыба раку говорит: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Громко наш ручей журчит.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Рыбе лучше жить в реке.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Чем в холодном ручейке!</a:t>
            </a:r>
            <a:br>
              <a:rPr lang="ru-RU" sz="2400" dirty="0">
                <a:solidFill>
                  <a:srgbClr val="272727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2050" name="Picture 2" descr="http://www.funlib.ru/cimg/2014/101904/3530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Хлопните в ладоши, если услышите слово со звуком (Р)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3508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У родителей и деток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Helvetica Neue"/>
              </a:rPr>
              <a:t>Вся одежда из монеток. </a:t>
            </a:r>
            <a:endParaRPr lang="ru-RU" sz="2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3076" name="Picture 4" descr="Загадки о рыбах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397337" cy="26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988840"/>
            <a:ext cx="55150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err="1" smtClean="0"/>
              <a:t>Ры</a:t>
            </a:r>
            <a:r>
              <a:rPr lang="ru-RU" sz="15000" dirty="0" smtClean="0"/>
              <a:t>-ба</a:t>
            </a:r>
            <a:endParaRPr lang="ru-RU" sz="1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933056"/>
            <a:ext cx="12241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2649979">
            <a:off x="2920784" y="2127339"/>
            <a:ext cx="216024" cy="4616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93504" y="3933056"/>
            <a:ext cx="1224136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95580" y="3933056"/>
            <a:ext cx="12241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94604" y="3933056"/>
            <a:ext cx="1224136" cy="1224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85" y="5184066"/>
            <a:ext cx="772134" cy="9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s://www.pics-zone.ru/img.php?url=http://kladraz.ru/images/photos/1059bdc217cdedacf32ee8ec4a9c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81" y="5184066"/>
            <a:ext cx="772134" cy="9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8340" y="609308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звуков?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4004" y="645734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0" grpId="0" animBg="1"/>
      <p:bldP spid="11" grpId="0" animBg="1"/>
      <p:bldP spid="12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360</TotalTime>
  <Words>443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Helvetica Neue</vt:lpstr>
      <vt:lpstr>Symbol</vt:lpstr>
      <vt:lpstr>Times New Roman</vt:lpstr>
      <vt:lpstr>Verdana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СОШ№1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по образовательной системе «Начальная школа  XXI века»</dc:title>
  <dc:creator>Волкова</dc:creator>
  <cp:lastModifiedBy>Andrey</cp:lastModifiedBy>
  <cp:revision>50</cp:revision>
  <dcterms:created xsi:type="dcterms:W3CDTF">2011-10-22T05:45:34Z</dcterms:created>
  <dcterms:modified xsi:type="dcterms:W3CDTF">2016-01-12T19:05:59Z</dcterms:modified>
</cp:coreProperties>
</file>