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98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Прогулки в природу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ОСЕНЬ</a:t>
            </a:r>
          </a:p>
          <a:p>
            <a:r>
              <a:rPr lang="ru-RU" dirty="0" smtClean="0"/>
              <a:t>Октябрь</a:t>
            </a:r>
          </a:p>
          <a:p>
            <a:r>
              <a:rPr lang="ru-RU" dirty="0" smtClean="0"/>
              <a:t>Вторая младшая группа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/>
              <a:t>  </a:t>
            </a:r>
            <a:r>
              <a:rPr lang="ru-RU" b="1" dirty="0" smtClean="0"/>
              <a:t>Прогулка  12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растительным миром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знакомить со строением дерева;</a:t>
            </a:r>
          </a:p>
          <a:p>
            <a:pPr lvl="0">
              <a:buNone/>
            </a:pPr>
            <a:r>
              <a:rPr lang="ru-RU" dirty="0" smtClean="0"/>
              <a:t>воспитывать бережное отношение к природе.</a:t>
            </a:r>
          </a:p>
          <a:p>
            <a:pPr>
              <a:buNone/>
            </a:pPr>
            <a:r>
              <a:rPr lang="ru-RU" b="1" dirty="0" smtClean="0"/>
              <a:t>Ход  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загадывает детям загадку.</a:t>
            </a:r>
          </a:p>
          <a:p>
            <a:pPr>
              <a:buNone/>
            </a:pPr>
            <a:r>
              <a:rPr lang="ru-RU" dirty="0" smtClean="0"/>
              <a:t>Что же это за девица?</a:t>
            </a:r>
          </a:p>
          <a:p>
            <a:pPr>
              <a:buNone/>
            </a:pPr>
            <a:r>
              <a:rPr lang="ru-RU" dirty="0" smtClean="0"/>
              <a:t>Ни швея, ни мастерица,</a:t>
            </a:r>
          </a:p>
          <a:p>
            <a:pPr>
              <a:buNone/>
            </a:pPr>
            <a:r>
              <a:rPr lang="ru-RU" dirty="0" smtClean="0"/>
              <a:t>Ничего сама не шьет,</a:t>
            </a:r>
          </a:p>
          <a:p>
            <a:pPr>
              <a:buNone/>
            </a:pPr>
            <a:r>
              <a:rPr lang="ru-RU" dirty="0" smtClean="0"/>
              <a:t>А в иголках круглый год. </a:t>
            </a:r>
            <a:r>
              <a:rPr lang="ru-RU" i="1" dirty="0" smtClean="0"/>
              <a:t>(Ель.)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r>
              <a:rPr lang="ru-RU" dirty="0" smtClean="0"/>
              <a:t>Рассказать </a:t>
            </a:r>
            <a:r>
              <a:rPr lang="ru-RU" dirty="0" smtClean="0"/>
              <a:t>о строении ели: ствол, покрыт коричневой корой, </a:t>
            </a:r>
            <a:r>
              <a:rPr lang="ru-RU" dirty="0" smtClean="0"/>
              <a:t>много</a:t>
            </a:r>
          </a:p>
          <a:p>
            <a:pPr>
              <a:buNone/>
            </a:pPr>
            <a:r>
              <a:rPr lang="ru-RU" dirty="0" smtClean="0"/>
              <a:t>веток</a:t>
            </a:r>
            <a:r>
              <a:rPr lang="ru-RU" dirty="0" smtClean="0"/>
              <a:t>, которые постепенно увеличиваются книзу. Все веточки </a:t>
            </a:r>
            <a:r>
              <a:rPr lang="ru-RU" dirty="0" smtClean="0"/>
              <a:t>по­крыты</a:t>
            </a:r>
          </a:p>
          <a:p>
            <a:pPr>
              <a:buNone/>
            </a:pPr>
            <a:r>
              <a:rPr lang="ru-RU" dirty="0" smtClean="0"/>
              <a:t>жесткими</a:t>
            </a:r>
            <a:r>
              <a:rPr lang="ru-RU" dirty="0" smtClean="0"/>
              <a:t>, колючими иголками и коричневыми шишками. </a:t>
            </a:r>
            <a:r>
              <a:rPr lang="ru-RU" dirty="0" smtClean="0"/>
              <a:t>Предложить</a:t>
            </a:r>
          </a:p>
          <a:p>
            <a:pPr>
              <a:buNone/>
            </a:pPr>
            <a:r>
              <a:rPr lang="ru-RU" dirty="0" smtClean="0"/>
              <a:t>детям </a:t>
            </a:r>
            <a:r>
              <a:rPr lang="ru-RU" dirty="0" smtClean="0"/>
              <a:t>погладить ствол, прижаться к нему щекой, потро­гать иголки, чтобы </a:t>
            </a:r>
            <a:r>
              <a:rPr lang="ru-RU" dirty="0" smtClean="0"/>
              <a:t>они</a:t>
            </a:r>
          </a:p>
          <a:p>
            <a:pPr>
              <a:buNone/>
            </a:pPr>
            <a:r>
              <a:rPr lang="ru-RU" dirty="0" smtClean="0"/>
              <a:t>получили </a:t>
            </a:r>
            <a:r>
              <a:rPr lang="ru-RU" dirty="0" smtClean="0"/>
              <a:t>не только зрительное, но и так­тильное представление.</a:t>
            </a:r>
          </a:p>
          <a:p>
            <a:pPr>
              <a:buNone/>
            </a:pPr>
            <a:r>
              <a:rPr lang="ru-RU" dirty="0" smtClean="0"/>
              <a:t>Колкую, зеленую срубили топором, Колкая, зеленая к нам приходит в дом.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Сбор опавших листьев вокруг деревьев, уход за поломанными ветками. </a:t>
            </a:r>
          </a:p>
          <a:p>
            <a:pPr>
              <a:buNone/>
            </a:pPr>
            <a:r>
              <a:rPr lang="ru-RU" i="1" dirty="0" smtClean="0"/>
              <a:t>Цели</a:t>
            </a:r>
            <a:r>
              <a:rPr lang="ru-RU" i="1" dirty="0" smtClean="0"/>
              <a:t>:</a:t>
            </a:r>
          </a:p>
          <a:p>
            <a:pPr>
              <a:buNone/>
            </a:pPr>
            <a:r>
              <a:rPr lang="ru-RU" i="1" dirty="0" smtClean="0"/>
              <a:t>- </a:t>
            </a:r>
            <a:r>
              <a:rPr lang="ru-RU" dirty="0" smtClean="0"/>
              <a:t>побуждать к самостоятельному выполнению элементарных по­ручений;</a:t>
            </a:r>
          </a:p>
          <a:p>
            <a:pPr lvl="0">
              <a:buNone/>
            </a:pPr>
            <a:r>
              <a:rPr lang="ru-RU" dirty="0" smtClean="0"/>
              <a:t>- воспитывать </a:t>
            </a:r>
            <a:r>
              <a:rPr lang="ru-RU" dirty="0" smtClean="0"/>
              <a:t>желание ухаживать за растениями;</a:t>
            </a:r>
          </a:p>
          <a:p>
            <a:pPr>
              <a:buNone/>
            </a:pPr>
            <a:r>
              <a:rPr lang="ru-RU" dirty="0" smtClean="0"/>
              <a:t>—учить </a:t>
            </a:r>
            <a:r>
              <a:rPr lang="ru-RU" dirty="0" smtClean="0"/>
              <a:t>бережному отношению к природе.</a:t>
            </a:r>
            <a:br>
              <a:rPr lang="ru-RU" dirty="0" smtClean="0"/>
            </a:b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«По ровненькой дорожке».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развивать согласованность движения рук и ног;</a:t>
            </a:r>
          </a:p>
          <a:p>
            <a:pPr lvl="0">
              <a:buNone/>
            </a:pPr>
            <a:r>
              <a:rPr lang="ru-RU" dirty="0" smtClean="0"/>
              <a:t>приучать ходить свободно в колонне по одному;</a:t>
            </a:r>
          </a:p>
          <a:p>
            <a:pPr lvl="0">
              <a:buNone/>
            </a:pPr>
            <a:r>
              <a:rPr lang="ru-RU" dirty="0" smtClean="0"/>
              <a:t>развивать чувство равновесия, ориентировку в пространстве.</a:t>
            </a:r>
            <a:br>
              <a:rPr lang="ru-RU" dirty="0" smtClean="0"/>
            </a:br>
            <a:r>
              <a:rPr lang="ru-RU" dirty="0" smtClean="0"/>
              <a:t>«Кролики».</a:t>
            </a:r>
          </a:p>
          <a:p>
            <a:pPr>
              <a:buNone/>
            </a:pPr>
            <a:r>
              <a:rPr lang="ru-RU" i="1" dirty="0" smtClean="0"/>
              <a:t>Цели:  - </a:t>
            </a:r>
            <a:r>
              <a:rPr lang="ru-RU" dirty="0" smtClean="0"/>
              <a:t>учить прыгать на двух ногах, продвигаясь вперед;</a:t>
            </a:r>
          </a:p>
          <a:p>
            <a:pPr lvl="0">
              <a:buNone/>
            </a:pPr>
            <a:r>
              <a:rPr lang="ru-RU" dirty="0" smtClean="0"/>
              <a:t>развивать ловкость, уверенность в себе.</a:t>
            </a:r>
          </a:p>
          <a:p>
            <a:pPr>
              <a:buNone/>
            </a:pPr>
            <a:r>
              <a:rPr lang="ru-RU" b="1" dirty="0" smtClean="0"/>
              <a:t>Выносной материал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Маски-медали для подвижных игр, совочки, грабли, ведерки, иг­рушки, машинки, формочки, палочки, печатки.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 </a:t>
            </a:r>
            <a:r>
              <a:rPr lang="ru-RU" b="1" dirty="0" smtClean="0"/>
              <a:t>Прогулка  13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льдом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  </a:t>
            </a:r>
            <a:r>
              <a:rPr lang="ru-RU" dirty="0" smtClean="0"/>
              <a:t>—	знакомить с природным явлением — льдом;</a:t>
            </a:r>
          </a:p>
          <a:p>
            <a:pPr>
              <a:buNone/>
            </a:pPr>
            <a:r>
              <a:rPr lang="ru-RU" dirty="0" smtClean="0"/>
              <a:t>—	формировать представление о состоянии воды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окружающей  среде.</a:t>
            </a:r>
          </a:p>
          <a:p>
            <a:pPr>
              <a:buNone/>
            </a:pPr>
            <a:r>
              <a:rPr lang="ru-RU" b="1" dirty="0" smtClean="0"/>
              <a:t>Ход  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Мне серая лужа простудой грозила.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Расплюхалась</a:t>
            </a:r>
            <a:r>
              <a:rPr lang="ru-RU" dirty="0" smtClean="0"/>
              <a:t> </a:t>
            </a:r>
            <a:r>
              <a:rPr lang="ru-RU" dirty="0" smtClean="0"/>
              <a:t>грязь и вовсю моросило.</a:t>
            </a:r>
          </a:p>
          <a:p>
            <a:pPr>
              <a:buNone/>
            </a:pPr>
            <a:r>
              <a:rPr lang="ru-RU" dirty="0" smtClean="0"/>
              <a:t> И не было в мире скучнее двора,</a:t>
            </a:r>
          </a:p>
          <a:p>
            <a:pPr>
              <a:buNone/>
            </a:pPr>
            <a:r>
              <a:rPr lang="ru-RU" dirty="0" smtClean="0"/>
              <a:t>Чем тот, где гулять я пытался вчера. </a:t>
            </a:r>
          </a:p>
          <a:p>
            <a:pPr>
              <a:buNone/>
            </a:pPr>
            <a:r>
              <a:rPr lang="ru-RU" dirty="0" smtClean="0"/>
              <a:t>Сегодня на ветках ни капли, а льдинки. </a:t>
            </a:r>
          </a:p>
          <a:p>
            <a:pPr>
              <a:buNone/>
            </a:pPr>
            <a:r>
              <a:rPr lang="ru-RU" dirty="0" smtClean="0"/>
              <a:t>По грязи хожу, не запачкав ботинки. </a:t>
            </a:r>
          </a:p>
          <a:p>
            <a:pPr>
              <a:buNone/>
            </a:pPr>
            <a:r>
              <a:rPr lang="ru-RU" dirty="0" smtClean="0"/>
              <a:t>А бывшая лужа с водой ледяной </a:t>
            </a:r>
          </a:p>
          <a:p>
            <a:pPr>
              <a:buNone/>
            </a:pPr>
            <a:r>
              <a:rPr lang="ru-RU" dirty="0" smtClean="0"/>
              <a:t>Дрожит и трещит, хрустит подо мной.</a:t>
            </a:r>
          </a:p>
          <a:p>
            <a:pPr>
              <a:buNone/>
            </a:pPr>
            <a:r>
              <a:rPr lang="ru-RU" dirty="0" smtClean="0"/>
              <a:t>Сопровождать чтение стихотворения действиями. Что произошло </a:t>
            </a:r>
            <a:r>
              <a:rPr lang="ru-RU" dirty="0" smtClean="0"/>
              <a:t>с</a:t>
            </a:r>
          </a:p>
          <a:p>
            <a:pPr>
              <a:buNone/>
            </a:pPr>
            <a:r>
              <a:rPr lang="ru-RU" dirty="0" smtClean="0"/>
              <a:t>лужей</a:t>
            </a:r>
            <a:r>
              <a:rPr lang="ru-RU" dirty="0" smtClean="0"/>
              <a:t>? Вода превратилась в лед. В холодное время лужи </a:t>
            </a:r>
            <a:r>
              <a:rPr lang="ru-RU" dirty="0" smtClean="0"/>
              <a:t>покрыва­ются</a:t>
            </a:r>
          </a:p>
          <a:p>
            <a:pPr>
              <a:buNone/>
            </a:pPr>
            <a:r>
              <a:rPr lang="ru-RU" dirty="0" smtClean="0"/>
              <a:t>тонкой </a:t>
            </a:r>
            <a:r>
              <a:rPr lang="ru-RU" dirty="0" smtClean="0"/>
              <a:t>корочкой льда. </a:t>
            </a:r>
            <a:r>
              <a:rPr lang="ru-RU" i="1" dirty="0" smtClean="0"/>
              <a:t>(Пусть дети проткнут палочкой лед.) </a:t>
            </a:r>
            <a:r>
              <a:rPr lang="ru-RU" dirty="0" smtClean="0"/>
              <a:t>В </a:t>
            </a:r>
            <a:r>
              <a:rPr lang="ru-RU" dirty="0" smtClean="0"/>
              <a:t>мороз</a:t>
            </a:r>
          </a:p>
          <a:p>
            <a:pPr>
              <a:buNone/>
            </a:pPr>
            <a:r>
              <a:rPr lang="ru-RU" dirty="0" smtClean="0"/>
              <a:t>лужи </a:t>
            </a:r>
            <a:r>
              <a:rPr lang="ru-RU" dirty="0" smtClean="0"/>
              <a:t>промерзают до дна.</a:t>
            </a:r>
          </a:p>
          <a:p>
            <a:pPr>
              <a:buNone/>
            </a:pPr>
            <a:r>
              <a:rPr lang="ru-RU" b="1" dirty="0" smtClean="0"/>
              <a:t>Трудовая деятельность: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Заливка ледяной дорожки вместе с воспитателем.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Цели:  - </a:t>
            </a:r>
            <a:r>
              <a:rPr lang="ru-RU" dirty="0" smtClean="0"/>
              <a:t>учить аккуратно поливать из лейки;</a:t>
            </a:r>
          </a:p>
          <a:p>
            <a:pPr lvl="0">
              <a:buNone/>
            </a:pPr>
            <a:r>
              <a:rPr lang="ru-RU" dirty="0" smtClean="0"/>
              <a:t>воспитывать желание помогать взрослым в работе.</a:t>
            </a:r>
          </a:p>
          <a:p>
            <a:pPr>
              <a:buNone/>
            </a:pPr>
            <a:r>
              <a:rPr lang="ru-RU" b="1" dirty="0" smtClean="0"/>
              <a:t>Подвижные игры: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dirty="0" smtClean="0"/>
              <a:t>«Пройди бесшумно».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Цели:  - </a:t>
            </a:r>
            <a:r>
              <a:rPr lang="ru-RU" dirty="0" smtClean="0"/>
              <a:t>ходить четко, ритмично, с хорошей осанкой и координацией  движений;</a:t>
            </a:r>
          </a:p>
          <a:p>
            <a:pPr lvl="0">
              <a:buNone/>
            </a:pPr>
            <a:r>
              <a:rPr lang="ru-RU" dirty="0" smtClean="0"/>
              <a:t>двигаться в соответствии с текстом, быстро менять направле­ние движения.</a:t>
            </a:r>
          </a:p>
          <a:p>
            <a:pPr>
              <a:buNone/>
            </a:pPr>
            <a:r>
              <a:rPr lang="ru-RU" dirty="0" smtClean="0"/>
              <a:t>«Послушные листья».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Цели:  - </a:t>
            </a:r>
            <a:r>
              <a:rPr lang="ru-RU" dirty="0" smtClean="0"/>
              <a:t>учить внимательно слушать команды воспитателя;</a:t>
            </a:r>
          </a:p>
          <a:p>
            <a:pPr lvl="0">
              <a:buNone/>
            </a:pPr>
            <a:r>
              <a:rPr lang="ru-RU" dirty="0" smtClean="0"/>
              <a:t>развивать внимание, следить за правильностью выполнения  задания.</a:t>
            </a:r>
          </a:p>
          <a:p>
            <a:pPr>
              <a:buNone/>
            </a:pPr>
            <a:r>
              <a:rPr lang="ru-RU" b="1" dirty="0" smtClean="0"/>
              <a:t>Выносной материал:  </a:t>
            </a:r>
            <a:r>
              <a:rPr lang="ru-RU" dirty="0" smtClean="0"/>
              <a:t>Мешочки с песком, мячи, обручи, </a:t>
            </a:r>
            <a:r>
              <a:rPr lang="ru-RU" dirty="0" smtClean="0"/>
              <a:t>мелкие</a:t>
            </a:r>
          </a:p>
          <a:p>
            <a:pPr>
              <a:buNone/>
            </a:pPr>
            <a:r>
              <a:rPr lang="ru-RU" dirty="0" smtClean="0"/>
              <a:t>игрушки</a:t>
            </a:r>
            <a:r>
              <a:rPr lang="ru-RU" dirty="0" smtClean="0"/>
              <a:t>, формочки, пе­чатки, карандаши, палочки, ведерки, совочки.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6172200" cy="1524000"/>
          </a:xfrm>
        </p:spPr>
        <p:txBody>
          <a:bodyPr/>
          <a:lstStyle/>
          <a:p>
            <a:r>
              <a:rPr lang="ru-RU" dirty="0" smtClean="0"/>
              <a:t>Прогулки  в мир природы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648200"/>
            <a:ext cx="6172200" cy="236219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ОСЕНЬ</a:t>
            </a:r>
          </a:p>
          <a:p>
            <a:pPr>
              <a:buNone/>
            </a:pPr>
            <a:r>
              <a:rPr lang="ru-RU" dirty="0" smtClean="0"/>
              <a:t>Октябрь</a:t>
            </a:r>
          </a:p>
          <a:p>
            <a:pPr>
              <a:buNone/>
            </a:pPr>
            <a:r>
              <a:rPr lang="ru-RU" dirty="0" smtClean="0"/>
              <a:t>Средняя  группа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/>
              <a:t>Прогулка  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березой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Цели:  </a:t>
            </a:r>
            <a:r>
              <a:rPr lang="ru-RU" dirty="0" smtClean="0"/>
              <a:t>продолжать знакомить с березой, выделяя </a:t>
            </a:r>
            <a:r>
              <a:rPr lang="ru-RU" dirty="0" smtClean="0"/>
              <a:t>характерные</a:t>
            </a:r>
          </a:p>
          <a:p>
            <a:pPr>
              <a:buNone/>
            </a:pPr>
            <a:r>
              <a:rPr lang="ru-RU" dirty="0" smtClean="0"/>
              <a:t>признаки </a:t>
            </a:r>
            <a:r>
              <a:rPr lang="ru-RU" dirty="0" smtClean="0"/>
              <a:t>и изменения, связанные с временем года;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</a:t>
            </a:r>
            <a:r>
              <a:rPr lang="ru-RU" dirty="0" smtClean="0"/>
              <a:t>оспитывать бережное </a:t>
            </a:r>
            <a:r>
              <a:rPr lang="ru-RU" dirty="0" smtClean="0"/>
              <a:t>отношение к дереву как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живому </a:t>
            </a:r>
            <a:r>
              <a:rPr lang="ru-RU" dirty="0" smtClean="0"/>
              <a:t>объекту  природы.</a:t>
            </a:r>
          </a:p>
          <a:p>
            <a:pPr>
              <a:buNone/>
            </a:pPr>
            <a:r>
              <a:rPr lang="ru-RU" b="1" i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подводит детей к березе для беседы.</a:t>
            </a:r>
          </a:p>
          <a:p>
            <a:pPr lvl="0">
              <a:buNone/>
            </a:pPr>
            <a:r>
              <a:rPr lang="ru-RU" dirty="0" smtClean="0"/>
              <a:t>Какое это дерево?</a:t>
            </a:r>
          </a:p>
          <a:p>
            <a:pPr lvl="0">
              <a:buNone/>
            </a:pPr>
            <a:r>
              <a:rPr lang="ru-RU" dirty="0" smtClean="0"/>
              <a:t>Покажите ствол березы.</a:t>
            </a:r>
          </a:p>
          <a:p>
            <a:pPr lvl="0">
              <a:buNone/>
            </a:pPr>
            <a:r>
              <a:rPr lang="ru-RU" dirty="0" smtClean="0"/>
              <a:t>Какой он — толстый или тонкий?</a:t>
            </a:r>
          </a:p>
          <a:p>
            <a:pPr lvl="0">
              <a:buNone/>
            </a:pPr>
            <a:r>
              <a:rPr lang="ru-RU" dirty="0" smtClean="0"/>
              <a:t>Покажите ветки. Какие они — толстые или тонкие? Какого цвета?</a:t>
            </a:r>
          </a:p>
          <a:p>
            <a:pPr>
              <a:buNone/>
            </a:pPr>
            <a:r>
              <a:rPr lang="ru-RU" dirty="0" smtClean="0"/>
              <a:t>Погладьте ствол березы.</a:t>
            </a:r>
          </a:p>
          <a:p>
            <a:pPr lvl="0">
              <a:buNone/>
            </a:pPr>
            <a:r>
              <a:rPr lang="ru-RU" dirty="0" smtClean="0"/>
              <a:t>Какой он у нее? </a:t>
            </a:r>
            <a:r>
              <a:rPr lang="ru-RU" i="1" dirty="0" smtClean="0"/>
              <a:t>(Гладкий, шелковистый.)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Какой по цвету? </a:t>
            </a:r>
            <a:r>
              <a:rPr lang="ru-RU" i="1" dirty="0" smtClean="0"/>
              <a:t>(Уточнить, что только у березы такой черно-белый ствол.)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Какие изменения произошли с березой?</a:t>
            </a:r>
          </a:p>
          <a:p>
            <a:pPr lvl="0">
              <a:buNone/>
            </a:pPr>
            <a:r>
              <a:rPr lang="ru-RU" dirty="0" smtClean="0"/>
              <a:t>Куда подевались листочки с дерева? Их много или мало?</a:t>
            </a:r>
          </a:p>
          <a:p>
            <a:pPr lvl="0">
              <a:buNone/>
            </a:pPr>
            <a:r>
              <a:rPr lang="ru-RU" dirty="0" smtClean="0"/>
              <a:t>Где лежат листочки?</a:t>
            </a:r>
          </a:p>
          <a:p>
            <a:pPr lvl="0">
              <a:buNone/>
            </a:pPr>
            <a:r>
              <a:rPr lang="ru-RU" dirty="0" smtClean="0"/>
              <a:t>Кто их срывает?</a:t>
            </a:r>
          </a:p>
          <a:p>
            <a:pPr>
              <a:buNone/>
            </a:pPr>
            <a:r>
              <a:rPr lang="ru-RU" dirty="0" smtClean="0"/>
              <a:t>Предложить поднять листья, отметить, что на земле они уже завя­ли.</a:t>
            </a:r>
          </a:p>
          <a:p>
            <a:pPr lvl="0">
              <a:buNone/>
            </a:pPr>
            <a:r>
              <a:rPr lang="ru-RU" dirty="0" smtClean="0"/>
              <a:t>Какое время года?</a:t>
            </a:r>
          </a:p>
          <a:p>
            <a:pPr lvl="0">
              <a:buNone/>
            </a:pPr>
            <a:r>
              <a:rPr lang="ru-RU" dirty="0" smtClean="0"/>
              <a:t>Что происходит с деревом осенью? </a:t>
            </a:r>
            <a:r>
              <a:rPr lang="ru-RU" i="1" dirty="0" smtClean="0"/>
              <a:t>(Оно засыпает, готовится к зиме.)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Уборка территории.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приучать работать сообща, добиваться выполнения задания общими усилиями.</a:t>
            </a:r>
          </a:p>
          <a:p>
            <a:pPr>
              <a:buNone/>
            </a:pPr>
            <a:r>
              <a:rPr lang="ru-RU" b="1" dirty="0" smtClean="0"/>
              <a:t>Подвижные игры:  </a:t>
            </a:r>
            <a:r>
              <a:rPr lang="ru-RU" dirty="0" smtClean="0"/>
              <a:t>«Найди себе пару».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выбирать себе по сигналу разные пары.</a:t>
            </a:r>
          </a:p>
          <a:p>
            <a:pPr>
              <a:buNone/>
            </a:pPr>
            <a:r>
              <a:rPr lang="ru-RU" dirty="0" smtClean="0"/>
              <a:t>«Беги к березе».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быстро выполнять действия по сигналу воспитателя.</a:t>
            </a:r>
          </a:p>
          <a:p>
            <a:pPr>
              <a:buNone/>
            </a:pPr>
            <a:r>
              <a:rPr lang="ru-RU" b="1" dirty="0" smtClean="0"/>
              <a:t>Индивидуальная работа:   </a:t>
            </a:r>
            <a:r>
              <a:rPr lang="ru-RU" dirty="0" smtClean="0"/>
              <a:t>«С кочки на кочку».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упражнять в прыжках на двух ногах.</a:t>
            </a:r>
          </a:p>
          <a:p>
            <a:pPr>
              <a:buNone/>
            </a:pPr>
            <a:r>
              <a:rPr lang="ru-RU" dirty="0" smtClean="0"/>
              <a:t>«Перейди речку».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упражнять в ходьбе по бревну прямо и боком.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погодой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обращать внимание на то, как изменилась природа;</a:t>
            </a:r>
          </a:p>
          <a:p>
            <a:pPr lvl="0">
              <a:buNone/>
            </a:pPr>
            <a:r>
              <a:rPr lang="ru-RU" dirty="0" smtClean="0"/>
              <a:t>учить сравнивать природные изменения;</a:t>
            </a:r>
          </a:p>
          <a:p>
            <a:pPr lvl="0">
              <a:buNone/>
            </a:pPr>
            <a:r>
              <a:rPr lang="ru-RU" dirty="0" smtClean="0"/>
              <a:t>развивать наблюдательность.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октябре, в октябре</a:t>
            </a:r>
          </a:p>
          <a:p>
            <a:pPr>
              <a:buNone/>
            </a:pPr>
            <a:r>
              <a:rPr lang="ru-RU" dirty="0" smtClean="0"/>
              <a:t> Частый дождик во дворе. </a:t>
            </a:r>
          </a:p>
          <a:p>
            <a:pPr>
              <a:buNone/>
            </a:pPr>
            <a:r>
              <a:rPr lang="ru-RU" dirty="0" smtClean="0"/>
              <a:t>На лугах мертва трава,</a:t>
            </a:r>
          </a:p>
          <a:p>
            <a:pPr>
              <a:buNone/>
            </a:pPr>
            <a:r>
              <a:rPr lang="ru-RU" dirty="0" smtClean="0"/>
              <a:t>Замолчал кузнечик.</a:t>
            </a:r>
          </a:p>
          <a:p>
            <a:pPr>
              <a:buNone/>
            </a:pPr>
            <a:r>
              <a:rPr lang="ru-RU" dirty="0" smtClean="0"/>
              <a:t> Заготовлены дрова </a:t>
            </a:r>
          </a:p>
          <a:p>
            <a:pPr>
              <a:buNone/>
            </a:pPr>
            <a:r>
              <a:rPr lang="ru-RU" dirty="0" smtClean="0"/>
              <a:t>На зиму для печек. </a:t>
            </a:r>
            <a:r>
              <a:rPr lang="ru-RU" i="1" dirty="0" smtClean="0"/>
              <a:t>С. Маршак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загадывает детям загадки, предлагает ответить на вопросы.</a:t>
            </a:r>
          </a:p>
          <a:p>
            <a:pPr>
              <a:buNone/>
            </a:pPr>
            <a:r>
              <a:rPr lang="ru-RU" dirty="0" smtClean="0"/>
              <a:t>Нахмурится, насупится, в слезы ударится —</a:t>
            </a:r>
          </a:p>
          <a:p>
            <a:pPr>
              <a:buNone/>
            </a:pPr>
            <a:r>
              <a:rPr lang="ru-RU" dirty="0" smtClean="0"/>
              <a:t> Ничего не останется. </a:t>
            </a:r>
            <a:r>
              <a:rPr lang="ru-RU" i="1" dirty="0" smtClean="0"/>
              <a:t>(Туча.)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Блестит под солнцем после стужи </a:t>
            </a:r>
          </a:p>
          <a:p>
            <a:pPr>
              <a:buNone/>
            </a:pPr>
            <a:r>
              <a:rPr lang="ru-RU" dirty="0" smtClean="0"/>
              <a:t>На асфальте сером... </a:t>
            </a:r>
            <a:r>
              <a:rPr lang="ru-RU" i="1" dirty="0" smtClean="0"/>
              <a:t>(лужа).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Какие произошли в природе изменения?</a:t>
            </a:r>
          </a:p>
          <a:p>
            <a:pPr lvl="0">
              <a:buNone/>
            </a:pPr>
            <a:r>
              <a:rPr lang="ru-RU" dirty="0" smtClean="0"/>
              <a:t>Какое стало небо?</a:t>
            </a:r>
          </a:p>
          <a:p>
            <a:pPr lvl="0">
              <a:buNone/>
            </a:pPr>
            <a:r>
              <a:rPr lang="ru-RU" dirty="0" smtClean="0"/>
              <a:t>Как часто светит солнце?</a:t>
            </a:r>
          </a:p>
          <a:p>
            <a:pPr lvl="0">
              <a:buNone/>
            </a:pPr>
            <a:r>
              <a:rPr lang="ru-RU" dirty="0" smtClean="0"/>
              <a:t>Идет ли дождь?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Уборка осенних листьев.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воспитывать желание трудиться.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«Гуси-лебеди», «Догони».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- </a:t>
            </a:r>
            <a:r>
              <a:rPr lang="ru-RU" dirty="0" smtClean="0"/>
              <a:t>учить быстро действовать по сигналу;</a:t>
            </a:r>
          </a:p>
          <a:p>
            <a:pPr>
              <a:buNone/>
            </a:pPr>
            <a:r>
              <a:rPr lang="ru-RU" dirty="0" smtClean="0"/>
              <a:t>—	воспитывать дружеские отношения.</a:t>
            </a:r>
          </a:p>
          <a:p>
            <a:pPr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«Догони меня».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бегать в нужном направлении.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Прогулка 3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dirty="0" smtClean="0"/>
              <a:t>Наблюдение за состоянием погоды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Цели:  </a:t>
            </a:r>
            <a:r>
              <a:rPr lang="ru-RU" dirty="0" smtClean="0"/>
              <a:t>формировать представление о природном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явлении </a:t>
            </a:r>
            <a:r>
              <a:rPr lang="ru-RU" dirty="0" smtClean="0"/>
              <a:t>— тумане;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учить </a:t>
            </a:r>
            <a:r>
              <a:rPr lang="ru-RU" dirty="0" smtClean="0"/>
              <a:t>наблюдению за сезонными явлениями;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/>
              <a:t>подмечать особенности этого явления, делать выводы.</a:t>
            </a:r>
          </a:p>
          <a:p>
            <a:pPr>
              <a:buNone/>
            </a:pPr>
            <a:r>
              <a:rPr lang="ru-RU" b="1" i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Осенью над лесом и болотом </a:t>
            </a:r>
          </a:p>
          <a:p>
            <a:pPr>
              <a:buNone/>
            </a:pPr>
            <a:r>
              <a:rPr lang="ru-RU" dirty="0" smtClean="0"/>
              <a:t>Туча пролетела самолетом. </a:t>
            </a:r>
          </a:p>
          <a:p>
            <a:pPr>
              <a:buNone/>
            </a:pPr>
            <a:r>
              <a:rPr lang="ru-RU" dirty="0" smtClean="0"/>
              <a:t>Пролетела туча </a:t>
            </a:r>
            <a:r>
              <a:rPr lang="ru-RU" cap="small" dirty="0" smtClean="0"/>
              <a:t>низко-низко,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Прыгнула с нее парашютистка. </a:t>
            </a:r>
          </a:p>
          <a:p>
            <a:pPr>
              <a:buNone/>
            </a:pPr>
            <a:r>
              <a:rPr lang="ru-RU" dirty="0" smtClean="0"/>
              <a:t>А за ней сейчас же и другая, </a:t>
            </a:r>
          </a:p>
          <a:p>
            <a:pPr>
              <a:buNone/>
            </a:pPr>
            <a:r>
              <a:rPr lang="ru-RU" dirty="0" smtClean="0"/>
              <a:t>И уже летит за стаей стая.</a:t>
            </a:r>
          </a:p>
          <a:p>
            <a:pPr>
              <a:buNone/>
            </a:pPr>
            <a:r>
              <a:rPr lang="ru-RU" dirty="0" smtClean="0"/>
              <a:t>Туман — явление природы, причем самое обыкновенное, толь­ко неожиданное </a:t>
            </a:r>
            <a:r>
              <a:rPr lang="ru-RU" dirty="0" smtClean="0"/>
              <a:t>для</a:t>
            </a:r>
          </a:p>
          <a:p>
            <a:pPr>
              <a:buNone/>
            </a:pPr>
            <a:r>
              <a:rPr lang="ru-RU" dirty="0" smtClean="0"/>
              <a:t>всех</a:t>
            </a:r>
            <a:r>
              <a:rPr lang="ru-RU" dirty="0" smtClean="0"/>
              <a:t>. Стелется туман над самой землей. Ка­жется, будто низко-низко </a:t>
            </a:r>
            <a:r>
              <a:rPr lang="ru-RU" dirty="0" smtClean="0"/>
              <a:t>спустились</a:t>
            </a:r>
          </a:p>
          <a:p>
            <a:pPr>
              <a:buNone/>
            </a:pPr>
            <a:r>
              <a:rPr lang="ru-RU" dirty="0" smtClean="0"/>
              <a:t>Облака и опутали землю белым густым покрывалом. А состоит туман из крохотных</a:t>
            </a:r>
          </a:p>
          <a:p>
            <a:pPr>
              <a:buNone/>
            </a:pPr>
            <a:r>
              <a:rPr lang="ru-RU" dirty="0" smtClean="0"/>
              <a:t>капе­лек </a:t>
            </a:r>
            <a:r>
              <a:rPr lang="ru-RU" dirty="0" smtClean="0"/>
              <a:t>воды. И в облаках, и на небе, и в туманах над землей эти </a:t>
            </a:r>
            <a:r>
              <a:rPr lang="ru-RU" dirty="0" smtClean="0"/>
              <a:t>капельки</a:t>
            </a:r>
          </a:p>
          <a:p>
            <a:pPr>
              <a:buNone/>
            </a:pPr>
            <a:r>
              <a:rPr lang="ru-RU" dirty="0" smtClean="0"/>
              <a:t>образовались </a:t>
            </a:r>
            <a:r>
              <a:rPr lang="ru-RU" dirty="0" smtClean="0"/>
              <a:t>из прозрачного водяного пара. Попадает он в поток </a:t>
            </a:r>
            <a:r>
              <a:rPr lang="ru-RU" dirty="0" smtClean="0"/>
              <a:t>холодного</a:t>
            </a:r>
          </a:p>
          <a:p>
            <a:pPr>
              <a:buNone/>
            </a:pPr>
            <a:r>
              <a:rPr lang="ru-RU" dirty="0" smtClean="0"/>
              <a:t>воздуха </a:t>
            </a:r>
            <a:r>
              <a:rPr lang="ru-RU" dirty="0" smtClean="0"/>
              <a:t>и начинает сгущаться, превращать­ся в капельки воды. Если </a:t>
            </a:r>
            <a:r>
              <a:rPr lang="ru-RU" dirty="0" smtClean="0"/>
              <a:t>капельки</a:t>
            </a:r>
          </a:p>
          <a:p>
            <a:pPr>
              <a:buNone/>
            </a:pPr>
            <a:r>
              <a:rPr lang="ru-RU" dirty="0" smtClean="0"/>
              <a:t>образовались </a:t>
            </a:r>
            <a:r>
              <a:rPr lang="ru-RU" dirty="0" smtClean="0"/>
              <a:t>высоко в небе, они стали облаками, а если низко над землей, </a:t>
            </a:r>
            <a:r>
              <a:rPr lang="ru-RU" dirty="0" smtClean="0"/>
              <a:t>то</a:t>
            </a:r>
          </a:p>
          <a:p>
            <a:pPr>
              <a:buNone/>
            </a:pPr>
            <a:r>
              <a:rPr lang="ru-RU" dirty="0" smtClean="0"/>
              <a:t>туманом</a:t>
            </a:r>
            <a:r>
              <a:rPr lang="ru-RU" dirty="0" smtClean="0"/>
              <a:t>. Бывают они во все времена года.</a:t>
            </a:r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 lvl="0">
              <a:buNone/>
            </a:pPr>
            <a:r>
              <a:rPr lang="ru-RU" dirty="0" smtClean="0"/>
              <a:t>Какое небо во время тумана?</a:t>
            </a:r>
          </a:p>
          <a:p>
            <a:pPr lvl="0">
              <a:buNone/>
            </a:pPr>
            <a:r>
              <a:rPr lang="ru-RU" dirty="0" smtClean="0"/>
              <a:t>Как вам дышится?</a:t>
            </a:r>
          </a:p>
          <a:p>
            <a:pPr lvl="0">
              <a:buNone/>
            </a:pPr>
            <a:r>
              <a:rPr lang="ru-RU" dirty="0" smtClean="0"/>
              <a:t>Какой воздух — влажный или сухой?</a:t>
            </a:r>
          </a:p>
          <a:p>
            <a:pPr lvl="0">
              <a:buNone/>
            </a:pPr>
            <a:r>
              <a:rPr lang="ru-RU" dirty="0" smtClean="0"/>
              <a:t>Густой ли туман?</a:t>
            </a:r>
          </a:p>
          <a:p>
            <a:pPr lvl="0">
              <a:buNone/>
            </a:pPr>
            <a:r>
              <a:rPr lang="ru-RU" dirty="0" smtClean="0"/>
              <a:t>Почему вблизи туман реже, а вдали гуще?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Уборка мусора на участке.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воспитывать желание трудиться сообща.</a:t>
            </a:r>
          </a:p>
          <a:p>
            <a:pPr>
              <a:buNone/>
            </a:pPr>
            <a:r>
              <a:rPr lang="ru-RU" b="1" dirty="0" smtClean="0"/>
              <a:t>Подвижные игры: 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smtClean="0"/>
              <a:t>Кто быстрее», «Коршун и наседка».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b="1" dirty="0" smtClean="0"/>
              <a:t>:  - </a:t>
            </a:r>
            <a:r>
              <a:rPr lang="ru-RU" dirty="0" smtClean="0"/>
              <a:t>совершенствовать умение бегать, лазать, прыгать;  развивать реакцию.</a:t>
            </a:r>
          </a:p>
          <a:p>
            <a:pPr>
              <a:buNone/>
            </a:pPr>
            <a:r>
              <a:rPr lang="ru-RU" b="1" dirty="0" smtClean="0"/>
              <a:t>Индивидуальная работа:   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smtClean="0"/>
              <a:t>Изобрази настроение».</a:t>
            </a:r>
          </a:p>
          <a:p>
            <a:pPr>
              <a:buNone/>
            </a:pPr>
            <a:r>
              <a:rPr lang="ru-RU" b="1" dirty="0" smtClean="0"/>
              <a:t>Цель:</a:t>
            </a:r>
            <a:r>
              <a:rPr lang="ru-RU" i="1" dirty="0" smtClean="0"/>
              <a:t> </a:t>
            </a:r>
            <a:r>
              <a:rPr lang="ru-RU" dirty="0" smtClean="0"/>
              <a:t>учить пластичными движениями передавать внутренние ощущения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 </a:t>
            </a:r>
            <a:r>
              <a:rPr lang="ru-RU" b="1" dirty="0" smtClean="0"/>
              <a:t>Прогулка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перелетными птицами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расширять представления о перелетных птицах, об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и</a:t>
            </a:r>
            <a:r>
              <a:rPr lang="ru-RU" dirty="0" smtClean="0"/>
              <a:t>зменении жизни </a:t>
            </a:r>
            <a:r>
              <a:rPr lang="ru-RU" dirty="0" smtClean="0"/>
              <a:t>птиц осенью, когда наступают холода;</a:t>
            </a:r>
          </a:p>
          <a:p>
            <a:pPr lvl="0">
              <a:buNone/>
            </a:pPr>
            <a:r>
              <a:rPr lang="ru-RU" dirty="0" smtClean="0"/>
              <a:t>воспитывать любовь и заботу о птицах.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Воды зашумели быстрого ручья, </a:t>
            </a:r>
          </a:p>
          <a:p>
            <a:pPr>
              <a:buNone/>
            </a:pPr>
            <a:r>
              <a:rPr lang="ru-RU" dirty="0" smtClean="0"/>
              <a:t>Птицы улетают в теплые края.</a:t>
            </a:r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 lvl="0">
              <a:buNone/>
            </a:pPr>
            <a:r>
              <a:rPr lang="ru-RU" dirty="0" smtClean="0"/>
              <a:t>Какие птицы улетают в теплые края?</a:t>
            </a:r>
          </a:p>
          <a:p>
            <a:pPr lvl="0">
              <a:buNone/>
            </a:pPr>
            <a:r>
              <a:rPr lang="ru-RU" dirty="0" smtClean="0"/>
              <a:t>Зачем они это делают?</a:t>
            </a:r>
          </a:p>
          <a:p>
            <a:pPr>
              <a:buNone/>
            </a:pPr>
            <a:r>
              <a:rPr lang="ru-RU" dirty="0" smtClean="0"/>
              <a:t>Птицы собираются в стаи, летают низко над землей. Это значит, </a:t>
            </a:r>
            <a:r>
              <a:rPr lang="ru-RU" dirty="0" smtClean="0"/>
              <a:t>что</a:t>
            </a:r>
          </a:p>
          <a:p>
            <a:pPr>
              <a:buNone/>
            </a:pPr>
            <a:r>
              <a:rPr lang="ru-RU" dirty="0" smtClean="0"/>
              <a:t>скоро </a:t>
            </a:r>
            <a:r>
              <a:rPr lang="ru-RU" dirty="0" smtClean="0"/>
              <a:t>они улетят в теплые края. Первыми это сделают ласточ­ки, так </a:t>
            </a:r>
            <a:r>
              <a:rPr lang="ru-RU" dirty="0" smtClean="0"/>
              <a:t>как</a:t>
            </a:r>
          </a:p>
          <a:p>
            <a:pPr>
              <a:buNone/>
            </a:pPr>
            <a:r>
              <a:rPr lang="ru-RU" dirty="0" smtClean="0"/>
              <a:t>с </a:t>
            </a:r>
            <a:r>
              <a:rPr lang="ru-RU" dirty="0" smtClean="0"/>
              <a:t>наступлением холодов исчезают насекомые, которых они ловят на </a:t>
            </a:r>
            <a:r>
              <a:rPr lang="ru-RU" dirty="0" smtClean="0"/>
              <a:t>лету.</a:t>
            </a:r>
          </a:p>
          <a:p>
            <a:pPr>
              <a:buNone/>
            </a:pPr>
            <a:r>
              <a:rPr lang="ru-RU" dirty="0" smtClean="0"/>
              <a:t>Последними </a:t>
            </a:r>
            <a:r>
              <a:rPr lang="ru-RU" dirty="0" smtClean="0"/>
              <a:t>улетают утки, гуси, журавли, по­скольку водоемы </a:t>
            </a:r>
            <a:r>
              <a:rPr lang="ru-RU" dirty="0" smtClean="0"/>
              <a:t>начинают</a:t>
            </a:r>
          </a:p>
          <a:p>
            <a:pPr>
              <a:buNone/>
            </a:pPr>
            <a:r>
              <a:rPr lang="ru-RU" dirty="0" smtClean="0"/>
              <a:t>замерзать</a:t>
            </a:r>
            <a:r>
              <a:rPr lang="ru-RU" dirty="0" smtClean="0"/>
              <a:t>, и они не могут найти корм в воде.</a:t>
            </a:r>
          </a:p>
          <a:p>
            <a:pPr>
              <a:buNone/>
            </a:pPr>
            <a:r>
              <a:rPr lang="ru-RU" dirty="0" smtClean="0"/>
              <a:t>Воспитатель предлагает детям закончить предложение:</a:t>
            </a:r>
          </a:p>
          <a:p>
            <a:pPr lvl="0">
              <a:buNone/>
            </a:pPr>
            <a:r>
              <a:rPr lang="ru-RU" dirty="0" smtClean="0"/>
              <a:t>Воробей маленький, а журавль ... </a:t>
            </a:r>
            <a:r>
              <a:rPr lang="ru-RU" i="1" dirty="0" smtClean="0"/>
              <a:t>(большой).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Утка серая, а лебедь ... </a:t>
            </a:r>
            <a:r>
              <a:rPr lang="ru-RU" i="1" dirty="0" smtClean="0"/>
              <a:t>(белый).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Сбор семян деревьев.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привлекать детей к сбору семян и закреплять название деревьев.</a:t>
            </a:r>
          </a:p>
          <a:p>
            <a:pPr>
              <a:buNone/>
            </a:pPr>
            <a:r>
              <a:rPr lang="ru-RU" b="1" dirty="0" smtClean="0"/>
              <a:t>Подвижная игра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«Собачка и воробей». </a:t>
            </a: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закреплять знания о характерных движениях птиц;</a:t>
            </a:r>
          </a:p>
          <a:p>
            <a:pPr lvl="0">
              <a:buNone/>
            </a:pPr>
            <a:r>
              <a:rPr lang="ru-RU" dirty="0" smtClean="0"/>
              <a:t>учить имитировать их по голосу.</a:t>
            </a:r>
          </a:p>
          <a:p>
            <a:pPr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Развитие движений.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закреплять умение в бросании мяча друг другу снизу.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 </a:t>
            </a:r>
            <a:r>
              <a:rPr lang="ru-RU" b="1" dirty="0" smtClean="0"/>
              <a:t>Прогулка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осенними работами на огороде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Цель:</a:t>
            </a:r>
            <a:r>
              <a:rPr lang="ru-RU" i="1" dirty="0" smtClean="0"/>
              <a:t> </a:t>
            </a:r>
            <a:r>
              <a:rPr lang="ru-RU" dirty="0" smtClean="0"/>
              <a:t>закреплять знания о сезонных изменениях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природе.</a:t>
            </a:r>
          </a:p>
          <a:p>
            <a:pPr>
              <a:buNone/>
            </a:pPr>
            <a:r>
              <a:rPr lang="ru-RU" b="1" i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Дуют ветры буйные,</a:t>
            </a:r>
          </a:p>
          <a:p>
            <a:pPr>
              <a:buNone/>
            </a:pPr>
            <a:r>
              <a:rPr lang="ru-RU" dirty="0" smtClean="0"/>
              <a:t>Ходят тучи темные,</a:t>
            </a:r>
          </a:p>
          <a:p>
            <a:pPr>
              <a:buNone/>
            </a:pPr>
            <a:r>
              <a:rPr lang="ru-RU" dirty="0" smtClean="0"/>
              <a:t>Не видать в них света белого,</a:t>
            </a:r>
          </a:p>
          <a:p>
            <a:pPr>
              <a:buNone/>
            </a:pPr>
            <a:r>
              <a:rPr lang="ru-RU" dirty="0" smtClean="0"/>
              <a:t>Не видать в них солнца красного.</a:t>
            </a:r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>
              <a:buNone/>
            </a:pPr>
            <a:r>
              <a:rPr lang="ru-RU" dirty="0" smtClean="0"/>
              <a:t>Как </a:t>
            </a:r>
            <a:r>
              <a:rPr lang="ru-RU" dirty="0" smtClean="0"/>
              <a:t>изменились погода, природа?</a:t>
            </a:r>
          </a:p>
          <a:p>
            <a:pPr lvl="0">
              <a:buNone/>
            </a:pPr>
            <a:r>
              <a:rPr lang="ru-RU" dirty="0" smtClean="0"/>
              <a:t>Что изменилось в огороде?</a:t>
            </a:r>
          </a:p>
          <a:p>
            <a:pPr lvl="0">
              <a:buNone/>
            </a:pPr>
            <a:r>
              <a:rPr lang="ru-RU" dirty="0" smtClean="0"/>
              <a:t>Когда наступают холода, как вы одеваетесь?</a:t>
            </a:r>
          </a:p>
          <a:p>
            <a:pPr lvl="0">
              <a:buNone/>
            </a:pPr>
            <a:r>
              <a:rPr lang="ru-RU" dirty="0" smtClean="0"/>
              <a:t>Как вы думаете, что будет с клубникой с наступлением </a:t>
            </a:r>
            <a:r>
              <a:rPr lang="ru-RU" dirty="0" smtClean="0"/>
              <a:t>холодов,</a:t>
            </a:r>
          </a:p>
          <a:p>
            <a:pPr lvl="0">
              <a:buNone/>
            </a:pPr>
            <a:r>
              <a:rPr lang="ru-RU" dirty="0" smtClean="0"/>
              <a:t>замерзнет </a:t>
            </a:r>
            <a:r>
              <a:rPr lang="ru-RU" dirty="0" smtClean="0"/>
              <a:t>ли она?</a:t>
            </a:r>
          </a:p>
          <a:p>
            <a:pPr>
              <a:buNone/>
            </a:pPr>
            <a:r>
              <a:rPr lang="ru-RU" dirty="0" smtClean="0"/>
              <a:t>Чтобы клубника не только не замерзла, но и не вымерзла, а </a:t>
            </a:r>
            <a:r>
              <a:rPr lang="ru-RU" dirty="0" smtClean="0"/>
              <a:t>летом</a:t>
            </a:r>
          </a:p>
          <a:p>
            <a:pPr>
              <a:buNone/>
            </a:pPr>
            <a:r>
              <a:rPr lang="ru-RU" dirty="0" smtClean="0"/>
              <a:t>порадовала </a:t>
            </a:r>
            <a:r>
              <a:rPr lang="ru-RU" dirty="0" smtClean="0"/>
              <a:t>нас спелыми ягодами, нужно засыпать клубнику </a:t>
            </a:r>
            <a:r>
              <a:rPr lang="ru-RU" dirty="0" err="1" smtClean="0"/>
              <a:t>опилом</a:t>
            </a:r>
            <a:r>
              <a:rPr lang="ru-RU" dirty="0" smtClean="0"/>
              <a:t>, </a:t>
            </a:r>
            <a:r>
              <a:rPr lang="ru-RU" dirty="0" smtClean="0"/>
              <a:t>а</a:t>
            </a:r>
          </a:p>
          <a:p>
            <a:pPr>
              <a:buNone/>
            </a:pPr>
            <a:r>
              <a:rPr lang="ru-RU" dirty="0" smtClean="0"/>
              <a:t>сверху </a:t>
            </a:r>
            <a:r>
              <a:rPr lang="ru-RU" dirty="0" smtClean="0"/>
              <a:t>накрыть грядку прозрачной пленкой.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Засыпка грядок </a:t>
            </a:r>
            <a:r>
              <a:rPr lang="ru-RU" dirty="0" err="1" smtClean="0"/>
              <a:t>опилом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Цели</a:t>
            </a:r>
            <a:r>
              <a:rPr lang="ru-RU" b="1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учить работать парами;</a:t>
            </a:r>
          </a:p>
          <a:p>
            <a:pPr lvl="0">
              <a:buNone/>
            </a:pPr>
            <a:r>
              <a:rPr lang="ru-RU" dirty="0" smtClean="0"/>
              <a:t>воспитывать дружеские отношения.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«Найди, где спрятано».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ориентироваться в пространстве. «Пробеги — не задень».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добиваться улучшения техники бега, хорошей осанки, есте­ственной работы рук.</a:t>
            </a:r>
          </a:p>
          <a:p>
            <a:pPr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Развитие движений.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улучшать технику ходьбы, бега.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  </a:t>
            </a:r>
            <a:r>
              <a:rPr lang="ru-RU" b="1" dirty="0" smtClean="0"/>
              <a:t>Прогулка 6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воробьями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расширять знания о внешнем виде и повадках воробья;</a:t>
            </a:r>
          </a:p>
          <a:p>
            <a:pPr lvl="0">
              <a:buNone/>
            </a:pPr>
            <a:r>
              <a:rPr lang="ru-RU" dirty="0" smtClean="0"/>
              <a:t>воспитывать внимание и наблюдательность.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 lvl="0">
              <a:buNone/>
            </a:pPr>
            <a:r>
              <a:rPr lang="ru-RU" dirty="0" smtClean="0"/>
              <a:t>Чем все воробьи похожи друг на друга?</a:t>
            </a:r>
          </a:p>
          <a:p>
            <a:pPr lvl="0">
              <a:buNone/>
            </a:pPr>
            <a:r>
              <a:rPr lang="ru-RU" dirty="0" smtClean="0"/>
              <a:t>В чем их различие?</a:t>
            </a:r>
          </a:p>
          <a:p>
            <a:pPr lvl="0">
              <a:buNone/>
            </a:pPr>
            <a:r>
              <a:rPr lang="ru-RU" dirty="0" smtClean="0"/>
              <a:t>Чем питаются воробьи?</a:t>
            </a:r>
          </a:p>
          <a:p>
            <a:pPr>
              <a:buNone/>
            </a:pPr>
            <a:r>
              <a:rPr lang="ru-RU" dirty="0" smtClean="0"/>
              <a:t>Одни воробьи побольше, другие — поменьше. Одни </a:t>
            </a:r>
            <a:r>
              <a:rPr lang="ru-RU" dirty="0" smtClean="0"/>
              <a:t>более</a:t>
            </a:r>
          </a:p>
          <a:p>
            <a:pPr>
              <a:buNone/>
            </a:pPr>
            <a:r>
              <a:rPr lang="ru-RU" dirty="0" smtClean="0"/>
              <a:t>светлой </a:t>
            </a:r>
            <a:r>
              <a:rPr lang="ru-RU" dirty="0" smtClean="0"/>
              <a:t>окраски, другие темнее, одни нахальные, </a:t>
            </a:r>
            <a:r>
              <a:rPr lang="ru-RU" dirty="0" smtClean="0"/>
              <a:t>смелые,</a:t>
            </a:r>
          </a:p>
          <a:p>
            <a:pPr>
              <a:buNone/>
            </a:pPr>
            <a:r>
              <a:rPr lang="ru-RU" dirty="0" smtClean="0"/>
              <a:t>другие </a:t>
            </a:r>
            <a:r>
              <a:rPr lang="ru-RU" dirty="0" smtClean="0"/>
              <a:t>осторожные.</a:t>
            </a:r>
          </a:p>
          <a:p>
            <a:pPr>
              <a:buNone/>
            </a:pPr>
            <a:r>
              <a:rPr lang="ru-RU" dirty="0" smtClean="0"/>
              <a:t>Воробей по лужице </a:t>
            </a:r>
          </a:p>
          <a:p>
            <a:pPr>
              <a:buNone/>
            </a:pPr>
            <a:r>
              <a:rPr lang="ru-RU" dirty="0" smtClean="0"/>
              <a:t>Прыгает и кружится, </a:t>
            </a:r>
          </a:p>
          <a:p>
            <a:pPr>
              <a:buNone/>
            </a:pPr>
            <a:r>
              <a:rPr lang="ru-RU" dirty="0" smtClean="0"/>
              <a:t>Перышки взъерошены, </a:t>
            </a:r>
          </a:p>
          <a:p>
            <a:pPr>
              <a:buNone/>
            </a:pPr>
            <a:r>
              <a:rPr lang="ru-RU" dirty="0" smtClean="0"/>
              <a:t>Хвостик распустил.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Предложить детям собрать песок в песочницу.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Цель:</a:t>
            </a:r>
          </a:p>
          <a:p>
            <a:pPr>
              <a:buNone/>
            </a:pPr>
            <a:r>
              <a:rPr lang="ru-RU" dirty="0" smtClean="0"/>
              <a:t>прививать </a:t>
            </a:r>
            <a:r>
              <a:rPr lang="ru-RU" dirty="0" smtClean="0"/>
              <a:t>любовь к труду в коллективе.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«Цветные автомобили», «Зайцы и волк».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Цель</a:t>
            </a:r>
            <a:r>
              <a:rPr lang="ru-RU" i="1" dirty="0" smtClean="0"/>
              <a:t>: </a:t>
            </a:r>
            <a:r>
              <a:rPr lang="ru-RU" dirty="0" smtClean="0"/>
              <a:t>упражнять </a:t>
            </a:r>
            <a:r>
              <a:rPr lang="ru-RU" dirty="0" smtClean="0"/>
              <a:t>в</a:t>
            </a:r>
          </a:p>
          <a:p>
            <a:pPr>
              <a:buNone/>
            </a:pPr>
            <a:r>
              <a:rPr lang="ru-RU" dirty="0" smtClean="0"/>
              <a:t>беге </a:t>
            </a:r>
            <a:r>
              <a:rPr lang="ru-RU" dirty="0" smtClean="0"/>
              <a:t>врассыпную, прыжках.</a:t>
            </a:r>
          </a:p>
          <a:p>
            <a:pPr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«Кто дальше бросит?».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закреплять умение метать предмет на дальность.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smtClean="0"/>
              <a:t>Прогулка 7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рябиной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Цель:</a:t>
            </a:r>
            <a:r>
              <a:rPr lang="ru-RU" i="1" dirty="0" smtClean="0"/>
              <a:t> </a:t>
            </a:r>
            <a:r>
              <a:rPr lang="ru-RU" dirty="0" smtClean="0"/>
              <a:t>познакомить с рябиной, показать ее строение: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ствол</a:t>
            </a:r>
            <a:r>
              <a:rPr lang="ru-RU" dirty="0" smtClean="0"/>
              <a:t>, ветви, листья, ягоды; рассмотреть ее яркий осенний наряд.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загадывает детям загадку.</a:t>
            </a:r>
          </a:p>
          <a:p>
            <a:pPr>
              <a:buNone/>
            </a:pPr>
            <a:r>
              <a:rPr lang="ru-RU" dirty="0" smtClean="0"/>
              <a:t>Прилетает в гости к ней </a:t>
            </a:r>
            <a:r>
              <a:rPr lang="ru-RU" dirty="0" smtClean="0"/>
              <a:t>стайка </a:t>
            </a:r>
            <a:r>
              <a:rPr lang="ru-RU" dirty="0" smtClean="0"/>
              <a:t>алых снегирей,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 </a:t>
            </a:r>
            <a:r>
              <a:rPr lang="ru-RU" dirty="0" smtClean="0"/>
              <a:t>ветвям они снуют,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Красны </a:t>
            </a:r>
            <a:r>
              <a:rPr lang="ru-RU" dirty="0" smtClean="0"/>
              <a:t>ягодки клюют. </a:t>
            </a:r>
            <a:r>
              <a:rPr lang="ru-RU" i="1" dirty="0" smtClean="0"/>
              <a:t>(Рябина.)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 рябины листопад </a:t>
            </a:r>
            <a:r>
              <a:rPr lang="ru-RU" dirty="0" smtClean="0"/>
              <a:t>—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Под ветвями листьев клад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Облетели листья, </a:t>
            </a:r>
            <a:r>
              <a:rPr lang="ru-RU" dirty="0" smtClean="0"/>
              <a:t>но </a:t>
            </a:r>
            <a:r>
              <a:rPr lang="ru-RU" dirty="0" smtClean="0"/>
              <a:t>остались кисти </a:t>
            </a:r>
            <a:r>
              <a:rPr lang="ru-RU" dirty="0" smtClean="0"/>
              <a:t>красные</a:t>
            </a:r>
            <a:r>
              <a:rPr lang="ru-RU" dirty="0" smtClean="0"/>
              <a:t>, яркие </a:t>
            </a:r>
            <a:r>
              <a:rPr lang="ru-RU" dirty="0" smtClean="0"/>
              <a:t>—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Снегирям подарки.</a:t>
            </a:r>
          </a:p>
          <a:p>
            <a:pPr>
              <a:buNone/>
            </a:pPr>
            <a:r>
              <a:rPr lang="ru-RU" dirty="0" smtClean="0"/>
              <a:t>Рябина — высокое стройное дерево, она растет не только в лесах, но и </a:t>
            </a:r>
            <a:r>
              <a:rPr lang="ru-RU" dirty="0" smtClean="0"/>
              <a:t>в</a:t>
            </a:r>
          </a:p>
          <a:p>
            <a:pPr>
              <a:buNone/>
            </a:pPr>
            <a:r>
              <a:rPr lang="ru-RU" dirty="0" smtClean="0"/>
              <a:t>парках</a:t>
            </a:r>
            <a:r>
              <a:rPr lang="ru-RU" dirty="0" smtClean="0"/>
              <a:t>, и садах. Часто рябину сажают вдоль изгородей домов, </a:t>
            </a:r>
            <a:r>
              <a:rPr lang="ru-RU" dirty="0" smtClean="0"/>
              <a:t>чтобы</a:t>
            </a:r>
          </a:p>
          <a:p>
            <a:pPr>
              <a:buNone/>
            </a:pPr>
            <a:r>
              <a:rPr lang="ru-RU" dirty="0" smtClean="0"/>
              <a:t>радовала </a:t>
            </a:r>
            <a:r>
              <a:rPr lang="ru-RU" dirty="0" smtClean="0"/>
              <a:t>людей разными золотисто-красными листьями, </a:t>
            </a:r>
            <a:r>
              <a:rPr lang="ru-RU" dirty="0" smtClean="0"/>
              <a:t>на­дела</a:t>
            </a:r>
          </a:p>
          <a:p>
            <a:pPr>
              <a:buNone/>
            </a:pPr>
            <a:r>
              <a:rPr lang="ru-RU" dirty="0" smtClean="0"/>
              <a:t>ожерелье </a:t>
            </a:r>
            <a:r>
              <a:rPr lang="ru-RU" dirty="0" smtClean="0"/>
              <a:t>из алых ягод. В народе говорят: «В сентябре одна ягодка, да </a:t>
            </a:r>
            <a:r>
              <a:rPr lang="ru-RU" dirty="0" smtClean="0"/>
              <a:t>и</a:t>
            </a:r>
          </a:p>
          <a:p>
            <a:pPr>
              <a:buNone/>
            </a:pPr>
            <a:r>
              <a:rPr lang="ru-RU" dirty="0" smtClean="0"/>
              <a:t>та </a:t>
            </a:r>
            <a:r>
              <a:rPr lang="ru-RU" dirty="0" smtClean="0"/>
              <a:t>горькая рябина». Если рябины уродилось в лесу много, то осень </a:t>
            </a:r>
            <a:r>
              <a:rPr lang="ru-RU" dirty="0" smtClean="0"/>
              <a:t>будет</a:t>
            </a:r>
          </a:p>
          <a:p>
            <a:pPr>
              <a:buNone/>
            </a:pPr>
            <a:r>
              <a:rPr lang="ru-RU" dirty="0" smtClean="0"/>
              <a:t>дождливая</a:t>
            </a:r>
            <a:r>
              <a:rPr lang="ru-RU" dirty="0" smtClean="0"/>
              <a:t>, а зима — морозная. Ранней осенью рябиновые </a:t>
            </a:r>
            <a:r>
              <a:rPr lang="ru-RU" dirty="0" smtClean="0"/>
              <a:t>ягоды</a:t>
            </a:r>
          </a:p>
          <a:p>
            <a:pPr>
              <a:buNone/>
            </a:pPr>
            <a:r>
              <a:rPr lang="ru-RU" dirty="0" smtClean="0"/>
              <a:t>горьковато-кислые </a:t>
            </a:r>
            <a:r>
              <a:rPr lang="ru-RU" dirty="0" smtClean="0"/>
              <a:t>и жесткие.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Сбор крупного мусора на участке, подметание дорожек. </a:t>
            </a:r>
            <a:r>
              <a:rPr lang="ru-RU" i="1" dirty="0" smtClean="0"/>
              <a:t>Цель: </a:t>
            </a:r>
            <a:r>
              <a:rPr lang="ru-RU" dirty="0" smtClean="0"/>
              <a:t>формировать умение трудиться подгруппой.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«Лохматый пес», «Солнышко и дождик».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бегать по всей площадке, выполняя команды по сиг. налу воспитателя.</a:t>
            </a:r>
          </a:p>
          <a:p>
            <a:pPr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dirty="0" smtClean="0"/>
              <a:t>«Брось дальше!», «Кто быстрее добежит до флажка?». </a:t>
            </a:r>
          </a:p>
          <a:p>
            <a:pPr>
              <a:buNone/>
            </a:pPr>
            <a:r>
              <a:rPr lang="ru-RU" i="1" dirty="0" smtClean="0"/>
              <a:t>Цели:- </a:t>
            </a:r>
            <a:r>
              <a:rPr lang="ru-RU" dirty="0" smtClean="0"/>
              <a:t>учить выполнять упражнение с мячом;</a:t>
            </a:r>
          </a:p>
          <a:p>
            <a:pPr>
              <a:buNone/>
            </a:pPr>
            <a:r>
              <a:rPr lang="ru-RU" dirty="0" smtClean="0"/>
              <a:t>развивать глазомер, быстроту бега.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солнцем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  </a:t>
            </a:r>
            <a:r>
              <a:rPr lang="ru-RU" dirty="0" smtClean="0"/>
              <a:t>—	вырабатывать представление о том,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что </a:t>
            </a:r>
            <a:r>
              <a:rPr lang="ru-RU" dirty="0" smtClean="0"/>
              <a:t>когда светит солнце —  на улице тепло;</a:t>
            </a:r>
          </a:p>
          <a:p>
            <a:pPr>
              <a:buNone/>
            </a:pPr>
            <a:r>
              <a:rPr lang="ru-RU" dirty="0" smtClean="0"/>
              <a:t>—	поддерживать радостное настроение.</a:t>
            </a:r>
          </a:p>
          <a:p>
            <a:pPr>
              <a:buNone/>
            </a:pPr>
            <a:r>
              <a:rPr lang="ru-RU" b="1" dirty="0" smtClean="0"/>
              <a:t>Ход  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солнечный день предложить детям посмотреть в окно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Смотрит  солнышко </a:t>
            </a:r>
            <a:r>
              <a:rPr lang="ru-RU" dirty="0" smtClean="0"/>
              <a:t>в окошко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Смотрит в нашу комнату.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Мы </a:t>
            </a:r>
            <a:r>
              <a:rPr lang="ru-RU" dirty="0" smtClean="0"/>
              <a:t>захлопаем в </a:t>
            </a:r>
            <a:r>
              <a:rPr lang="ru-RU" dirty="0" smtClean="0"/>
              <a:t>ладошки,</a:t>
            </a:r>
          </a:p>
          <a:p>
            <a:pPr>
              <a:buNone/>
            </a:pPr>
            <a:r>
              <a:rPr lang="ru-RU" dirty="0" smtClean="0"/>
              <a:t>Очень </a:t>
            </a:r>
            <a:r>
              <a:rPr lang="ru-RU" dirty="0" smtClean="0"/>
              <a:t>рады солнышку.</a:t>
            </a:r>
          </a:p>
          <a:p>
            <a:pPr>
              <a:buNone/>
            </a:pPr>
            <a:r>
              <a:rPr lang="ru-RU" dirty="0" smtClean="0"/>
              <a:t>Выйдя на участок, обратить внимание детей на теплую погоду. </a:t>
            </a:r>
            <a:r>
              <a:rPr lang="ru-RU" i="1" dirty="0" smtClean="0"/>
              <a:t>(</a:t>
            </a:r>
            <a:r>
              <a:rPr lang="ru-RU" i="1" dirty="0" smtClean="0"/>
              <a:t>Сегодня</a:t>
            </a:r>
          </a:p>
          <a:p>
            <a:pPr>
              <a:buNone/>
            </a:pPr>
            <a:r>
              <a:rPr lang="ru-RU" i="1" dirty="0" smtClean="0"/>
              <a:t>светит </a:t>
            </a:r>
            <a:r>
              <a:rPr lang="ru-RU" i="1" dirty="0" smtClean="0"/>
              <a:t>солнышко — тепло.)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Солнце огромное, раскаленное. Обогревает всю землю, посылая </a:t>
            </a:r>
            <a:r>
              <a:rPr lang="ru-RU" dirty="0" smtClean="0"/>
              <a:t>ей</a:t>
            </a:r>
          </a:p>
          <a:p>
            <a:pPr>
              <a:buNone/>
            </a:pPr>
            <a:r>
              <a:rPr lang="ru-RU" dirty="0" smtClean="0"/>
              <a:t>лучи</a:t>
            </a:r>
            <a:r>
              <a:rPr lang="ru-RU" dirty="0" smtClean="0"/>
              <a:t>. Вынести на улицу маленькое зеркало и сказать, что солнце </a:t>
            </a:r>
            <a:r>
              <a:rPr lang="ru-RU" dirty="0" smtClean="0"/>
              <a:t>послало</a:t>
            </a:r>
          </a:p>
          <a:p>
            <a:pPr>
              <a:buNone/>
            </a:pPr>
            <a:r>
              <a:rPr lang="ru-RU" dirty="0" smtClean="0"/>
              <a:t>свой </a:t>
            </a:r>
            <a:r>
              <a:rPr lang="ru-RU" dirty="0" smtClean="0"/>
              <a:t>лучик детям, чтобы они поиграли с ним. Навести луч на стену.</a:t>
            </a:r>
          </a:p>
          <a:p>
            <a:pPr>
              <a:buNone/>
            </a:pPr>
            <a:r>
              <a:rPr lang="ru-RU" dirty="0" smtClean="0"/>
              <a:t>Солнечные зайчики играют на стене, Помани их пальчиком — пусть </a:t>
            </a:r>
            <a:r>
              <a:rPr lang="ru-RU" dirty="0" smtClean="0"/>
              <a:t>бегут</a:t>
            </a:r>
          </a:p>
          <a:p>
            <a:pPr>
              <a:buNone/>
            </a:pPr>
            <a:r>
              <a:rPr lang="ru-RU" dirty="0" smtClean="0"/>
              <a:t>к </a:t>
            </a:r>
            <a:r>
              <a:rPr lang="ru-RU" dirty="0" smtClean="0"/>
              <a:t>тебе.</a:t>
            </a:r>
          </a:p>
          <a:p>
            <a:pPr>
              <a:buNone/>
            </a:pPr>
            <a:r>
              <a:rPr lang="ru-RU" dirty="0" smtClean="0"/>
              <a:t>Вот он светленький кружок, вот, вот, левее, левее — убежал на потолок.</a:t>
            </a:r>
          </a:p>
          <a:p>
            <a:pPr>
              <a:buNone/>
            </a:pPr>
            <a:r>
              <a:rPr lang="ru-RU" dirty="0" smtClean="0"/>
              <a:t>По команде «Ловите зайчика!» дети пытаются поймать его. </a:t>
            </a:r>
          </a:p>
          <a:p>
            <a:pPr>
              <a:buNone/>
            </a:pPr>
            <a:r>
              <a:rPr lang="ru-RU" b="1" dirty="0" smtClean="0"/>
              <a:t>Трудовая деятельность:  </a:t>
            </a:r>
            <a:r>
              <a:rPr lang="ru-RU" dirty="0" smtClean="0"/>
              <a:t>Сбор камней на участке.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продолжать воспитывать желание участвовать в труде.</a:t>
            </a:r>
          </a:p>
          <a:p>
            <a:pPr>
              <a:buNone/>
            </a:pPr>
            <a:r>
              <a:rPr lang="ru-RU" b="1" dirty="0" smtClean="0"/>
              <a:t>Подвижные игры:  </a:t>
            </a:r>
            <a:r>
              <a:rPr lang="ru-RU" dirty="0" smtClean="0"/>
              <a:t>«Мыши в кладовой».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бегать легко, не наталкиваясь друг на друга, дви­гаться </a:t>
            </a:r>
            <a:r>
              <a:rPr lang="ru-RU" dirty="0" smtClean="0"/>
              <a:t>в</a:t>
            </a:r>
          </a:p>
          <a:p>
            <a:pPr>
              <a:buNone/>
            </a:pPr>
            <a:r>
              <a:rPr lang="ru-RU" dirty="0" smtClean="0"/>
              <a:t>соответствии </a:t>
            </a:r>
            <a:r>
              <a:rPr lang="ru-RU" dirty="0" smtClean="0"/>
              <a:t>с текстом, быстро менять направление дви­жения.</a:t>
            </a:r>
          </a:p>
          <a:p>
            <a:pPr>
              <a:buNone/>
            </a:pPr>
            <a:r>
              <a:rPr lang="ru-RU" dirty="0" smtClean="0"/>
              <a:t>«Попади в круг». </a:t>
            </a:r>
          </a:p>
          <a:p>
            <a:pPr>
              <a:buNone/>
            </a:pPr>
            <a:r>
              <a:rPr lang="ru-RU" i="1" dirty="0" smtClean="0"/>
              <a:t>Цели: </a:t>
            </a:r>
            <a:r>
              <a:rPr lang="ru-RU" dirty="0" smtClean="0"/>
              <a:t>совершенствовать умение действовать с предметами;</a:t>
            </a:r>
          </a:p>
          <a:p>
            <a:pPr lvl="0">
              <a:buNone/>
            </a:pPr>
            <a:r>
              <a:rPr lang="ru-RU" dirty="0" smtClean="0"/>
              <a:t>учить попадать в цель;</a:t>
            </a:r>
          </a:p>
          <a:p>
            <a:pPr lvl="0">
              <a:buNone/>
            </a:pPr>
            <a:r>
              <a:rPr lang="ru-RU" dirty="0" smtClean="0"/>
              <a:t>развивать глазомер, ловкость.</a:t>
            </a:r>
          </a:p>
          <a:p>
            <a:pPr>
              <a:buNone/>
            </a:pPr>
            <a:r>
              <a:rPr lang="ru-RU" b="1" dirty="0" smtClean="0"/>
              <a:t>Выносной материал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Мешочки с песком, мячи, обручи, мелкие игрушки, формочки, </a:t>
            </a:r>
            <a:r>
              <a:rPr lang="ru-RU" dirty="0" smtClean="0"/>
              <a:t>пе­чатки,</a:t>
            </a:r>
          </a:p>
          <a:p>
            <a:pPr>
              <a:buNone/>
            </a:pPr>
            <a:r>
              <a:rPr lang="ru-RU" dirty="0" smtClean="0"/>
              <a:t>карандаши</a:t>
            </a:r>
            <a:r>
              <a:rPr lang="ru-RU" dirty="0" smtClean="0"/>
              <a:t>, ведерки, совочки.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smtClean="0"/>
              <a:t>Прогулка 8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птицами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Цель</a:t>
            </a:r>
            <a:r>
              <a:rPr lang="ru-RU" i="1" dirty="0" smtClean="0"/>
              <a:t>: </a:t>
            </a:r>
            <a:r>
              <a:rPr lang="ru-RU" dirty="0" smtClean="0"/>
              <a:t>учить находить различие во внешнем виде разных птиц, обращая внимание на величину, способы передвижения. 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Среди белых </a:t>
            </a:r>
            <a:r>
              <a:rPr lang="ru-RU" dirty="0" smtClean="0"/>
              <a:t>голубей</a:t>
            </a:r>
          </a:p>
          <a:p>
            <a:pPr>
              <a:buNone/>
            </a:pPr>
            <a:r>
              <a:rPr lang="ru-RU" dirty="0" smtClean="0"/>
              <a:t>Скачет </a:t>
            </a:r>
            <a:r>
              <a:rPr lang="ru-RU" dirty="0" smtClean="0"/>
              <a:t>шустрый воробей,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Воробушек </a:t>
            </a:r>
            <a:r>
              <a:rPr lang="ru-RU" dirty="0" smtClean="0"/>
              <a:t>— пташка,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Серая </a:t>
            </a:r>
            <a:r>
              <a:rPr lang="ru-RU" dirty="0" smtClean="0"/>
              <a:t>рубашка.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Откликайся</a:t>
            </a:r>
            <a:r>
              <a:rPr lang="ru-RU" dirty="0" smtClean="0"/>
              <a:t>, воробей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Вылетай-ка</a:t>
            </a:r>
            <a:r>
              <a:rPr lang="ru-RU" dirty="0" smtClean="0"/>
              <a:t>, не робей.</a:t>
            </a:r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 lvl="0">
              <a:buNone/>
            </a:pPr>
            <a:r>
              <a:rPr lang="ru-RU" dirty="0" smtClean="0"/>
              <a:t>Какая птица больше — голубь или воробей?</a:t>
            </a:r>
          </a:p>
          <a:p>
            <a:pPr lvl="0">
              <a:buNone/>
            </a:pPr>
            <a:r>
              <a:rPr lang="ru-RU" dirty="0" smtClean="0"/>
              <a:t>Как передвигается воробей?</a:t>
            </a:r>
          </a:p>
          <a:p>
            <a:pPr lvl="0">
              <a:buNone/>
            </a:pPr>
            <a:r>
              <a:rPr lang="ru-RU" dirty="0" smtClean="0"/>
              <a:t>Как передвигается голубь?</a:t>
            </a:r>
          </a:p>
          <a:p>
            <a:pPr lvl="0">
              <a:buNone/>
            </a:pPr>
            <a:r>
              <a:rPr lang="ru-RU" dirty="0" smtClean="0"/>
              <a:t>Как кричат воробей, голубь?</a:t>
            </a:r>
          </a:p>
          <a:p>
            <a:pPr>
              <a:buNone/>
            </a:pPr>
            <a:r>
              <a:rPr lang="ru-RU" dirty="0" smtClean="0"/>
              <a:t>Голуби ходят по земле, крыше, летают. Воробьи прыгают, как </a:t>
            </a:r>
            <a:r>
              <a:rPr lang="ru-RU" dirty="0" smtClean="0"/>
              <a:t>на</a:t>
            </a:r>
          </a:p>
          <a:p>
            <a:pPr>
              <a:buNone/>
            </a:pPr>
            <a:r>
              <a:rPr lang="ru-RU" dirty="0" smtClean="0"/>
              <a:t>пружинках</a:t>
            </a:r>
            <a:r>
              <a:rPr lang="ru-RU" dirty="0" smtClean="0"/>
              <a:t>, летают, сидят на деревьях.</a:t>
            </a:r>
          </a:p>
          <a:p>
            <a:pPr>
              <a:buNone/>
            </a:pPr>
            <a:r>
              <a:rPr lang="ru-RU" dirty="0" smtClean="0"/>
              <a:t>Предложить детям попрыгать, как воробушки, и походить </a:t>
            </a:r>
            <a:r>
              <a:rPr lang="ru-RU" dirty="0" smtClean="0"/>
              <a:t>важно,</a:t>
            </a:r>
          </a:p>
          <a:p>
            <a:pPr>
              <a:buNone/>
            </a:pPr>
            <a:r>
              <a:rPr lang="ru-RU" dirty="0" smtClean="0"/>
              <a:t>покачивая </a:t>
            </a:r>
            <a:r>
              <a:rPr lang="ru-RU" dirty="0" smtClean="0"/>
              <a:t>головой, часто переступая ногами, как голуби. Покричать, </a:t>
            </a:r>
            <a:r>
              <a:rPr lang="ru-RU" dirty="0" smtClean="0"/>
              <a:t>как</a:t>
            </a:r>
          </a:p>
          <a:p>
            <a:pPr>
              <a:buNone/>
            </a:pPr>
            <a:r>
              <a:rPr lang="ru-RU" dirty="0" smtClean="0"/>
              <a:t>воробей </a:t>
            </a:r>
            <a:r>
              <a:rPr lang="ru-RU" dirty="0" smtClean="0"/>
              <a:t>«чик-чирик», как голубь «гуль-гуль-гуль».</a:t>
            </a:r>
          </a:p>
          <a:p>
            <a:pPr>
              <a:buNone/>
            </a:pPr>
            <a:r>
              <a:rPr lang="ru-RU" b="1" dirty="0" smtClean="0"/>
              <a:t>Трудовая деятельность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Сгребание в кучи сухих опавших листьев.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приучать работать в коллективе, оказывать помощь взрослым.</a:t>
            </a:r>
          </a:p>
          <a:p>
            <a:pPr>
              <a:buNone/>
            </a:pPr>
            <a:r>
              <a:rPr lang="ru-RU" b="1" dirty="0" smtClean="0"/>
              <a:t>Подвижная игра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«Перелет птиц».	</a:t>
            </a:r>
          </a:p>
          <a:p>
            <a:pPr>
              <a:buNone/>
            </a:pPr>
            <a:r>
              <a:rPr lang="ru-RU" i="1" dirty="0" smtClean="0"/>
              <a:t>Цели: </a:t>
            </a:r>
            <a:r>
              <a:rPr lang="ru-RU" dirty="0" smtClean="0"/>
              <a:t>упражнять в </a:t>
            </a:r>
            <a:r>
              <a:rPr lang="ru-RU" dirty="0" err="1" smtClean="0"/>
              <a:t>подлезании</a:t>
            </a:r>
            <a:r>
              <a:rPr lang="ru-RU" dirty="0" smtClean="0"/>
              <a:t> и лазанье;</a:t>
            </a:r>
          </a:p>
          <a:p>
            <a:pPr lvl="0">
              <a:buNone/>
            </a:pPr>
            <a:r>
              <a:rPr lang="ru-RU" dirty="0" smtClean="0"/>
              <a:t>воспитывать внимание и ловкость.</a:t>
            </a:r>
          </a:p>
          <a:p>
            <a:pPr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Развитие движений.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формировать умение катать обручи друг другу.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smtClean="0"/>
              <a:t>Прогулка 9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сорокой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Цели: </a:t>
            </a:r>
            <a:r>
              <a:rPr lang="ru-RU" i="1" dirty="0" smtClean="0"/>
              <a:t>—	</a:t>
            </a:r>
            <a:r>
              <a:rPr lang="ru-RU" dirty="0" smtClean="0"/>
              <a:t>формировать представления о внешнем виде сороки,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ее </a:t>
            </a:r>
            <a:r>
              <a:rPr lang="ru-RU" dirty="0" smtClean="0"/>
              <a:t>харак­терных признаках, повадках;</a:t>
            </a:r>
          </a:p>
          <a:p>
            <a:pPr>
              <a:buNone/>
            </a:pPr>
            <a:r>
              <a:rPr lang="ru-RU" dirty="0" smtClean="0"/>
              <a:t>—	воспитывать потребность заботиться о зимующих птицах.</a:t>
            </a:r>
          </a:p>
          <a:p>
            <a:pPr>
              <a:buNone/>
            </a:pPr>
            <a:r>
              <a:rPr lang="ru-RU" b="1" dirty="0" smtClean="0"/>
              <a:t>Ход 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Всюду я летаю, </a:t>
            </a:r>
          </a:p>
          <a:p>
            <a:pPr>
              <a:buNone/>
            </a:pPr>
            <a:r>
              <a:rPr lang="ru-RU" dirty="0" smtClean="0"/>
              <a:t>Все на свете знаю.</a:t>
            </a:r>
          </a:p>
          <a:p>
            <a:pPr>
              <a:buNone/>
            </a:pPr>
            <a:r>
              <a:rPr lang="ru-RU" dirty="0" smtClean="0"/>
              <a:t> Знаю каждый куст в лесу.</a:t>
            </a:r>
          </a:p>
          <a:p>
            <a:pPr>
              <a:buNone/>
            </a:pPr>
            <a:r>
              <a:rPr lang="ru-RU" dirty="0" smtClean="0"/>
              <a:t> Может быть, меня за это </a:t>
            </a:r>
          </a:p>
          <a:p>
            <a:pPr>
              <a:buNone/>
            </a:pPr>
            <a:r>
              <a:rPr lang="ru-RU" dirty="0" smtClean="0"/>
              <a:t>И зовут лесной газетой.</a:t>
            </a:r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 lvl="0">
              <a:buNone/>
            </a:pPr>
            <a:r>
              <a:rPr lang="ru-RU" dirty="0" smtClean="0"/>
              <a:t>Как выглядит сорока?</a:t>
            </a:r>
          </a:p>
          <a:p>
            <a:pPr lvl="0">
              <a:buNone/>
            </a:pPr>
            <a:r>
              <a:rPr lang="ru-RU" dirty="0" smtClean="0"/>
              <a:t>Чем она питается?</a:t>
            </a:r>
          </a:p>
          <a:p>
            <a:pPr lvl="0">
              <a:buNone/>
            </a:pPr>
            <a:r>
              <a:rPr lang="ru-RU" dirty="0" smtClean="0"/>
              <a:t>Как стрекочет?</a:t>
            </a:r>
          </a:p>
          <a:p>
            <a:pPr>
              <a:buNone/>
            </a:pPr>
            <a:r>
              <a:rPr lang="ru-RU" dirty="0" smtClean="0"/>
              <a:t>Сорока имеет много прозвищ: </a:t>
            </a:r>
            <a:r>
              <a:rPr lang="ru-RU" i="1" dirty="0" err="1" smtClean="0"/>
              <a:t>сорока-белобока</a:t>
            </a:r>
            <a:r>
              <a:rPr lang="ru-RU" i="1" dirty="0" smtClean="0"/>
              <a:t>, сорока-стрекоту­ха, </a:t>
            </a:r>
            <a:r>
              <a:rPr lang="ru-RU" i="1" dirty="0" smtClean="0"/>
              <a:t>сорока</a:t>
            </a:r>
          </a:p>
          <a:p>
            <a:pPr>
              <a:buNone/>
            </a:pPr>
            <a:r>
              <a:rPr lang="ru-RU" i="1" dirty="0" smtClean="0"/>
              <a:t>воровка</a:t>
            </a:r>
            <a:r>
              <a:rPr lang="ru-RU" i="1" dirty="0" smtClean="0"/>
              <a:t>. </a:t>
            </a:r>
            <a:r>
              <a:rPr lang="ru-RU" dirty="0" smtClean="0"/>
              <a:t>«Белобока» — потому что по бокам перышки у сороки совсем </a:t>
            </a:r>
            <a:r>
              <a:rPr lang="ru-RU" dirty="0" smtClean="0"/>
              <a:t>белые.</a:t>
            </a:r>
          </a:p>
          <a:p>
            <a:pPr>
              <a:buNone/>
            </a:pPr>
            <a:r>
              <a:rPr lang="ru-RU" dirty="0" smtClean="0"/>
              <a:t>Голова </a:t>
            </a:r>
            <a:r>
              <a:rPr lang="ru-RU" dirty="0" smtClean="0"/>
              <a:t>и крылья черные. Хвост тоже черный, нос очень красивый, с </a:t>
            </a:r>
            <a:r>
              <a:rPr lang="ru-RU" dirty="0" smtClean="0"/>
              <a:t>зеленоватым</a:t>
            </a:r>
          </a:p>
          <a:p>
            <a:pPr>
              <a:buNone/>
            </a:pPr>
            <a:r>
              <a:rPr lang="ru-RU" dirty="0" smtClean="0"/>
              <a:t>отливом</a:t>
            </a:r>
            <a:r>
              <a:rPr lang="ru-RU" dirty="0" smtClean="0"/>
              <a:t>, длинный и прямой, как стрела. «Стрекотухой» сороку величают за то, </a:t>
            </a:r>
            <a:r>
              <a:rPr lang="ru-RU" dirty="0" smtClean="0"/>
              <a:t>что</a:t>
            </a:r>
          </a:p>
          <a:p>
            <a:pPr>
              <a:buNone/>
            </a:pPr>
            <a:r>
              <a:rPr lang="ru-RU" dirty="0" smtClean="0"/>
              <a:t>она</a:t>
            </a:r>
            <a:r>
              <a:rPr lang="ru-RU" dirty="0" smtClean="0"/>
              <a:t>, перелетая с места на место, громко стрекочет «га-га-га!». Громким </a:t>
            </a:r>
            <a:r>
              <a:rPr lang="ru-RU" dirty="0" smtClean="0"/>
              <a:t>тревожным</a:t>
            </a:r>
          </a:p>
          <a:p>
            <a:pPr>
              <a:buNone/>
            </a:pPr>
            <a:r>
              <a:rPr lang="ru-RU" dirty="0" smtClean="0"/>
              <a:t>стрекотанием </a:t>
            </a:r>
            <a:r>
              <a:rPr lang="ru-RU" dirty="0" smtClean="0"/>
              <a:t>сороки предупреждают местных обитателей об опас­ности. </a:t>
            </a:r>
            <a:r>
              <a:rPr lang="ru-RU" dirty="0" smtClean="0"/>
              <a:t>А</a:t>
            </a:r>
          </a:p>
          <a:p>
            <a:pPr>
              <a:buNone/>
            </a:pPr>
            <a:r>
              <a:rPr lang="ru-RU" dirty="0" smtClean="0"/>
              <a:t>«воровкой</a:t>
            </a:r>
            <a:r>
              <a:rPr lang="ru-RU" dirty="0" smtClean="0"/>
              <a:t>» ее прозвали за то, что она любит все яркое, блестящее.</a:t>
            </a:r>
          </a:p>
          <a:p>
            <a:pPr>
              <a:buNone/>
            </a:pPr>
            <a:r>
              <a:rPr lang="ru-RU" dirty="0" smtClean="0"/>
              <a:t>Сороки питаются гусеницами, мошками, жучками и комарами. Помимо </a:t>
            </a:r>
            <a:r>
              <a:rPr lang="ru-RU" dirty="0" smtClean="0"/>
              <a:t>насекомых,</a:t>
            </a:r>
          </a:p>
          <a:p>
            <a:pPr>
              <a:buNone/>
            </a:pPr>
            <a:r>
              <a:rPr lang="ru-RU" dirty="0" smtClean="0"/>
              <a:t>сороки </a:t>
            </a:r>
            <a:r>
              <a:rPr lang="ru-RU" dirty="0" smtClean="0"/>
              <a:t>клюют ягоды и фрукты, семена расте­ний. Осенью сороки собираются </a:t>
            </a:r>
            <a:r>
              <a:rPr lang="ru-RU" dirty="0" smtClean="0"/>
              <a:t>в</a:t>
            </a:r>
          </a:p>
          <a:p>
            <a:pPr>
              <a:buNone/>
            </a:pPr>
            <a:r>
              <a:rPr lang="ru-RU" dirty="0" smtClean="0"/>
              <a:t>небольшие </a:t>
            </a:r>
            <a:r>
              <a:rPr lang="ru-RU" dirty="0" smtClean="0"/>
              <a:t>стаи, летают по садам и паркам, угощаются ягодками </a:t>
            </a:r>
            <a:r>
              <a:rPr lang="ru-RU" dirty="0" smtClean="0"/>
              <a:t>рябины,</a:t>
            </a:r>
          </a:p>
          <a:p>
            <a:pPr>
              <a:buNone/>
            </a:pPr>
            <a:r>
              <a:rPr lang="ru-RU" dirty="0" smtClean="0"/>
              <a:t>боярышника </a:t>
            </a:r>
            <a:r>
              <a:rPr lang="ru-RU" dirty="0" smtClean="0"/>
              <a:t>и облепихи. От нас она не улетает зимой, а перебирается поближе </a:t>
            </a:r>
            <a:r>
              <a:rPr lang="ru-RU" dirty="0" smtClean="0"/>
              <a:t>к</a:t>
            </a:r>
          </a:p>
          <a:p>
            <a:pPr>
              <a:buNone/>
            </a:pPr>
            <a:r>
              <a:rPr lang="ru-RU" dirty="0" smtClean="0"/>
              <a:t>людям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Трудовая </a:t>
            </a:r>
            <a:r>
              <a:rPr lang="ru-RU" b="1" dirty="0" smtClean="0"/>
              <a:t>деятельность:  </a:t>
            </a:r>
            <a:r>
              <a:rPr lang="ru-RU" dirty="0" smtClean="0"/>
              <a:t>Сбор осенних листьев.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выполнять трудовые поручения с желанием.</a:t>
            </a:r>
          </a:p>
          <a:p>
            <a:pPr>
              <a:buNone/>
            </a:pPr>
            <a:r>
              <a:rPr lang="ru-RU" b="1" dirty="0" smtClean="0"/>
              <a:t>Подвижные игры: </a:t>
            </a:r>
            <a:r>
              <a:rPr lang="ru-RU" dirty="0" smtClean="0"/>
              <a:t>«Ворона и собачка», «Поймай мяч».</a:t>
            </a:r>
          </a:p>
          <a:p>
            <a:pPr>
              <a:buNone/>
            </a:pPr>
            <a:r>
              <a:rPr lang="ru-RU" i="1" dirty="0" smtClean="0"/>
              <a:t>Цели: - </a:t>
            </a:r>
            <a:r>
              <a:rPr lang="ru-RU" dirty="0" smtClean="0"/>
              <a:t>учить подражать движениям и звукам птиц;</a:t>
            </a:r>
          </a:p>
          <a:p>
            <a:pPr lvl="0">
              <a:buNone/>
            </a:pPr>
            <a:r>
              <a:rPr lang="ru-RU" dirty="0" smtClean="0"/>
              <a:t>ловить мяч двумя руками.</a:t>
            </a:r>
          </a:p>
          <a:p>
            <a:pPr>
              <a:buNone/>
            </a:pPr>
            <a:r>
              <a:rPr lang="ru-RU" b="1" dirty="0" smtClean="0"/>
              <a:t>Индивидуальная работа:  </a:t>
            </a:r>
            <a:r>
              <a:rPr lang="ru-RU" dirty="0" smtClean="0"/>
              <a:t>Развитие движений.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сохранять равновесие, стоя на одной ноге, руки на поясе.</a:t>
            </a:r>
          </a:p>
          <a:p>
            <a:pPr>
              <a:buNone/>
            </a:pPr>
            <a:r>
              <a:rPr lang="ru-RU" b="1" dirty="0" smtClean="0"/>
              <a:t>Подвижные игры:  </a:t>
            </a:r>
            <a:r>
              <a:rPr lang="ru-RU" dirty="0" smtClean="0"/>
              <a:t>«Лошадки», «Кот и мыши».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бегать врассыпную, соблюдать равновесие.</a:t>
            </a:r>
          </a:p>
          <a:p>
            <a:pPr>
              <a:buNone/>
            </a:pPr>
            <a:r>
              <a:rPr lang="ru-RU" b="1" dirty="0" smtClean="0"/>
              <a:t>Индивидуальная работа:  </a:t>
            </a:r>
            <a:r>
              <a:rPr lang="ru-RU" dirty="0" smtClean="0"/>
              <a:t>«Летят снежинки».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развивать пластику движений.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0"/>
            <a:ext cx="6172200" cy="1524000"/>
          </a:xfrm>
        </p:spPr>
        <p:txBody>
          <a:bodyPr/>
          <a:lstStyle/>
          <a:p>
            <a:r>
              <a:rPr lang="ru-RU" dirty="0" smtClean="0"/>
              <a:t>Прогулки </a:t>
            </a:r>
            <a:br>
              <a:rPr lang="ru-RU" dirty="0" smtClean="0"/>
            </a:br>
            <a:r>
              <a:rPr lang="ru-RU" dirty="0" smtClean="0"/>
              <a:t>в мир природы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495800"/>
            <a:ext cx="6172200" cy="190499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ОСЕНЬ</a:t>
            </a:r>
          </a:p>
          <a:p>
            <a:pPr>
              <a:buNone/>
            </a:pPr>
            <a:r>
              <a:rPr lang="ru-RU" dirty="0" smtClean="0"/>
              <a:t>Октябрь</a:t>
            </a:r>
          </a:p>
          <a:p>
            <a:pPr>
              <a:buNone/>
            </a:pPr>
            <a:r>
              <a:rPr lang="ru-RU" dirty="0" smtClean="0"/>
              <a:t>Старшая группа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работой дворника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расширять знания о труде взрослых осенью;</a:t>
            </a:r>
          </a:p>
          <a:p>
            <a:pPr lvl="0">
              <a:buNone/>
            </a:pPr>
            <a:r>
              <a:rPr lang="ru-RU" dirty="0" smtClean="0"/>
              <a:t>воспитывать уважение к труду. 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Ветер с листьями играет, </a:t>
            </a:r>
          </a:p>
          <a:p>
            <a:pPr>
              <a:buNone/>
            </a:pPr>
            <a:r>
              <a:rPr lang="ru-RU" dirty="0" smtClean="0"/>
              <a:t>Листья с веток обрывает, </a:t>
            </a:r>
          </a:p>
          <a:p>
            <a:pPr>
              <a:buNone/>
            </a:pPr>
            <a:r>
              <a:rPr lang="ru-RU" dirty="0" smtClean="0"/>
              <a:t>Листья желтые летят</a:t>
            </a:r>
          </a:p>
          <a:p>
            <a:pPr>
              <a:buNone/>
            </a:pPr>
            <a:r>
              <a:rPr lang="ru-RU" dirty="0" smtClean="0"/>
              <a:t> Прямо на руки ребят.</a:t>
            </a:r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 lvl="0">
              <a:buNone/>
            </a:pPr>
            <a:r>
              <a:rPr lang="ru-RU" dirty="0" smtClean="0"/>
              <a:t>Какие орудия труда нужны дворнику для работы?</a:t>
            </a:r>
          </a:p>
          <a:p>
            <a:pPr lvl="0">
              <a:buNone/>
            </a:pPr>
            <a:r>
              <a:rPr lang="ru-RU" dirty="0" smtClean="0"/>
              <a:t>Какую работу выполняет дворник осенью?</a:t>
            </a:r>
          </a:p>
          <a:p>
            <a:pPr lvl="0">
              <a:buNone/>
            </a:pPr>
            <a:r>
              <a:rPr lang="ru-RU" dirty="0" smtClean="0"/>
              <a:t>Для чего нужна работа дворника?</a:t>
            </a:r>
          </a:p>
          <a:p>
            <a:pPr lvl="0">
              <a:buNone/>
            </a:pPr>
            <a:r>
              <a:rPr lang="ru-RU" dirty="0" smtClean="0"/>
              <a:t>Как мы можем помочь дворнику?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Пересадка цветущих растений с участка в группу (ногот­ки, маргаритки). 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—	учить осторожно выкапывать цветок и вместе с землей аккуратно пересаживать в горшочки;</a:t>
            </a:r>
          </a:p>
          <a:p>
            <a:pPr>
              <a:buNone/>
            </a:pPr>
            <a:r>
              <a:rPr lang="ru-RU" dirty="0" smtClean="0"/>
              <a:t>—	воспитывать любовь к растениям, трудовые навыки. 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«Кот и мыши». 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продолжать учить соблюдать правила игры;</a:t>
            </a:r>
          </a:p>
          <a:p>
            <a:pPr lvl="0">
              <a:buNone/>
            </a:pPr>
            <a:r>
              <a:rPr lang="ru-RU" dirty="0" smtClean="0"/>
              <a:t>активизировать двигательную активность. </a:t>
            </a:r>
          </a:p>
          <a:p>
            <a:pPr>
              <a:buNone/>
            </a:pPr>
            <a:r>
              <a:rPr lang="ru-RU" dirty="0" smtClean="0"/>
              <a:t>«Уголки».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закреплять ловкость, быстроту бега. </a:t>
            </a:r>
          </a:p>
          <a:p>
            <a:pPr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dirty="0" smtClean="0"/>
              <a:t>Развитие движений.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развивать навыки бросания мяча в цель.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/>
              <a:t>Прогулка </a:t>
            </a:r>
            <a:r>
              <a:rPr lang="ru-RU" b="1" dirty="0" smtClean="0"/>
              <a:t>2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подорожником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знакомить с лекарственным растением — подорожни­ком;</a:t>
            </a:r>
          </a:p>
          <a:p>
            <a:pPr lvl="0">
              <a:buNone/>
            </a:pPr>
            <a:r>
              <a:rPr lang="ru-RU" dirty="0" smtClean="0"/>
              <a:t>развивать познавательную активность в процессе </a:t>
            </a:r>
            <a:r>
              <a:rPr lang="ru-RU" dirty="0" smtClean="0"/>
              <a:t>формирования </a:t>
            </a:r>
          </a:p>
          <a:p>
            <a:pPr lvl="0">
              <a:buNone/>
            </a:pPr>
            <a:r>
              <a:rPr lang="ru-RU" dirty="0" smtClean="0"/>
              <a:t>представлений о лекарственных </a:t>
            </a:r>
            <a:r>
              <a:rPr lang="ru-RU" dirty="0" smtClean="0"/>
              <a:t>растениях, правилах их сбора,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хранения </a:t>
            </a:r>
            <a:r>
              <a:rPr lang="ru-RU" dirty="0" smtClean="0"/>
              <a:t>и применения.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 lvl="0">
              <a:buNone/>
            </a:pPr>
            <a:r>
              <a:rPr lang="ru-RU" dirty="0" smtClean="0"/>
              <a:t>Почему траву назвали подорожником?	</a:t>
            </a:r>
          </a:p>
          <a:p>
            <a:pPr lvl="0">
              <a:buNone/>
            </a:pPr>
            <a:r>
              <a:rPr lang="ru-RU" dirty="0" smtClean="0"/>
              <a:t>Где лучше его собирать?</a:t>
            </a:r>
          </a:p>
          <a:p>
            <a:pPr>
              <a:buNone/>
            </a:pPr>
            <a:r>
              <a:rPr lang="ru-RU" dirty="0" smtClean="0"/>
              <a:t>Подорожник — многолетнее травянистое растение, встре­чается почти по </a:t>
            </a:r>
            <a:r>
              <a:rPr lang="ru-RU" dirty="0" smtClean="0"/>
              <a:t>всей</a:t>
            </a:r>
          </a:p>
          <a:p>
            <a:pPr>
              <a:buNone/>
            </a:pPr>
            <a:r>
              <a:rPr lang="ru-RU" dirty="0" smtClean="0"/>
              <a:t>территории </a:t>
            </a:r>
            <a:r>
              <a:rPr lang="ru-RU" dirty="0" smtClean="0"/>
              <a:t>нашей страны, растет око­ло дорог, на полях, по лесным </a:t>
            </a:r>
            <a:r>
              <a:rPr lang="ru-RU" dirty="0" smtClean="0"/>
              <a:t>опушкам.</a:t>
            </a:r>
          </a:p>
          <a:p>
            <a:pPr>
              <a:buNone/>
            </a:pPr>
            <a:r>
              <a:rPr lang="ru-RU" dirty="0" smtClean="0"/>
              <a:t>Собирать </a:t>
            </a:r>
            <a:r>
              <a:rPr lang="ru-RU" dirty="0" smtClean="0"/>
              <a:t>подорож­ник лучше вдали от дорог, так как проезжающие </a:t>
            </a:r>
            <a:r>
              <a:rPr lang="ru-RU" dirty="0" smtClean="0"/>
              <a:t>машины</a:t>
            </a:r>
          </a:p>
          <a:p>
            <a:pPr>
              <a:buNone/>
            </a:pPr>
            <a:r>
              <a:rPr lang="ru-RU" dirty="0" smtClean="0"/>
              <a:t>выбрасывают </a:t>
            </a:r>
            <a:r>
              <a:rPr lang="ru-RU" dirty="0" smtClean="0"/>
              <a:t>выхлопные газы, содержащие вредные для здо­ровья </a:t>
            </a:r>
            <a:r>
              <a:rPr lang="ru-RU" dirty="0" smtClean="0"/>
              <a:t>вещества.</a:t>
            </a:r>
          </a:p>
          <a:p>
            <a:pPr>
              <a:buNone/>
            </a:pPr>
            <a:r>
              <a:rPr lang="ru-RU" dirty="0" smtClean="0"/>
              <a:t>Растения </a:t>
            </a:r>
            <a:r>
              <a:rPr lang="ru-RU" dirty="0" smtClean="0"/>
              <a:t>впитывают их. Если с вами слу­чится беда: укусит оса, овод или змея </a:t>
            </a:r>
            <a:r>
              <a:rPr lang="ru-RU" dirty="0" smtClean="0"/>
              <a:t>—</a:t>
            </a:r>
          </a:p>
          <a:p>
            <a:pPr>
              <a:buNone/>
            </a:pPr>
            <a:r>
              <a:rPr lang="ru-RU" dirty="0" smtClean="0"/>
              <a:t>сомните </a:t>
            </a:r>
            <a:r>
              <a:rPr lang="ru-RU" dirty="0" smtClean="0"/>
              <a:t>листок по­дорожника, приложите его к укусу. Подорожник отсосет </a:t>
            </a:r>
            <a:r>
              <a:rPr lang="ru-RU" dirty="0" smtClean="0"/>
              <a:t>яд,</a:t>
            </a:r>
          </a:p>
          <a:p>
            <a:pPr>
              <a:buNone/>
            </a:pPr>
            <a:r>
              <a:rPr lang="ru-RU" dirty="0" smtClean="0"/>
              <a:t>обезболит</a:t>
            </a:r>
            <a:r>
              <a:rPr lang="ru-RU" dirty="0" smtClean="0"/>
              <a:t>, предупредит появление опухоли. Собирать их мож­но в </a:t>
            </a:r>
            <a:r>
              <a:rPr lang="ru-RU" dirty="0" smtClean="0"/>
              <a:t>период</a:t>
            </a:r>
          </a:p>
          <a:p>
            <a:pPr>
              <a:buNone/>
            </a:pPr>
            <a:r>
              <a:rPr lang="ru-RU" dirty="0" smtClean="0"/>
              <a:t>цветения </a:t>
            </a:r>
            <a:r>
              <a:rPr lang="ru-RU" dirty="0" smtClean="0"/>
              <a:t>и до увядания.</a:t>
            </a:r>
          </a:p>
          <a:p>
            <a:pPr>
              <a:buNone/>
            </a:pPr>
            <a:r>
              <a:rPr lang="ru-RU" b="1" dirty="0" smtClean="0"/>
              <a:t> </a:t>
            </a:r>
            <a:r>
              <a:rPr lang="ru-RU" dirty="0" smtClean="0"/>
              <a:t>Его </a:t>
            </a:r>
            <a:r>
              <a:rPr lang="ru-RU" dirty="0" smtClean="0"/>
              <a:t>можно сушить. Но только сушить растение надо в за­щищенном от </a:t>
            </a:r>
            <a:r>
              <a:rPr lang="ru-RU" dirty="0" smtClean="0"/>
              <a:t>лучей</a:t>
            </a:r>
          </a:p>
          <a:p>
            <a:pPr>
              <a:buNone/>
            </a:pPr>
            <a:r>
              <a:rPr lang="ru-RU" dirty="0" smtClean="0"/>
              <a:t>солнца </a:t>
            </a:r>
            <a:r>
              <a:rPr lang="ru-RU" dirty="0" smtClean="0"/>
              <a:t>месте. Сырьем являются листья.</a:t>
            </a:r>
          </a:p>
          <a:p>
            <a:pPr>
              <a:buNone/>
            </a:pPr>
            <a:r>
              <a:rPr lang="ru-RU" dirty="0" smtClean="0"/>
              <a:t>Настой листьев подорожника используют как отхаркиваю­щее средство.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Уборка участка от сухих веток.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приучать работать сообща, добиваться выполнения задания общими усилиями.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Подвижные игры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«Найди, где спрятано».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ориентироваться в пространстве. </a:t>
            </a:r>
          </a:p>
          <a:p>
            <a:pPr>
              <a:buNone/>
            </a:pPr>
            <a:r>
              <a:rPr lang="ru-RU" dirty="0" smtClean="0"/>
              <a:t>«Прыгай выше».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действовать по сигналу. </a:t>
            </a:r>
          </a:p>
          <a:p>
            <a:pPr>
              <a:buNone/>
            </a:pPr>
            <a:r>
              <a:rPr lang="ru-RU" dirty="0" smtClean="0"/>
              <a:t>«Волк во рву». 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прыжкам.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Развитие движений (в прыжках, ходьбе по бревну </a:t>
            </a:r>
            <a:r>
              <a:rPr lang="ru-RU" b="1" dirty="0" smtClean="0"/>
              <a:t>прямо </a:t>
            </a:r>
            <a:r>
              <a:rPr lang="ru-RU" dirty="0" smtClean="0"/>
              <a:t>и боком): </a:t>
            </a:r>
          </a:p>
          <a:p>
            <a:pPr>
              <a:buNone/>
            </a:pPr>
            <a:r>
              <a:rPr lang="ru-RU" dirty="0" smtClean="0"/>
              <a:t>«С кочки на кочку», «Перейди речку».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Цель: </a:t>
            </a:r>
            <a:r>
              <a:rPr lang="ru-RU" dirty="0" smtClean="0"/>
              <a:t>вырабатывать координацию движений.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подосиновиком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Цель</a:t>
            </a:r>
            <a:r>
              <a:rPr lang="ru-RU" i="1" dirty="0" smtClean="0"/>
              <a:t>: </a:t>
            </a:r>
            <a:r>
              <a:rPr lang="ru-RU" dirty="0" smtClean="0"/>
              <a:t>развивать познавательную активность в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процессе </a:t>
            </a:r>
            <a:r>
              <a:rPr lang="ru-RU" dirty="0" smtClean="0"/>
              <a:t>фор­мирования представлений о грибах,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правилах </a:t>
            </a:r>
            <a:r>
              <a:rPr lang="ru-RU" dirty="0" smtClean="0"/>
              <a:t>поведения на природе.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загадывает детям загадку, проводит беседу.</a:t>
            </a:r>
          </a:p>
          <a:p>
            <a:pPr>
              <a:buNone/>
            </a:pPr>
            <a:r>
              <a:rPr lang="ru-RU" dirty="0" smtClean="0"/>
              <a:t>В лесу осеннем в сентябре</a:t>
            </a:r>
          </a:p>
          <a:p>
            <a:pPr>
              <a:buNone/>
            </a:pPr>
            <a:r>
              <a:rPr lang="ru-RU" dirty="0" smtClean="0"/>
              <a:t>В скучный день дождливый</a:t>
            </a:r>
          </a:p>
          <a:p>
            <a:pPr>
              <a:buNone/>
            </a:pPr>
            <a:r>
              <a:rPr lang="ru-RU" dirty="0" smtClean="0"/>
              <a:t>Вырос гриб во всей красе	</a:t>
            </a:r>
          </a:p>
          <a:p>
            <a:pPr>
              <a:buNone/>
            </a:pPr>
            <a:r>
              <a:rPr lang="ru-RU" dirty="0" smtClean="0"/>
              <a:t>Важный, горделивый.</a:t>
            </a:r>
          </a:p>
          <a:p>
            <a:pPr>
              <a:buNone/>
            </a:pPr>
            <a:r>
              <a:rPr lang="ru-RU" dirty="0" smtClean="0"/>
              <a:t>Под осиной его дом,</a:t>
            </a:r>
          </a:p>
          <a:p>
            <a:pPr>
              <a:buNone/>
            </a:pPr>
            <a:r>
              <a:rPr lang="ru-RU" dirty="0" smtClean="0"/>
              <a:t>Шляпа красная на нем.</a:t>
            </a:r>
          </a:p>
          <a:p>
            <a:pPr>
              <a:buNone/>
            </a:pPr>
            <a:r>
              <a:rPr lang="ru-RU" dirty="0" smtClean="0"/>
              <a:t>Многим этот гриб знаком.</a:t>
            </a:r>
          </a:p>
          <a:p>
            <a:pPr>
              <a:buNone/>
            </a:pPr>
            <a:r>
              <a:rPr lang="ru-RU" dirty="0" smtClean="0"/>
              <a:t>Как его мы назовем? </a:t>
            </a:r>
            <a:r>
              <a:rPr lang="ru-RU" i="1" dirty="0" smtClean="0"/>
              <a:t>(Подосиновик.)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Почему гриб назван подосиновиком? </a:t>
            </a:r>
            <a:r>
              <a:rPr lang="ru-RU" i="1" dirty="0" smtClean="0"/>
              <a:t>(Потому что он растет </a:t>
            </a:r>
            <a:r>
              <a:rPr lang="ru-RU" i="1" dirty="0" smtClean="0"/>
              <a:t>под</a:t>
            </a:r>
          </a:p>
          <a:p>
            <a:pPr lvl="0">
              <a:buNone/>
            </a:pPr>
            <a:r>
              <a:rPr lang="ru-RU" i="1" dirty="0" smtClean="0"/>
              <a:t>осиной</a:t>
            </a:r>
            <a:r>
              <a:rPr lang="ru-RU" i="1" dirty="0" smtClean="0"/>
              <a:t>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Какой еще гриб получил свое имя от дерева, около кото­рого растет? </a:t>
            </a:r>
            <a:r>
              <a:rPr lang="ru-RU" i="1" dirty="0" smtClean="0"/>
              <a:t>(Подберезовик.)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Правила поведения в природе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 сбивай грибы, даже несъедобные. Помни, что грибы очень нужны в природе. </a:t>
            </a:r>
          </a:p>
          <a:p>
            <a:pPr>
              <a:buNone/>
            </a:pPr>
            <a:r>
              <a:rPr lang="ru-RU" b="1" dirty="0" smtClean="0"/>
              <a:t>Трудовая деятельность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Окапывание деревьев и кустарников. 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воспитывать желание трудиться.</a:t>
            </a:r>
          </a:p>
          <a:p>
            <a:pPr>
              <a:buNone/>
            </a:pPr>
            <a:r>
              <a:rPr lang="ru-RU" b="1" dirty="0" smtClean="0"/>
              <a:t>Подвижная игра:  </a:t>
            </a:r>
            <a:r>
              <a:rPr lang="ru-RU" dirty="0" smtClean="0"/>
              <a:t>«Найдем грибок». </a:t>
            </a:r>
          </a:p>
          <a:p>
            <a:pPr>
              <a:buNone/>
            </a:pPr>
            <a:r>
              <a:rPr lang="ru-RU" i="1" dirty="0" smtClean="0"/>
              <a:t>Цели:  - </a:t>
            </a:r>
            <a:r>
              <a:rPr lang="ru-RU" dirty="0" smtClean="0"/>
              <a:t>учить внимательно слушать команду воспитателя;</a:t>
            </a:r>
          </a:p>
          <a:p>
            <a:pPr lvl="0">
              <a:buNone/>
            </a:pPr>
            <a:r>
              <a:rPr lang="ru-RU" dirty="0" smtClean="0"/>
              <a:t>развивать внимание, следить за правильностью выпол­нения задания.</a:t>
            </a:r>
          </a:p>
          <a:p>
            <a:pPr>
              <a:buNone/>
            </a:pPr>
            <a:r>
              <a:rPr lang="ru-RU" b="1" dirty="0" smtClean="0"/>
              <a:t>Индивидуальная работа:  </a:t>
            </a:r>
            <a:r>
              <a:rPr lang="ru-RU" dirty="0" smtClean="0"/>
              <a:t>Развитие движений.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развивать и совершенствовать двигательные умения и навыки.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Прогулка 6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рябиной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Цель</a:t>
            </a:r>
            <a:r>
              <a:rPr lang="ru-RU" i="1" dirty="0" smtClean="0"/>
              <a:t>: </a:t>
            </a:r>
            <a:r>
              <a:rPr lang="ru-RU" dirty="0" smtClean="0"/>
              <a:t>продолжать знакомить детей с рябиной. 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Улетели птицы разные, </a:t>
            </a:r>
          </a:p>
          <a:p>
            <a:pPr>
              <a:buNone/>
            </a:pPr>
            <a:r>
              <a:rPr lang="ru-RU" dirty="0" smtClean="0"/>
              <a:t>Смолк их звонкий перепев, </a:t>
            </a:r>
          </a:p>
          <a:p>
            <a:pPr>
              <a:buNone/>
            </a:pPr>
            <a:r>
              <a:rPr lang="ru-RU" dirty="0" smtClean="0"/>
              <a:t>А рябина осень празднует, </a:t>
            </a:r>
          </a:p>
          <a:p>
            <a:pPr>
              <a:buNone/>
            </a:pPr>
            <a:r>
              <a:rPr lang="ru-RU" dirty="0" smtClean="0"/>
              <a:t>Бусы красные надев.          </a:t>
            </a:r>
            <a:r>
              <a:rPr lang="ru-RU" i="1" dirty="0" smtClean="0"/>
              <a:t>О. </a:t>
            </a:r>
            <a:r>
              <a:rPr lang="ru-RU" i="1" dirty="0" err="1" smtClean="0"/>
              <a:t>Высотская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 lvl="0">
              <a:buNone/>
            </a:pPr>
            <a:r>
              <a:rPr lang="ru-RU" dirty="0" smtClean="0"/>
              <a:t>Как выглядит рябина?</a:t>
            </a:r>
          </a:p>
          <a:p>
            <a:pPr lvl="0">
              <a:buNone/>
            </a:pPr>
            <a:r>
              <a:rPr lang="ru-RU" dirty="0" smtClean="0"/>
              <a:t>Где она растет?</a:t>
            </a:r>
          </a:p>
          <a:p>
            <a:pPr lvl="0">
              <a:buNone/>
            </a:pPr>
            <a:r>
              <a:rPr lang="ru-RU" dirty="0" smtClean="0"/>
              <a:t>Какие звери любят ягоды рябины?</a:t>
            </a:r>
          </a:p>
          <a:p>
            <a:pPr lvl="0">
              <a:buNone/>
            </a:pPr>
            <a:r>
              <a:rPr lang="ru-RU" dirty="0" smtClean="0"/>
              <a:t>Какие птицы клюют ягоды рябины и когда?</a:t>
            </a:r>
          </a:p>
          <a:p>
            <a:pPr lvl="0">
              <a:buNone/>
            </a:pPr>
            <a:r>
              <a:rPr lang="ru-RU" dirty="0" smtClean="0"/>
              <a:t>Что дает рябина людям?</a:t>
            </a:r>
          </a:p>
          <a:p>
            <a:pPr>
              <a:buNone/>
            </a:pPr>
            <a:r>
              <a:rPr lang="ru-RU" dirty="0" smtClean="0"/>
              <a:t>Словно девица-красавица, накинула она на </a:t>
            </a:r>
            <a:r>
              <a:rPr lang="ru-RU" dirty="0" smtClean="0"/>
              <a:t>плечи</a:t>
            </a:r>
          </a:p>
          <a:p>
            <a:pPr>
              <a:buNone/>
            </a:pPr>
            <a:r>
              <a:rPr lang="ru-RU" dirty="0" smtClean="0"/>
              <a:t>шаль</a:t>
            </a:r>
            <a:r>
              <a:rPr lang="ru-RU" dirty="0" smtClean="0"/>
              <a:t>, расшитую разными </a:t>
            </a:r>
            <a:r>
              <a:rPr lang="ru-RU" dirty="0" smtClean="0"/>
              <a:t>золотисто-красными</a:t>
            </a:r>
          </a:p>
          <a:p>
            <a:pPr>
              <a:buNone/>
            </a:pPr>
            <a:r>
              <a:rPr lang="ru-RU" dirty="0" smtClean="0"/>
              <a:t>листьями</a:t>
            </a:r>
            <a:r>
              <a:rPr lang="ru-RU" dirty="0" smtClean="0"/>
              <a:t>, надела ожерелье из алых ягод. Растет она </a:t>
            </a:r>
            <a:r>
              <a:rPr lang="ru-RU" dirty="0" smtClean="0"/>
              <a:t>в</a:t>
            </a:r>
          </a:p>
          <a:p>
            <a:pPr>
              <a:buNone/>
            </a:pPr>
            <a:r>
              <a:rPr lang="ru-RU" dirty="0" smtClean="0"/>
              <a:t>лесах</a:t>
            </a:r>
            <a:r>
              <a:rPr lang="ru-RU" dirty="0" smtClean="0"/>
              <a:t>, парках и са­дах. Если медведь найдет в </a:t>
            </a:r>
            <a:r>
              <a:rPr lang="ru-RU" dirty="0" smtClean="0"/>
              <a:t>лесу</a:t>
            </a:r>
          </a:p>
          <a:p>
            <a:pPr>
              <a:buNone/>
            </a:pPr>
            <a:r>
              <a:rPr lang="ru-RU" dirty="0" smtClean="0"/>
              <a:t>рябину</a:t>
            </a:r>
            <a:r>
              <a:rPr lang="ru-RU" dirty="0" smtClean="0"/>
              <a:t>, унизанную гроз­дьями ягод, то </a:t>
            </a:r>
            <a:r>
              <a:rPr lang="ru-RU" dirty="0" smtClean="0"/>
              <a:t>ловко</a:t>
            </a:r>
          </a:p>
          <a:p>
            <a:pPr>
              <a:buNone/>
            </a:pPr>
            <a:r>
              <a:rPr lang="ru-RU" dirty="0" smtClean="0"/>
              <a:t>наклонит </a:t>
            </a:r>
            <a:r>
              <a:rPr lang="ru-RU" dirty="0" smtClean="0"/>
              <a:t>гибкое дерево, с </a:t>
            </a:r>
            <a:r>
              <a:rPr lang="ru-RU" dirty="0" smtClean="0"/>
              <a:t>удоволь­ствием</a:t>
            </a:r>
          </a:p>
          <a:p>
            <a:pPr>
              <a:buNone/>
            </a:pPr>
            <a:r>
              <a:rPr lang="ru-RU" dirty="0" smtClean="0"/>
              <a:t>полакомится </a:t>
            </a:r>
            <a:r>
              <a:rPr lang="ru-RU" dirty="0" smtClean="0"/>
              <a:t>ее плодами. Лесные </a:t>
            </a:r>
            <a:r>
              <a:rPr lang="ru-RU" dirty="0" smtClean="0"/>
              <a:t>великаны-лоси,</a:t>
            </a:r>
          </a:p>
          <a:p>
            <a:pPr>
              <a:buNone/>
            </a:pPr>
            <a:r>
              <a:rPr lang="ru-RU" dirty="0" smtClean="0"/>
              <a:t>дотягиваясь </a:t>
            </a:r>
            <a:r>
              <a:rPr lang="ru-RU" dirty="0" smtClean="0"/>
              <a:t>до самой верхушки деревца, с </a:t>
            </a:r>
            <a:r>
              <a:rPr lang="ru-RU" dirty="0" smtClean="0"/>
              <a:t>аппетитом</a:t>
            </a:r>
          </a:p>
          <a:p>
            <a:pPr>
              <a:buNone/>
            </a:pPr>
            <a:r>
              <a:rPr lang="ru-RU" dirty="0" smtClean="0"/>
              <a:t>по­едают </a:t>
            </a:r>
            <a:r>
              <a:rPr lang="ru-RU" dirty="0" smtClean="0"/>
              <a:t>плоды и ветки. Упавшие на землю </a:t>
            </a:r>
            <a:r>
              <a:rPr lang="ru-RU" dirty="0" smtClean="0"/>
              <a:t>ягоды</a:t>
            </a:r>
          </a:p>
          <a:p>
            <a:pPr>
              <a:buNone/>
            </a:pPr>
            <a:r>
              <a:rPr lang="ru-RU" dirty="0" smtClean="0"/>
              <a:t>подбирают </a:t>
            </a:r>
            <a:r>
              <a:rPr lang="ru-RU" dirty="0" smtClean="0"/>
              <a:t>мыши-полевки, ежики, бурундуки </a:t>
            </a:r>
            <a:r>
              <a:rPr lang="ru-RU" dirty="0" smtClean="0"/>
              <a:t>и</a:t>
            </a:r>
          </a:p>
          <a:p>
            <a:pPr>
              <a:buNone/>
            </a:pPr>
            <a:r>
              <a:rPr lang="ru-RU" dirty="0" smtClean="0"/>
              <a:t>белочки</a:t>
            </a:r>
            <a:r>
              <a:rPr lang="ru-RU" dirty="0" smtClean="0"/>
              <a:t>. В </a:t>
            </a:r>
            <a:r>
              <a:rPr lang="ru-RU" dirty="0" smtClean="0"/>
              <a:t>предзимние ноябрьские дни </a:t>
            </a:r>
            <a:r>
              <a:rPr lang="ru-RU" dirty="0" smtClean="0"/>
              <a:t>прилетают стайки снегирей и </a:t>
            </a:r>
            <a:r>
              <a:rPr lang="ru-RU" dirty="0" smtClean="0"/>
              <a:t>свиристелей. 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dirty="0" smtClean="0"/>
              <a:t>Они облепляют рябину 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склевывают </a:t>
            </a:r>
            <a:r>
              <a:rPr lang="ru-RU" dirty="0" smtClean="0"/>
              <a:t>ее сочные слад­кие ягоды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Из ягод рябины варят варенье </a:t>
            </a:r>
            <a:r>
              <a:rPr lang="ru-RU" dirty="0" smtClean="0"/>
              <a:t>и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джем, а ряби­новый мед — душистый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полезный. У рябины хорошая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древесина </a:t>
            </a:r>
            <a:r>
              <a:rPr lang="ru-RU" dirty="0" smtClean="0"/>
              <a:t>— тяжелая, упругая и </a:t>
            </a:r>
            <a:r>
              <a:rPr lang="ru-RU" dirty="0" smtClean="0"/>
              <a:t>прочная.</a:t>
            </a:r>
          </a:p>
          <a:p>
            <a:pPr>
              <a:buNone/>
            </a:pPr>
            <a:r>
              <a:rPr lang="ru-RU" dirty="0" smtClean="0"/>
              <a:t>Делают </a:t>
            </a:r>
            <a:r>
              <a:rPr lang="ru-RU" dirty="0" smtClean="0"/>
              <a:t>из нее посуду, рукоятки к топорам </a:t>
            </a:r>
            <a:r>
              <a:rPr lang="ru-RU" dirty="0" smtClean="0"/>
              <a:t>и</a:t>
            </a:r>
          </a:p>
          <a:p>
            <a:pPr>
              <a:buNone/>
            </a:pPr>
            <a:r>
              <a:rPr lang="ru-RU" dirty="0" smtClean="0"/>
              <a:t>молоткам</a:t>
            </a:r>
            <a:r>
              <a:rPr lang="ru-RU" dirty="0" smtClean="0"/>
              <a:t>, а из гибких веток </a:t>
            </a:r>
            <a:r>
              <a:rPr lang="ru-RU" dirty="0" smtClean="0"/>
              <a:t>плетут</a:t>
            </a:r>
          </a:p>
          <a:p>
            <a:pPr>
              <a:buNone/>
            </a:pPr>
            <a:r>
              <a:rPr lang="ru-RU" dirty="0" smtClean="0"/>
              <a:t>красивые </a:t>
            </a:r>
            <a:r>
              <a:rPr lang="ru-RU" dirty="0" smtClean="0"/>
              <a:t>корзины.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Сбор листьев тополя, рябины, ивы для осенних поделок.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Цель: </a:t>
            </a:r>
            <a:r>
              <a:rPr lang="ru-RU" dirty="0" smtClean="0"/>
              <a:t>учить аккуратно собирать и различать листья раз­ных деревьев.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«Коршун и наседка», «Кто дальше?».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бегать, держась друг за друга, слушать сиг­нал воспитателя.</a:t>
            </a:r>
          </a:p>
          <a:p>
            <a:pPr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Развитие движений.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прыжкам на одной (правой, левой) </a:t>
            </a:r>
            <a:r>
              <a:rPr lang="ru-RU" dirty="0" smtClean="0"/>
              <a:t>ноге.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Прогулка 10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лошадью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Цель</a:t>
            </a:r>
            <a:r>
              <a:rPr lang="ru-RU" i="1" dirty="0" smtClean="0"/>
              <a:t>: </a:t>
            </a:r>
            <a:r>
              <a:rPr lang="ru-RU" dirty="0" smtClean="0"/>
              <a:t>формировать представления о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лошади </a:t>
            </a:r>
            <a:r>
              <a:rPr lang="ru-RU" dirty="0" smtClean="0"/>
              <a:t>как виде</a:t>
            </a:r>
            <a:r>
              <a:rPr lang="ru-RU" b="1" dirty="0" smtClean="0"/>
              <a:t> </a:t>
            </a:r>
            <a:r>
              <a:rPr lang="ru-RU" dirty="0" smtClean="0"/>
              <a:t>транспорта </a:t>
            </a:r>
            <a:r>
              <a:rPr lang="ru-RU" dirty="0" smtClean="0"/>
              <a:t>и живом </a:t>
            </a:r>
            <a:r>
              <a:rPr lang="ru-RU" dirty="0" smtClean="0"/>
              <a:t>существе,</a:t>
            </a:r>
          </a:p>
          <a:p>
            <a:pPr>
              <a:buNone/>
            </a:pPr>
            <a:r>
              <a:rPr lang="ru-RU" dirty="0" smtClean="0"/>
              <a:t>помогающем </a:t>
            </a:r>
            <a:r>
              <a:rPr lang="ru-RU" dirty="0" smtClean="0"/>
              <a:t>человеку. 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коня мне приручить? Может, сеном накормить,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Чтоб </a:t>
            </a:r>
            <a:r>
              <a:rPr lang="ru-RU" dirty="0" smtClean="0"/>
              <a:t>со мною он дружил, Чтобы верно мне служил!</a:t>
            </a:r>
          </a:p>
          <a:p>
            <a:pPr>
              <a:buNone/>
            </a:pPr>
            <a:r>
              <a:rPr lang="ru-RU" dirty="0" smtClean="0"/>
              <a:t>С помощью лошади человек пахал землю, перевозил </a:t>
            </a:r>
            <a:r>
              <a:rPr lang="ru-RU" dirty="0" smtClean="0"/>
              <a:t>гру­зы,</a:t>
            </a:r>
          </a:p>
          <a:p>
            <a:pPr>
              <a:buNone/>
            </a:pPr>
            <a:r>
              <a:rPr lang="ru-RU" dirty="0" smtClean="0"/>
              <a:t>да </a:t>
            </a:r>
            <a:r>
              <a:rPr lang="ru-RU" dirty="0" smtClean="0"/>
              <a:t>и в бою верный конь не раз спасал жизнь воину. </a:t>
            </a:r>
            <a:r>
              <a:rPr lang="ru-RU" dirty="0" smtClean="0"/>
              <a:t>Это</a:t>
            </a:r>
          </a:p>
          <a:p>
            <a:pPr>
              <a:buNone/>
            </a:pPr>
            <a:r>
              <a:rPr lang="ru-RU" dirty="0" smtClean="0"/>
              <a:t>умное </a:t>
            </a:r>
            <a:r>
              <a:rPr lang="ru-RU" dirty="0" smtClean="0"/>
              <a:t>и сильное животное стало для нашего </a:t>
            </a:r>
            <a:r>
              <a:rPr lang="ru-RU" dirty="0" smtClean="0"/>
              <a:t>далекого</a:t>
            </a:r>
          </a:p>
          <a:p>
            <a:pPr>
              <a:buNone/>
            </a:pPr>
            <a:r>
              <a:rPr lang="ru-RU" dirty="0" smtClean="0"/>
              <a:t>предка </a:t>
            </a:r>
            <a:r>
              <a:rPr lang="ru-RU" dirty="0" smtClean="0"/>
              <a:t>его первым транспортом, и назывался </a:t>
            </a:r>
            <a:r>
              <a:rPr lang="ru-RU" dirty="0" smtClean="0"/>
              <a:t>такой</a:t>
            </a:r>
          </a:p>
          <a:p>
            <a:pPr>
              <a:buNone/>
            </a:pPr>
            <a:r>
              <a:rPr lang="ru-RU" dirty="0" smtClean="0"/>
              <a:t>транспорт </a:t>
            </a:r>
            <a:r>
              <a:rPr lang="ru-RU" dirty="0" smtClean="0"/>
              <a:t>— гужевым. У разных народов им стали </a:t>
            </a:r>
            <a:r>
              <a:rPr lang="ru-RU" dirty="0" smtClean="0"/>
              <a:t>разные</a:t>
            </a:r>
          </a:p>
          <a:p>
            <a:pPr>
              <a:buNone/>
            </a:pPr>
            <a:r>
              <a:rPr lang="ru-RU" dirty="0" smtClean="0"/>
              <a:t>животные </a:t>
            </a:r>
            <a:r>
              <a:rPr lang="ru-RU" dirty="0" smtClean="0"/>
              <a:t>— верблюды, слоны, ослики, собаки и т.д.</a:t>
            </a:r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 lvl="0">
              <a:buNone/>
            </a:pPr>
            <a:r>
              <a:rPr lang="ru-RU" dirty="0" smtClean="0"/>
              <a:t>Для чего человек приручил лошадь?</a:t>
            </a:r>
          </a:p>
          <a:p>
            <a:pPr lvl="0">
              <a:buNone/>
            </a:pPr>
            <a:r>
              <a:rPr lang="ru-RU" dirty="0" smtClean="0"/>
              <a:t>Что служило древнему человеку вместо транспорта?</a:t>
            </a:r>
          </a:p>
          <a:p>
            <a:pPr lvl="0">
              <a:buNone/>
            </a:pPr>
            <a:r>
              <a:rPr lang="ru-RU" dirty="0" smtClean="0"/>
              <a:t>Для чего в наше время используют лошадей? 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Сбор красивых листьев для гербария; сгребание опавших листьев к корням деревьев.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воспитывать бережное отношение к природе.</a:t>
            </a:r>
          </a:p>
          <a:p>
            <a:pPr>
              <a:buNone/>
            </a:pPr>
            <a:r>
              <a:rPr lang="ru-RU" b="1" dirty="0" smtClean="0"/>
              <a:t>Подвижная игра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«Догони свою пару».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выполнять движения по сигналу воспитателя;</a:t>
            </a:r>
          </a:p>
          <a:p>
            <a:pPr lvl="0">
              <a:buNone/>
            </a:pPr>
            <a:r>
              <a:rPr lang="ru-RU" dirty="0" smtClean="0"/>
              <a:t>четко ориентироваться при нахождении своей пары. </a:t>
            </a:r>
          </a:p>
          <a:p>
            <a:pPr lvl="0"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Развитие движений.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закреплять навыки метания предметов на дальность.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752600"/>
            <a:ext cx="6172200" cy="1524000"/>
          </a:xfrm>
        </p:spPr>
        <p:txBody>
          <a:bodyPr/>
          <a:lstStyle/>
          <a:p>
            <a:r>
              <a:rPr lang="ru-RU" dirty="0" smtClean="0"/>
              <a:t>Прогулки </a:t>
            </a:r>
            <a:br>
              <a:rPr lang="ru-RU" dirty="0" smtClean="0"/>
            </a:br>
            <a:r>
              <a:rPr lang="ru-RU" dirty="0" smtClean="0"/>
              <a:t>в мир природы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419600"/>
            <a:ext cx="6172200" cy="228599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ОСЕНЬ</a:t>
            </a:r>
          </a:p>
          <a:p>
            <a:pPr>
              <a:buNone/>
            </a:pPr>
            <a:r>
              <a:rPr lang="ru-RU" dirty="0" smtClean="0"/>
              <a:t>Октябрь</a:t>
            </a:r>
          </a:p>
          <a:p>
            <a:pPr>
              <a:buNone/>
            </a:pPr>
            <a:r>
              <a:rPr lang="ru-RU" dirty="0" smtClean="0"/>
              <a:t>Подготовительная группа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</a:t>
            </a:r>
            <a:r>
              <a:rPr lang="ru-RU" b="1" cap="small" dirty="0" smtClean="0"/>
              <a:t>кошкой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  -  </a:t>
            </a:r>
            <a:r>
              <a:rPr lang="ru-RU" dirty="0" smtClean="0"/>
              <a:t>расширять представление </a:t>
            </a:r>
            <a:r>
              <a:rPr lang="ru-RU" dirty="0" smtClean="0"/>
              <a:t>о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домашнем животном — кошке;</a:t>
            </a:r>
          </a:p>
          <a:p>
            <a:pPr lvl="0">
              <a:buNone/>
            </a:pPr>
            <a:r>
              <a:rPr lang="ru-RU" dirty="0" smtClean="0"/>
              <a:t>воспитывать желание заботиться о животных.</a:t>
            </a:r>
          </a:p>
          <a:p>
            <a:pPr>
              <a:buNone/>
            </a:pPr>
            <a:r>
              <a:rPr lang="ru-RU" b="1" dirty="0" smtClean="0"/>
              <a:t>Ход  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Беседа на тему «Кто из животных живет с </a:t>
            </a:r>
            <a:r>
              <a:rPr lang="ru-RU" dirty="0" smtClean="0"/>
              <a:t>человеком</a:t>
            </a:r>
          </a:p>
          <a:p>
            <a:pPr>
              <a:buNone/>
            </a:pPr>
            <a:r>
              <a:rPr lang="ru-RU" dirty="0" smtClean="0"/>
              <a:t>дома</a:t>
            </a:r>
            <a:r>
              <a:rPr lang="ru-RU" dirty="0" smtClean="0"/>
              <a:t>?».</a:t>
            </a:r>
          </a:p>
          <a:p>
            <a:pPr>
              <a:buNone/>
            </a:pPr>
            <a:r>
              <a:rPr lang="ru-RU" dirty="0" smtClean="0"/>
              <a:t>Острые ушки, на лапках — подушки!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Усы</a:t>
            </a:r>
            <a:r>
              <a:rPr lang="ru-RU" dirty="0" smtClean="0"/>
              <a:t>, как </a:t>
            </a:r>
            <a:r>
              <a:rPr lang="ru-RU" dirty="0" smtClean="0"/>
              <a:t>щетинки, дугою </a:t>
            </a:r>
            <a:r>
              <a:rPr lang="ru-RU" dirty="0" smtClean="0"/>
              <a:t>спинка.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Днем </a:t>
            </a:r>
            <a:r>
              <a:rPr lang="ru-RU" dirty="0" smtClean="0"/>
              <a:t>спит, на солнышке лежит.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Ночью </a:t>
            </a:r>
            <a:r>
              <a:rPr lang="ru-RU" dirty="0" smtClean="0"/>
              <a:t>бродит, на охоту ходит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Молоко пьет</a:t>
            </a:r>
            <a:r>
              <a:rPr lang="ru-RU" dirty="0" smtClean="0"/>
              <a:t>, песенки поет.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Тихо </a:t>
            </a:r>
            <a:r>
              <a:rPr lang="ru-RU" dirty="0" smtClean="0"/>
              <a:t>в комнату войдет, </a:t>
            </a:r>
            <a:r>
              <a:rPr lang="ru-RU" dirty="0" smtClean="0"/>
              <a:t>замурлычет</a:t>
            </a:r>
            <a:r>
              <a:rPr lang="ru-RU" dirty="0" smtClean="0"/>
              <a:t>, запоет.</a:t>
            </a:r>
          </a:p>
          <a:p>
            <a:pPr>
              <a:buNone/>
            </a:pPr>
            <a:r>
              <a:rPr lang="ru-RU" dirty="0" smtClean="0"/>
              <a:t>Что есть у кошки и как она ходит? Рассказы детей о кошке и </a:t>
            </a:r>
            <a:r>
              <a:rPr lang="ru-RU" dirty="0" smtClean="0"/>
              <a:t>котятах.</a:t>
            </a:r>
          </a:p>
          <a:p>
            <a:pPr>
              <a:buNone/>
            </a:pPr>
            <a:r>
              <a:rPr lang="ru-RU" dirty="0" smtClean="0"/>
              <a:t>Дополнить</a:t>
            </a:r>
            <a:r>
              <a:rPr lang="ru-RU" dirty="0" smtClean="0"/>
              <a:t>: кошка — домашнее животное, живет с челове­ком, </a:t>
            </a:r>
            <a:r>
              <a:rPr lang="ru-RU" dirty="0" smtClean="0"/>
              <a:t>залезает</a:t>
            </a:r>
          </a:p>
          <a:p>
            <a:pPr>
              <a:buNone/>
            </a:pPr>
            <a:r>
              <a:rPr lang="ru-RU" dirty="0" smtClean="0"/>
              <a:t>на </a:t>
            </a:r>
            <a:r>
              <a:rPr lang="ru-RU" dirty="0" smtClean="0"/>
              <a:t>колени, мурлычет. Человек ее любит, заботится о ней, разговаривает </a:t>
            </a:r>
            <a:r>
              <a:rPr lang="ru-RU" dirty="0" smtClean="0"/>
              <a:t>с</a:t>
            </a:r>
          </a:p>
          <a:p>
            <a:pPr>
              <a:buNone/>
            </a:pPr>
            <a:r>
              <a:rPr lang="ru-RU" dirty="0" smtClean="0"/>
              <a:t>ней</a:t>
            </a:r>
            <a:r>
              <a:rPr lang="ru-RU" dirty="0" smtClean="0"/>
              <a:t>, угощает молоком.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Заготовка травы для животных уголка природы. </a:t>
            </a:r>
            <a:r>
              <a:rPr lang="ru-RU" i="1" dirty="0" smtClean="0"/>
              <a:t>Цель: </a:t>
            </a:r>
            <a:r>
              <a:rPr lang="ru-RU" dirty="0" smtClean="0"/>
              <a:t>воспитывать</a:t>
            </a:r>
          </a:p>
          <a:p>
            <a:pPr>
              <a:buNone/>
            </a:pPr>
            <a:r>
              <a:rPr lang="ru-RU" dirty="0" smtClean="0"/>
              <a:t>желание </a:t>
            </a:r>
            <a:r>
              <a:rPr lang="ru-RU" dirty="0" smtClean="0"/>
              <a:t>ухаживать за животными, правильно кормить их.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«Перебежки — догонялки».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—	</a:t>
            </a:r>
            <a:r>
              <a:rPr lang="ru-RU" dirty="0" smtClean="0"/>
              <a:t>согласовывать свои действия с действиями товарищей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smtClean="0"/>
              <a:t>Догони меня».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учить быстро действовать по сигналу, ориентироваться в пространстве;</a:t>
            </a:r>
          </a:p>
          <a:p>
            <a:pPr lvl="0">
              <a:buNone/>
            </a:pPr>
            <a:r>
              <a:rPr lang="ru-RU" dirty="0" smtClean="0"/>
              <a:t>развивать ловкость.</a:t>
            </a:r>
          </a:p>
          <a:p>
            <a:pPr>
              <a:buNone/>
            </a:pPr>
            <a:r>
              <a:rPr lang="ru-RU" b="1" dirty="0" smtClean="0"/>
              <a:t>Выносной материал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Куклы, одетые по погоде, маски-эмблемы, карандаши, печатки, </a:t>
            </a:r>
            <a:r>
              <a:rPr lang="ru-RU" dirty="0" smtClean="0"/>
              <a:t>совочки,</a:t>
            </a:r>
          </a:p>
          <a:p>
            <a:pPr>
              <a:buNone/>
            </a:pPr>
            <a:r>
              <a:rPr lang="ru-RU" dirty="0" smtClean="0"/>
              <a:t>машинки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Прогулка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в аптекарском огороде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  </a:t>
            </a:r>
            <a:r>
              <a:rPr lang="ru-RU" dirty="0" smtClean="0"/>
              <a:t>закреплять знания о лекарственных растениях,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растущих </a:t>
            </a:r>
            <a:r>
              <a:rPr lang="ru-RU" dirty="0" smtClean="0"/>
              <a:t>на участке детского сада;</a:t>
            </a:r>
          </a:p>
          <a:p>
            <a:pPr lvl="0">
              <a:buNone/>
            </a:pPr>
            <a:r>
              <a:rPr lang="ru-RU" dirty="0" smtClean="0"/>
              <a:t>формировать умение и желание беречь и защищать при­роду.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предлагает детям обратить внимание </a:t>
            </a:r>
            <a:r>
              <a:rPr lang="ru-RU" dirty="0" smtClean="0"/>
              <a:t>на</a:t>
            </a:r>
          </a:p>
          <a:p>
            <a:pPr>
              <a:buNone/>
            </a:pPr>
            <a:r>
              <a:rPr lang="ru-RU" dirty="0" smtClean="0"/>
              <a:t>растения </a:t>
            </a:r>
            <a:r>
              <a:rPr lang="ru-RU" dirty="0" smtClean="0"/>
              <a:t>в аптекарском огороде, задает вопросы.</a:t>
            </a:r>
          </a:p>
          <a:p>
            <a:pPr>
              <a:buNone/>
            </a:pPr>
            <a:r>
              <a:rPr lang="ru-RU" dirty="0" smtClean="0"/>
              <a:t>Чем </a:t>
            </a:r>
            <a:r>
              <a:rPr lang="ru-RU" dirty="0" smtClean="0"/>
              <a:t>богаты плоды шиповника? </a:t>
            </a:r>
            <a:r>
              <a:rPr lang="ru-RU" i="1" dirty="0" smtClean="0"/>
              <a:t>(Витаминами А, Р, </a:t>
            </a:r>
            <a:r>
              <a:rPr lang="ru-RU" i="1" dirty="0" smtClean="0"/>
              <a:t>В,</a:t>
            </a:r>
          </a:p>
          <a:p>
            <a:pPr>
              <a:buNone/>
            </a:pPr>
            <a:r>
              <a:rPr lang="ru-RU" i="1" dirty="0" smtClean="0"/>
              <a:t>С</a:t>
            </a:r>
            <a:r>
              <a:rPr lang="ru-RU" i="1" dirty="0" smtClean="0"/>
              <a:t>. Содержат яблочную и лимонную кислоту; </a:t>
            </a:r>
            <a:r>
              <a:rPr lang="ru-RU" i="1" dirty="0" smtClean="0"/>
              <a:t>плоды</a:t>
            </a:r>
          </a:p>
          <a:p>
            <a:pPr>
              <a:buNone/>
            </a:pPr>
            <a:r>
              <a:rPr lang="ru-RU" i="1" dirty="0" smtClean="0"/>
              <a:t>шиповни­ка </a:t>
            </a:r>
            <a:r>
              <a:rPr lang="ru-RU" i="1" dirty="0" smtClean="0"/>
              <a:t>следует собирать только зрелые, </a:t>
            </a:r>
            <a:r>
              <a:rPr lang="ru-RU" i="1" dirty="0" smtClean="0"/>
              <a:t>когда</a:t>
            </a:r>
          </a:p>
          <a:p>
            <a:pPr>
              <a:buNone/>
            </a:pPr>
            <a:r>
              <a:rPr lang="ru-RU" i="1" dirty="0" smtClean="0"/>
              <a:t>листья </a:t>
            </a:r>
            <a:r>
              <a:rPr lang="ru-RU" i="1" dirty="0" smtClean="0"/>
              <a:t>на кус­тах начнут менять свою окраску </a:t>
            </a:r>
            <a:r>
              <a:rPr lang="ru-RU" i="1" dirty="0" smtClean="0"/>
              <a:t>на</a:t>
            </a:r>
          </a:p>
          <a:p>
            <a:pPr>
              <a:buNone/>
            </a:pPr>
            <a:r>
              <a:rPr lang="ru-RU" i="1" dirty="0" smtClean="0"/>
              <a:t>осеннюю</a:t>
            </a:r>
            <a:r>
              <a:rPr lang="ru-RU" i="1" dirty="0" smtClean="0"/>
              <a:t>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Почему на нашем аптекарском огороде растет кипрей </a:t>
            </a:r>
            <a:r>
              <a:rPr lang="ru-RU" dirty="0" smtClean="0"/>
              <a:t>Как</a:t>
            </a:r>
          </a:p>
          <a:p>
            <a:pPr lvl="0">
              <a:buNone/>
            </a:pPr>
            <a:r>
              <a:rPr lang="ru-RU" dirty="0" smtClean="0"/>
              <a:t>еще </a:t>
            </a:r>
            <a:r>
              <a:rPr lang="ru-RU" dirty="0" smtClean="0"/>
              <a:t>его называют? </a:t>
            </a:r>
            <a:r>
              <a:rPr lang="ru-RU" i="1" dirty="0" smtClean="0"/>
              <a:t>(Иван-чай.)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Чем полезен кипрей? </a:t>
            </a:r>
            <a:r>
              <a:rPr lang="ru-RU" i="1" dirty="0" smtClean="0"/>
              <a:t>(Его используют при </a:t>
            </a:r>
            <a:r>
              <a:rPr lang="ru-RU" i="1" dirty="0" smtClean="0"/>
              <a:t>болезнях</a:t>
            </a:r>
          </a:p>
          <a:p>
            <a:pPr lvl="0">
              <a:buNone/>
            </a:pPr>
            <a:r>
              <a:rPr lang="ru-RU" i="1" dirty="0" smtClean="0"/>
              <a:t>желудка</a:t>
            </a:r>
            <a:r>
              <a:rPr lang="ru-RU" i="1" dirty="0" smtClean="0"/>
              <a:t>, как противовоспалительное средство.)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Заготавливают листья и цветы кипрея во время </a:t>
            </a:r>
            <a:r>
              <a:rPr lang="ru-RU" dirty="0" smtClean="0"/>
              <a:t>цветения</a:t>
            </a:r>
          </a:p>
          <a:p>
            <a:pPr>
              <a:buNone/>
            </a:pPr>
            <a:r>
              <a:rPr lang="ru-RU" dirty="0" smtClean="0"/>
              <a:t>июле</a:t>
            </a:r>
            <a:r>
              <a:rPr lang="ru-RU" dirty="0" smtClean="0"/>
              <a:t>. Они богаты витамином С, помогают при </a:t>
            </a:r>
            <a:r>
              <a:rPr lang="ru-RU" dirty="0" smtClean="0"/>
              <a:t>болезнях</a:t>
            </a:r>
          </a:p>
          <a:p>
            <a:pPr>
              <a:buNone/>
            </a:pPr>
            <a:r>
              <a:rPr lang="ru-RU" dirty="0" smtClean="0"/>
              <a:t>желудка</a:t>
            </a:r>
            <a:r>
              <a:rPr lang="ru-RU" dirty="0" smtClean="0"/>
              <a:t>. Особенно вкусный чай получается из одних цветов.</a:t>
            </a:r>
          </a:p>
          <a:p>
            <a:pPr>
              <a:buNone/>
            </a:pPr>
            <a:r>
              <a:rPr lang="ru-RU" dirty="0" smtClean="0"/>
              <a:t>Календула (ноготки). Цветки этого растения </a:t>
            </a:r>
            <a:r>
              <a:rPr lang="ru-RU" dirty="0" smtClean="0"/>
              <a:t>можно</a:t>
            </a:r>
          </a:p>
          <a:p>
            <a:pPr>
              <a:buNone/>
            </a:pPr>
            <a:r>
              <a:rPr lang="ru-RU" dirty="0" smtClean="0"/>
              <a:t>заготавливать </a:t>
            </a:r>
            <a:r>
              <a:rPr lang="ru-RU" dirty="0" smtClean="0"/>
              <a:t>в течение всего лета. Собирают </a:t>
            </a:r>
            <a:r>
              <a:rPr lang="ru-RU" dirty="0" smtClean="0"/>
              <a:t>свежие</a:t>
            </a:r>
          </a:p>
          <a:p>
            <a:pPr>
              <a:buNone/>
            </a:pPr>
            <a:r>
              <a:rPr lang="ru-RU" dirty="0" smtClean="0"/>
              <a:t>распустившиеся </a:t>
            </a:r>
            <a:r>
              <a:rPr lang="ru-RU" dirty="0" smtClean="0"/>
              <a:t>корзинки, срезая у самого </a:t>
            </a:r>
            <a:r>
              <a:rPr lang="ru-RU" dirty="0" smtClean="0"/>
              <a:t>основания</a:t>
            </a:r>
          </a:p>
          <a:p>
            <a:pPr>
              <a:buNone/>
            </a:pPr>
            <a:r>
              <a:rPr lang="ru-RU" dirty="0" smtClean="0"/>
              <a:t>цветка</a:t>
            </a:r>
            <a:r>
              <a:rPr lang="ru-RU" dirty="0" smtClean="0"/>
              <a:t>. Ноготки богаты витамином С, </a:t>
            </a:r>
            <a:r>
              <a:rPr lang="ru-RU" dirty="0" smtClean="0"/>
              <a:t>обладают</a:t>
            </a:r>
          </a:p>
          <a:p>
            <a:pPr>
              <a:buNone/>
            </a:pPr>
            <a:r>
              <a:rPr lang="ru-RU" dirty="0" smtClean="0"/>
              <a:t>противовоспалительными</a:t>
            </a:r>
            <a:r>
              <a:rPr lang="ru-RU" dirty="0" smtClean="0"/>
              <a:t>, ранозаживляющими </a:t>
            </a:r>
            <a:r>
              <a:rPr lang="ru-RU" dirty="0" smtClean="0"/>
              <a:t>действиями.</a:t>
            </a:r>
          </a:p>
          <a:p>
            <a:pPr>
              <a:buNone/>
            </a:pPr>
            <a:r>
              <a:rPr lang="ru-RU" dirty="0" smtClean="0"/>
              <a:t>Отвар </a:t>
            </a:r>
            <a:r>
              <a:rPr lang="ru-RU" dirty="0" smtClean="0"/>
              <a:t>из цветков календул используют в виде </a:t>
            </a:r>
            <a:r>
              <a:rPr lang="ru-RU" dirty="0" smtClean="0"/>
              <a:t>полосканий</a:t>
            </a:r>
          </a:p>
          <a:p>
            <a:pPr>
              <a:buNone/>
            </a:pPr>
            <a:r>
              <a:rPr lang="ru-RU" dirty="0" smtClean="0"/>
              <a:t>при </a:t>
            </a:r>
            <a:r>
              <a:rPr lang="ru-RU" dirty="0" smtClean="0"/>
              <a:t>ангине.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Правила поведения в природе: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из лекарственных растений можно собирать только </a:t>
            </a:r>
            <a:r>
              <a:rPr lang="ru-RU" dirty="0" smtClean="0"/>
              <a:t>те,</a:t>
            </a:r>
          </a:p>
          <a:p>
            <a:pPr lvl="0">
              <a:buNone/>
            </a:pPr>
            <a:r>
              <a:rPr lang="ru-RU" dirty="0" smtClean="0"/>
              <a:t>которые </a:t>
            </a:r>
            <a:r>
              <a:rPr lang="ru-RU" dirty="0" smtClean="0"/>
              <a:t>вы знаете, и они не занесены в </a:t>
            </a:r>
            <a:r>
              <a:rPr lang="ru-RU" dirty="0" smtClean="0"/>
              <a:t>Красную</a:t>
            </a:r>
          </a:p>
          <a:p>
            <a:pPr lvl="0">
              <a:buNone/>
            </a:pPr>
            <a:r>
              <a:rPr lang="ru-RU" dirty="0" smtClean="0"/>
              <a:t>книгу</a:t>
            </a:r>
            <a:r>
              <a:rPr lang="ru-RU" dirty="0" smtClean="0"/>
              <a:t>;      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</a:t>
            </a:r>
            <a:r>
              <a:rPr lang="ru-RU" dirty="0" smtClean="0"/>
              <a:t>-     нельзя вырывать растения с корнем;</a:t>
            </a:r>
          </a:p>
          <a:p>
            <a:pPr lvl="0">
              <a:buNone/>
            </a:pPr>
            <a:r>
              <a:rPr lang="ru-RU" dirty="0" smtClean="0"/>
              <a:t>лекарственные растения следует собирать в </a:t>
            </a:r>
            <a:r>
              <a:rPr lang="ru-RU" dirty="0" smtClean="0"/>
              <a:t>строго</a:t>
            </a:r>
          </a:p>
          <a:p>
            <a:pPr lvl="0">
              <a:buNone/>
            </a:pPr>
            <a:r>
              <a:rPr lang="ru-RU" dirty="0" smtClean="0"/>
              <a:t>указанные </a:t>
            </a:r>
            <a:r>
              <a:rPr lang="ru-RU" dirty="0" smtClean="0"/>
              <a:t>сроки;</a:t>
            </a:r>
          </a:p>
          <a:p>
            <a:pPr lvl="0">
              <a:buNone/>
            </a:pPr>
            <a:r>
              <a:rPr lang="ru-RU" dirty="0" smtClean="0"/>
              <a:t>нельзя срывать или срезать полностью листья с </a:t>
            </a:r>
            <a:r>
              <a:rPr lang="ru-RU" dirty="0" smtClean="0"/>
              <a:t>одного</a:t>
            </a:r>
          </a:p>
          <a:p>
            <a:pPr lvl="0">
              <a:buNone/>
            </a:pPr>
            <a:r>
              <a:rPr lang="ru-RU" dirty="0" smtClean="0"/>
              <a:t>куста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Исследовательская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Найти растения: кипрей, календулу, </a:t>
            </a:r>
            <a:r>
              <a:rPr lang="ru-RU" dirty="0" smtClean="0"/>
              <a:t>шиповник,</a:t>
            </a:r>
          </a:p>
          <a:p>
            <a:pPr>
              <a:buNone/>
            </a:pPr>
            <a:r>
              <a:rPr lang="ru-RU" dirty="0" smtClean="0"/>
              <a:t>ромашку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Вместе с воспитателем обрезание </a:t>
            </a:r>
            <a:r>
              <a:rPr lang="ru-RU" dirty="0" smtClean="0"/>
              <a:t>секатором</a:t>
            </a:r>
          </a:p>
          <a:p>
            <a:pPr>
              <a:buNone/>
            </a:pPr>
            <a:r>
              <a:rPr lang="ru-RU" dirty="0" smtClean="0"/>
              <a:t>поломанных </a:t>
            </a:r>
            <a:r>
              <a:rPr lang="ru-RU" dirty="0" smtClean="0"/>
              <a:t>веток кустов и деревьев, их уборка.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формировать желание трудиться в коллективе. 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r>
              <a:rPr lang="ru-RU" dirty="0" smtClean="0"/>
              <a:t> «Северные олени». 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формировать знания о северных оленях, их повадках;</a:t>
            </a:r>
          </a:p>
          <a:p>
            <a:pPr lvl="0">
              <a:buNone/>
            </a:pPr>
            <a:r>
              <a:rPr lang="ru-RU" dirty="0" smtClean="0"/>
              <a:t>развивать умение передвигаться </a:t>
            </a:r>
            <a:r>
              <a:rPr lang="ru-RU" dirty="0" smtClean="0"/>
              <a:t>длинными</a:t>
            </a:r>
          </a:p>
          <a:p>
            <a:pPr lvl="0">
              <a:buNone/>
            </a:pPr>
            <a:r>
              <a:rPr lang="ru-RU" dirty="0" smtClean="0"/>
              <a:t> </a:t>
            </a:r>
            <a:r>
              <a:rPr lang="ru-RU" dirty="0" smtClean="0"/>
              <a:t>прыжками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«Лиса мышкует».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закреплять умение бегать на носочках, </a:t>
            </a:r>
            <a:r>
              <a:rPr lang="ru-RU" dirty="0" smtClean="0"/>
              <a:t>увертываться </a:t>
            </a:r>
            <a:r>
              <a:rPr lang="ru-RU" dirty="0" smtClean="0"/>
              <a:t>от </a:t>
            </a:r>
            <a:r>
              <a:rPr lang="ru-RU" dirty="0" smtClean="0"/>
              <a:t>ловушки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Перебрасывание мяча друг другу снизу. 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развивать ловкость, выносливость.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2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черникой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Цель</a:t>
            </a:r>
            <a:r>
              <a:rPr lang="ru-RU" i="1" dirty="0" smtClean="0"/>
              <a:t>: </a:t>
            </a:r>
            <a:r>
              <a:rPr lang="ru-RU" dirty="0" smtClean="0"/>
              <a:t>продолжать знакомство с </a:t>
            </a:r>
            <a:r>
              <a:rPr lang="ru-RU" dirty="0" smtClean="0"/>
              <a:t>ягодным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кустарником — черникой.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Я спросил у Васи:</a:t>
            </a:r>
          </a:p>
          <a:p>
            <a:pPr>
              <a:buNone/>
            </a:pPr>
            <a:r>
              <a:rPr lang="ru-RU" dirty="0" smtClean="0"/>
              <a:t>—Чем ты губы красил?</a:t>
            </a:r>
          </a:p>
          <a:p>
            <a:pPr>
              <a:buNone/>
            </a:pPr>
            <a:r>
              <a:rPr lang="ru-RU" dirty="0" smtClean="0"/>
              <a:t> У тебя лиловый рот</a:t>
            </a:r>
          </a:p>
          <a:p>
            <a:pPr>
              <a:buNone/>
            </a:pPr>
            <a:r>
              <a:rPr lang="ru-RU" dirty="0" smtClean="0"/>
              <a:t>И усы лиловые,</a:t>
            </a:r>
          </a:p>
          <a:p>
            <a:pPr>
              <a:buNone/>
            </a:pPr>
            <a:r>
              <a:rPr lang="ru-RU" dirty="0" smtClean="0"/>
              <a:t>И лиловый сок течет</a:t>
            </a:r>
          </a:p>
          <a:p>
            <a:pPr>
              <a:buNone/>
            </a:pPr>
            <a:r>
              <a:rPr lang="ru-RU" dirty="0" smtClean="0"/>
              <a:t>На рубашку новую.</a:t>
            </a:r>
          </a:p>
          <a:p>
            <a:pPr>
              <a:buNone/>
            </a:pPr>
            <a:r>
              <a:rPr lang="ru-RU" dirty="0" smtClean="0"/>
              <a:t>И ответил Вася:</a:t>
            </a:r>
          </a:p>
          <a:p>
            <a:pPr>
              <a:buNone/>
            </a:pPr>
            <a:r>
              <a:rPr lang="ru-RU" dirty="0" smtClean="0"/>
              <a:t>—Губы я не красил,</a:t>
            </a:r>
          </a:p>
          <a:p>
            <a:pPr>
              <a:buNone/>
            </a:pPr>
            <a:r>
              <a:rPr lang="ru-RU" dirty="0" smtClean="0"/>
              <a:t>Я черничный пил компот, </a:t>
            </a:r>
          </a:p>
          <a:p>
            <a:pPr>
              <a:buNone/>
            </a:pPr>
            <a:r>
              <a:rPr lang="ru-RU" dirty="0" smtClean="0"/>
              <a:t>Вот и стал лиловым рот.</a:t>
            </a:r>
          </a:p>
          <a:p>
            <a:pPr>
              <a:buNone/>
            </a:pPr>
            <a:r>
              <a:rPr lang="ru-RU" dirty="0" smtClean="0"/>
              <a:t>«Ягодка черненькая, маленькая, сладенькая, </a:t>
            </a:r>
            <a:r>
              <a:rPr lang="ru-RU" dirty="0" smtClean="0"/>
              <a:t>ребятишкам</a:t>
            </a:r>
          </a:p>
          <a:p>
            <a:pPr>
              <a:buNone/>
            </a:pPr>
            <a:r>
              <a:rPr lang="ru-RU" dirty="0" smtClean="0"/>
              <a:t>миленька</a:t>
            </a:r>
            <a:r>
              <a:rPr lang="ru-RU" dirty="0" smtClean="0"/>
              <a:t>», — так говорили о чернике. Растет она в </a:t>
            </a:r>
            <a:r>
              <a:rPr lang="ru-RU" dirty="0" smtClean="0"/>
              <a:t>хвойных</a:t>
            </a:r>
          </a:p>
          <a:p>
            <a:pPr>
              <a:buNone/>
            </a:pPr>
            <a:r>
              <a:rPr lang="ru-RU" dirty="0" smtClean="0"/>
              <a:t>лесах</a:t>
            </a:r>
            <a:r>
              <a:rPr lang="ru-RU" dirty="0" smtClean="0"/>
              <a:t>, любит сосновые и еловые боры. Их так и называют </a:t>
            </a:r>
            <a:r>
              <a:rPr lang="ru-RU" dirty="0" smtClean="0"/>
              <a:t>—</a:t>
            </a:r>
          </a:p>
          <a:p>
            <a:pPr>
              <a:buNone/>
            </a:pPr>
            <a:r>
              <a:rPr lang="ru-RU" dirty="0" smtClean="0"/>
              <a:t>сосняки-черничники </a:t>
            </a:r>
            <a:r>
              <a:rPr lang="ru-RU" dirty="0" smtClean="0"/>
              <a:t>и ельники-черничники. Растет она и </a:t>
            </a:r>
            <a:r>
              <a:rPr lang="ru-RU" dirty="0" smtClean="0"/>
              <a:t>на</a:t>
            </a:r>
          </a:p>
          <a:p>
            <a:pPr>
              <a:buNone/>
            </a:pPr>
            <a:r>
              <a:rPr lang="ru-RU" dirty="0" smtClean="0"/>
              <a:t>торфяных </a:t>
            </a:r>
            <a:r>
              <a:rPr lang="ru-RU" dirty="0" smtClean="0"/>
              <a:t>болотах. Созревает в июле—августе. Люди давно </a:t>
            </a:r>
            <a:r>
              <a:rPr lang="ru-RU" dirty="0" smtClean="0"/>
              <a:t>приметили:</a:t>
            </a:r>
          </a:p>
          <a:p>
            <a:pPr>
              <a:buNone/>
            </a:pPr>
            <a:r>
              <a:rPr lang="ru-RU" dirty="0" smtClean="0"/>
              <a:t>когда </a:t>
            </a:r>
            <a:r>
              <a:rPr lang="ru-RU" dirty="0" smtClean="0"/>
              <a:t>черника поспела, то и рожь в поле созре­ла. Молодые </a:t>
            </a:r>
            <a:r>
              <a:rPr lang="ru-RU" dirty="0" smtClean="0"/>
              <a:t>листочки</a:t>
            </a:r>
          </a:p>
          <a:p>
            <a:pPr>
              <a:buNone/>
            </a:pPr>
            <a:r>
              <a:rPr lang="ru-RU" dirty="0" smtClean="0"/>
              <a:t>черники </a:t>
            </a:r>
            <a:r>
              <a:rPr lang="ru-RU" dirty="0" smtClean="0"/>
              <a:t>серебристо-зеленые, листья тонкие, гладкие, с </a:t>
            </a:r>
            <a:r>
              <a:rPr lang="ru-RU" dirty="0" smtClean="0"/>
              <a:t>мелкими</a:t>
            </a:r>
          </a:p>
          <a:p>
            <a:pPr>
              <a:buNone/>
            </a:pPr>
            <a:r>
              <a:rPr lang="ru-RU" dirty="0" err="1" smtClean="0"/>
              <a:t>зазубринками</a:t>
            </a:r>
            <a:r>
              <a:rPr lang="ru-RU" dirty="0" smtClean="0"/>
              <a:t> </a:t>
            </a:r>
            <a:r>
              <a:rPr lang="ru-RU" dirty="0" smtClean="0"/>
              <a:t>по краям. </a:t>
            </a:r>
            <a:r>
              <a:rPr lang="ru-RU" dirty="0" smtClean="0"/>
              <a:t>Листики </a:t>
            </a:r>
            <a:r>
              <a:rPr lang="ru-RU" dirty="0" smtClean="0"/>
              <a:t>держатся на коротких черешках. </a:t>
            </a:r>
            <a:r>
              <a:rPr lang="ru-RU" dirty="0" smtClean="0"/>
              <a:t>В</a:t>
            </a:r>
          </a:p>
          <a:p>
            <a:pPr>
              <a:buNone/>
            </a:pPr>
            <a:r>
              <a:rPr lang="ru-RU" dirty="0" smtClean="0"/>
              <a:t>конце </a:t>
            </a:r>
            <a:r>
              <a:rPr lang="ru-RU" dirty="0" smtClean="0"/>
              <a:t>мая — начале июня на кустах черники появляются </a:t>
            </a:r>
            <a:r>
              <a:rPr lang="ru-RU" dirty="0" smtClean="0"/>
              <a:t>небольшие</a:t>
            </a:r>
          </a:p>
          <a:p>
            <a:pPr>
              <a:buNone/>
            </a:pPr>
            <a:r>
              <a:rPr lang="ru-RU" dirty="0" smtClean="0"/>
              <a:t>цветки </a:t>
            </a:r>
            <a:r>
              <a:rPr lang="ru-RU" dirty="0" smtClean="0"/>
              <a:t>на коротких цветоножках. Черника — прекрасный </a:t>
            </a:r>
            <a:r>
              <a:rPr lang="ru-RU" dirty="0" smtClean="0"/>
              <a:t>медонос,</a:t>
            </a:r>
          </a:p>
          <a:p>
            <a:pPr>
              <a:buNone/>
            </a:pPr>
            <a:r>
              <a:rPr lang="ru-RU" dirty="0" smtClean="0"/>
              <a:t>при­влекающий </a:t>
            </a:r>
            <a:r>
              <a:rPr lang="ru-RU" dirty="0" smtClean="0"/>
              <a:t>шмелей, пчел и других насекомых, которые и </a:t>
            </a:r>
            <a:r>
              <a:rPr lang="ru-RU" dirty="0" smtClean="0"/>
              <a:t>опыляют</a:t>
            </a:r>
          </a:p>
          <a:p>
            <a:pPr>
              <a:buNone/>
            </a:pPr>
            <a:r>
              <a:rPr lang="ru-RU" dirty="0" smtClean="0"/>
              <a:t>ее </a:t>
            </a:r>
            <a:r>
              <a:rPr lang="ru-RU" dirty="0" smtClean="0"/>
              <a:t>цветы. Черника — чудодейственное растение. В плодах есть сахар </a:t>
            </a:r>
            <a:r>
              <a:rPr lang="ru-RU" dirty="0" smtClean="0"/>
              <a:t>и</a:t>
            </a:r>
          </a:p>
          <a:p>
            <a:pPr>
              <a:buNone/>
            </a:pPr>
            <a:r>
              <a:rPr lang="ru-RU" dirty="0" smtClean="0"/>
              <a:t>витамин </a:t>
            </a:r>
            <a:r>
              <a:rPr lang="ru-RU" dirty="0" smtClean="0"/>
              <a:t>С. Недаром говорится: «</a:t>
            </a:r>
            <a:r>
              <a:rPr lang="ru-RU" dirty="0" smtClean="0"/>
              <a:t>Положил </a:t>
            </a:r>
            <a:r>
              <a:rPr lang="ru-RU" dirty="0" smtClean="0"/>
              <a:t>чернику в рот — избавился </a:t>
            </a:r>
            <a:r>
              <a:rPr lang="ru-RU" dirty="0" smtClean="0"/>
              <a:t>от</a:t>
            </a:r>
          </a:p>
          <a:p>
            <a:pPr>
              <a:buNone/>
            </a:pPr>
            <a:r>
              <a:rPr lang="ru-RU" dirty="0" smtClean="0"/>
              <a:t>хвори </a:t>
            </a:r>
            <a:r>
              <a:rPr lang="ru-RU" dirty="0" smtClean="0"/>
              <a:t>на весь год».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Воспитатель задает детям вопросы.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Как выглядит ягода черника?</a:t>
            </a:r>
          </a:p>
          <a:p>
            <a:pPr lvl="0">
              <a:buNone/>
            </a:pPr>
            <a:r>
              <a:rPr lang="ru-RU" dirty="0" smtClean="0"/>
              <a:t>Как выглядит растение черника?</a:t>
            </a:r>
          </a:p>
          <a:p>
            <a:pPr>
              <a:buNone/>
            </a:pPr>
            <a:r>
              <a:rPr lang="ru-RU" dirty="0" smtClean="0"/>
              <a:t>♦	Какие полезные </a:t>
            </a:r>
            <a:r>
              <a:rPr lang="ru-RU" dirty="0" smtClean="0"/>
              <a:t>вещества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содержатся в ягоде черники? </a:t>
            </a:r>
          </a:p>
          <a:p>
            <a:pPr>
              <a:buNone/>
            </a:pPr>
            <a:r>
              <a:rPr lang="ru-RU" b="1" dirty="0" smtClean="0"/>
              <a:t>Исследовательская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Рассмотреть через лупу листья черники </a:t>
            </a:r>
            <a:r>
              <a:rPr lang="ru-RU" dirty="0" smtClean="0"/>
              <a:t>и</a:t>
            </a:r>
          </a:p>
          <a:p>
            <a:pPr>
              <a:buNone/>
            </a:pPr>
            <a:r>
              <a:rPr lang="ru-RU" dirty="0" smtClean="0"/>
              <a:t>сравнить </a:t>
            </a:r>
            <a:r>
              <a:rPr lang="ru-RU" dirty="0" smtClean="0"/>
              <a:t>их с брусничными. Чем отличаются, </a:t>
            </a:r>
            <a:r>
              <a:rPr lang="ru-RU" dirty="0" smtClean="0"/>
              <a:t>чем</a:t>
            </a:r>
          </a:p>
          <a:p>
            <a:pPr>
              <a:buNone/>
            </a:pPr>
            <a:r>
              <a:rPr lang="ru-RU" dirty="0" smtClean="0"/>
              <a:t>схожи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b="1" dirty="0" smtClean="0"/>
              <a:t> Трудовая деятельность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Уборка участка. 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учить выполнению трудовых действий;</a:t>
            </a:r>
          </a:p>
          <a:p>
            <a:pPr lvl="0">
              <a:buNone/>
            </a:pPr>
            <a:r>
              <a:rPr lang="ru-RU" dirty="0" smtClean="0"/>
              <a:t>приучать работать в коллективе.</a:t>
            </a:r>
          </a:p>
          <a:p>
            <a:pPr>
              <a:buNone/>
            </a:pPr>
            <a:r>
              <a:rPr lang="ru-RU" b="1" dirty="0" smtClean="0"/>
              <a:t> Подвижная игра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«Лесные тропинки».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разнообразить движения в зависимости от усло­вий.</a:t>
            </a:r>
          </a:p>
          <a:p>
            <a:pPr>
              <a:buNone/>
            </a:pPr>
            <a:r>
              <a:rPr lang="ru-RU" dirty="0" smtClean="0"/>
              <a:t>Индивидуальная работа</a:t>
            </a:r>
          </a:p>
          <a:p>
            <a:pPr>
              <a:buNone/>
            </a:pPr>
            <a:r>
              <a:rPr lang="ru-RU" b="1" dirty="0" smtClean="0"/>
              <a:t>Общеразвивающие упражнения.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поддерживать интерес </a:t>
            </a:r>
            <a:r>
              <a:rPr lang="ru-RU" dirty="0" smtClean="0"/>
              <a:t>к</a:t>
            </a:r>
          </a:p>
          <a:p>
            <a:pPr>
              <a:buNone/>
            </a:pPr>
            <a:r>
              <a:rPr lang="ru-RU" dirty="0" err="1" smtClean="0"/>
              <a:t>общеразвивающим</a:t>
            </a:r>
            <a:r>
              <a:rPr lang="ru-RU" dirty="0" smtClean="0"/>
              <a:t> упражнениям</a:t>
            </a:r>
            <a:r>
              <a:rPr lang="ru-RU" dirty="0" smtClean="0"/>
              <a:t>, </a:t>
            </a:r>
            <a:r>
              <a:rPr lang="ru-RU" dirty="0" smtClean="0"/>
              <a:t>изменять</a:t>
            </a:r>
          </a:p>
          <a:p>
            <a:pPr>
              <a:buNone/>
            </a:pPr>
            <a:r>
              <a:rPr lang="ru-RU" dirty="0" smtClean="0"/>
              <a:t>исходное </a:t>
            </a:r>
            <a:r>
              <a:rPr lang="ru-RU" dirty="0" smtClean="0"/>
              <a:t>положение, темп и </a:t>
            </a:r>
            <a:r>
              <a:rPr lang="ru-RU" dirty="0" smtClean="0"/>
              <a:t>амплитуду</a:t>
            </a:r>
          </a:p>
          <a:p>
            <a:pPr>
              <a:buNone/>
            </a:pPr>
            <a:r>
              <a:rPr lang="ru-RU" dirty="0" smtClean="0"/>
              <a:t>движения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Прогулка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камнями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Цель</a:t>
            </a:r>
            <a:r>
              <a:rPr lang="ru-RU" i="1" dirty="0" smtClean="0"/>
              <a:t>: </a:t>
            </a:r>
            <a:r>
              <a:rPr lang="ru-RU" dirty="0" smtClean="0"/>
              <a:t>формировать представление о камнях как части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неживой </a:t>
            </a:r>
            <a:r>
              <a:rPr lang="ru-RU" dirty="0" smtClean="0"/>
              <a:t>природы. 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>
              <a:buNone/>
            </a:pPr>
            <a:r>
              <a:rPr lang="ru-RU" dirty="0" smtClean="0"/>
              <a:t>♦	Какие бывают камни?</a:t>
            </a:r>
          </a:p>
          <a:p>
            <a:pPr>
              <a:buNone/>
            </a:pPr>
            <a:r>
              <a:rPr lang="ru-RU" dirty="0" smtClean="0"/>
              <a:t>♦	Назовите рассыпчатые камни. </a:t>
            </a:r>
            <a:r>
              <a:rPr lang="ru-RU" i="1" dirty="0" smtClean="0"/>
              <a:t>(Мел, уголь, графит, крем­ний.)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Назови твердые камни.</a:t>
            </a:r>
          </a:p>
          <a:p>
            <a:pPr lvl="0">
              <a:buNone/>
            </a:pPr>
            <a:r>
              <a:rPr lang="ru-RU" dirty="0" smtClean="0"/>
              <a:t>Какими камнями легче рисовать на асфальте?</a:t>
            </a:r>
          </a:p>
          <a:p>
            <a:pPr lvl="0">
              <a:buNone/>
            </a:pPr>
            <a:r>
              <a:rPr lang="ru-RU" dirty="0" smtClean="0"/>
              <a:t>К какой природе они относятся? Почему?</a:t>
            </a:r>
          </a:p>
          <a:p>
            <a:pPr lvl="0">
              <a:buNone/>
            </a:pPr>
            <a:r>
              <a:rPr lang="ru-RU" dirty="0" smtClean="0"/>
              <a:t>Какие камни прочнее?</a:t>
            </a:r>
          </a:p>
          <a:p>
            <a:pPr>
              <a:buNone/>
            </a:pPr>
            <a:r>
              <a:rPr lang="ru-RU" dirty="0" smtClean="0"/>
              <a:t>,   ♦ Как вы думаете, человек где-нибудь использует их?</a:t>
            </a:r>
          </a:p>
          <a:p>
            <a:pPr lvl="0">
              <a:buNone/>
            </a:pPr>
            <a:r>
              <a:rPr lang="ru-RU" dirty="0" smtClean="0"/>
              <a:t>Могут ли камни издавать звуки?</a:t>
            </a:r>
          </a:p>
          <a:p>
            <a:pPr lvl="0">
              <a:buNone/>
            </a:pPr>
            <a:r>
              <a:rPr lang="ru-RU" dirty="0" smtClean="0"/>
              <a:t>Сравните камни на участке и в овраге.</a:t>
            </a:r>
          </a:p>
          <a:p>
            <a:pPr>
              <a:buNone/>
            </a:pPr>
            <a:r>
              <a:rPr lang="ru-RU" dirty="0" smtClean="0"/>
              <a:t>♦	Почему в овраге камни более круглые и гладкие? </a:t>
            </a:r>
            <a:r>
              <a:rPr lang="ru-RU" i="1" dirty="0" smtClean="0"/>
              <a:t>(Вода </a:t>
            </a:r>
            <a:r>
              <a:rPr lang="ru-RU" i="1" dirty="0" smtClean="0"/>
              <a:t>двигает</a:t>
            </a:r>
          </a:p>
          <a:p>
            <a:pPr>
              <a:buNone/>
            </a:pPr>
            <a:r>
              <a:rPr lang="ru-RU" i="1" dirty="0" smtClean="0"/>
              <a:t>камни</a:t>
            </a:r>
            <a:r>
              <a:rPr lang="ru-RU" i="1" dirty="0" smtClean="0"/>
              <a:t>, ударяет их друг о друга, трутся они и о песок, — острые </a:t>
            </a:r>
            <a:r>
              <a:rPr lang="ru-RU" i="1" dirty="0" smtClean="0"/>
              <a:t>углы</a:t>
            </a:r>
          </a:p>
          <a:p>
            <a:pPr>
              <a:buNone/>
            </a:pPr>
            <a:r>
              <a:rPr lang="ru-RU" i="1" dirty="0" smtClean="0"/>
              <a:t>исчезают</a:t>
            </a:r>
            <a:r>
              <a:rPr lang="ru-RU" i="1" dirty="0" smtClean="0"/>
              <a:t>, камешек становится ок­руглым.)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Исследовательская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Рассмотреть камень через лупу. Что видно? </a:t>
            </a:r>
            <a:r>
              <a:rPr lang="ru-RU" i="1" dirty="0" smtClean="0"/>
              <a:t>(Трещины, узо­ры, кристаллики.)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Сбор камней на участке и выкладывание из</a:t>
            </a:r>
            <a:r>
              <a:rPr lang="ru-RU" b="1" dirty="0" smtClean="0"/>
              <a:t> </a:t>
            </a:r>
            <a:r>
              <a:rPr lang="ru-RU" dirty="0" smtClean="0"/>
              <a:t>них компози­ции. 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учить трудиться сообща;</a:t>
            </a:r>
          </a:p>
          <a:p>
            <a:pPr lvl="0">
              <a:buNone/>
            </a:pPr>
            <a:r>
              <a:rPr lang="ru-RU" dirty="0" smtClean="0"/>
              <a:t>развивать творческое воображение. </a:t>
            </a:r>
          </a:p>
          <a:p>
            <a:pPr lvl="0"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«Камень, ножницы, бумага». 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учить внимательно слушать воспитателя;</a:t>
            </a:r>
          </a:p>
          <a:p>
            <a:pPr lvl="0">
              <a:buNone/>
            </a:pPr>
            <a:r>
              <a:rPr lang="ru-RU" dirty="0" smtClean="0"/>
              <a:t>развивать усидчивость. «Ловкая пара».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бросать мяч под углом. </a:t>
            </a:r>
          </a:p>
          <a:p>
            <a:pPr>
              <a:buNone/>
            </a:pPr>
            <a:r>
              <a:rPr lang="ru-RU" b="1" dirty="0" smtClean="0"/>
              <a:t>Индивидуальная работа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Развитие движений.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закреплять умение бросать мяч в</a:t>
            </a:r>
            <a:r>
              <a:rPr lang="ru-RU" b="1" dirty="0" smtClean="0"/>
              <a:t> </a:t>
            </a:r>
            <a:r>
              <a:rPr lang="ru-RU" dirty="0" smtClean="0"/>
              <a:t>цель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Прогулка 7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ветром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  </a:t>
            </a:r>
            <a:r>
              <a:rPr lang="ru-RU" dirty="0" smtClean="0"/>
              <a:t>продолжать учить определять силу ветра;</a:t>
            </a:r>
          </a:p>
          <a:p>
            <a:pPr lvl="0">
              <a:buNone/>
            </a:pPr>
            <a:r>
              <a:rPr lang="ru-RU" dirty="0" smtClean="0"/>
              <a:t>расширять знания детей о неживой природе. 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загадывает детям загадку, предлагает отве­тить на вопросы.</a:t>
            </a:r>
          </a:p>
          <a:p>
            <a:pPr>
              <a:buNone/>
            </a:pPr>
            <a:r>
              <a:rPr lang="ru-RU" dirty="0" smtClean="0"/>
              <a:t>Летит без крыльев и поет, </a:t>
            </a:r>
          </a:p>
          <a:p>
            <a:pPr>
              <a:buNone/>
            </a:pPr>
            <a:r>
              <a:rPr lang="ru-RU" dirty="0" smtClean="0"/>
              <a:t>Прохожих задевает, </a:t>
            </a:r>
          </a:p>
          <a:p>
            <a:pPr>
              <a:buNone/>
            </a:pPr>
            <a:r>
              <a:rPr lang="ru-RU" dirty="0" smtClean="0"/>
              <a:t>Одним проходу не дает, </a:t>
            </a:r>
          </a:p>
          <a:p>
            <a:pPr>
              <a:buNone/>
            </a:pPr>
            <a:r>
              <a:rPr lang="ru-RU" dirty="0" smtClean="0"/>
              <a:t>Других он подгоняет. </a:t>
            </a:r>
            <a:r>
              <a:rPr lang="ru-RU" i="1" dirty="0" smtClean="0"/>
              <a:t>(Ветер.)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♦	Как образуется ветер? </a:t>
            </a:r>
            <a:r>
              <a:rPr lang="ru-RU" i="1" dirty="0" smtClean="0"/>
              <a:t>(Воздух нагревается от земли, поднимается вверх, а холодный воздух опускается вниз. Та­кое передвижение воздуха создает ветер.)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♦	Какие бывают ветры по силе? </a:t>
            </a:r>
            <a:r>
              <a:rPr lang="ru-RU" i="1" dirty="0" smtClean="0"/>
              <a:t>(Сильные и слабые.)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♦	Как называются сильные ветры? </a:t>
            </a:r>
            <a:r>
              <a:rPr lang="ru-RU" i="1" dirty="0" smtClean="0"/>
              <a:t>(Ураган, тайфун, смерч.)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♦	Сегодня есть ветер? Какой он по силе? Исследовательская деятельность</a:t>
            </a:r>
          </a:p>
          <a:p>
            <a:pPr>
              <a:buNone/>
            </a:pPr>
            <a:r>
              <a:rPr lang="ru-RU" dirty="0" smtClean="0"/>
              <a:t>Определить направление ветра с помощью компаса и флю­гера. </a:t>
            </a:r>
            <a:r>
              <a:rPr lang="ru-RU" i="1" dirty="0" smtClean="0"/>
              <a:t>(Куда повернул флюгер — оттуда и ветер, а по стрел­ке компаса определяется сторона света.)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определить силу ветра? </a:t>
            </a:r>
            <a:r>
              <a:rPr lang="ru-RU" i="1" dirty="0" smtClean="0"/>
              <a:t>(С помощью бумажки и се­кундомера.)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определить с какой стороны дует ветер? </a:t>
            </a:r>
            <a:r>
              <a:rPr lang="ru-RU" i="1" dirty="0" smtClean="0"/>
              <a:t>(С помо­щью компаса: если с севера — холодный, если с юга — теплый.)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Уборка участка от веток и камней.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продолжать учить работать сообща, получать радость от выполненной работы. 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r>
              <a:rPr lang="ru-RU" dirty="0" smtClean="0"/>
              <a:t> «Коршун и наседка». </a:t>
            </a:r>
          </a:p>
          <a:p>
            <a:pPr>
              <a:buNone/>
            </a:pPr>
            <a:r>
              <a:rPr lang="ru-RU" i="1" dirty="0" smtClean="0"/>
              <a:t>Цели:  </a:t>
            </a:r>
            <a:r>
              <a:rPr lang="ru-RU" dirty="0" smtClean="0"/>
              <a:t>учить слушать команды воспитателя;</a:t>
            </a:r>
          </a:p>
          <a:p>
            <a:pPr lvl="0">
              <a:buNone/>
            </a:pPr>
            <a:r>
              <a:rPr lang="ru-RU" dirty="0" smtClean="0"/>
              <a:t>развивать внимание. </a:t>
            </a:r>
          </a:p>
          <a:p>
            <a:pPr>
              <a:buNone/>
            </a:pPr>
            <a:r>
              <a:rPr lang="ru-RU" dirty="0" smtClean="0"/>
              <a:t>«Ветер».</a:t>
            </a:r>
          </a:p>
          <a:p>
            <a:pPr>
              <a:buNone/>
            </a:pPr>
            <a:r>
              <a:rPr lang="ru-RU" i="1" dirty="0" smtClean="0"/>
              <a:t>Цели:  </a:t>
            </a:r>
            <a:r>
              <a:rPr lang="ru-RU" dirty="0" smtClean="0"/>
              <a:t>закреплять представления о связях в природе;</a:t>
            </a:r>
          </a:p>
          <a:p>
            <a:pPr lvl="0">
              <a:buNone/>
            </a:pPr>
            <a:r>
              <a:rPr lang="ru-RU" dirty="0" smtClean="0"/>
              <a:t>учить внимательно слушать команды воспитателя. </a:t>
            </a:r>
          </a:p>
          <a:p>
            <a:pPr>
              <a:buNone/>
            </a:pPr>
            <a:r>
              <a:rPr lang="ru-RU" b="1" dirty="0" smtClean="0"/>
              <a:t>Индивидуальная работа:  </a:t>
            </a:r>
            <a:r>
              <a:rPr lang="ru-RU" dirty="0" smtClean="0"/>
              <a:t>Упражнение с мячом.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продолжать бросать мяч вверх, о землю, ловя его обеими руками.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Прогулка 4</a:t>
            </a:r>
            <a:br>
              <a:rPr lang="ru-RU" b="1" dirty="0" smtClean="0"/>
            </a:br>
            <a:r>
              <a:rPr lang="ru-RU" dirty="0" smtClean="0"/>
              <a:t>	</a:t>
            </a:r>
            <a:r>
              <a:rPr lang="ru-RU" b="1" dirty="0" smtClean="0"/>
              <a:t>Наблюдение за листопадом</a:t>
            </a:r>
            <a:r>
              <a:rPr lang="ru-RU" i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b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—	расширять знания о сезонных изменениях в природе;</a:t>
            </a:r>
          </a:p>
          <a:p>
            <a:pPr>
              <a:buNone/>
            </a:pPr>
            <a:r>
              <a:rPr lang="ru-RU" dirty="0" smtClean="0"/>
              <a:t>—	формировать способность выражать наблюдаемое в сво­ей речи.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Воспитатель задает детям вопросы.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Все ли деревья изменили окраску листьев?</a:t>
            </a:r>
          </a:p>
          <a:p>
            <a:pPr lvl="0">
              <a:buNone/>
            </a:pPr>
            <a:r>
              <a:rPr lang="ru-RU" dirty="0" smtClean="0"/>
              <a:t>Какими были летом деревья, кусты?</a:t>
            </a:r>
          </a:p>
          <a:p>
            <a:pPr lvl="0">
              <a:buNone/>
            </a:pPr>
            <a:r>
              <a:rPr lang="ru-RU" dirty="0" smtClean="0"/>
              <a:t>Как они изменились с приходом осени?</a:t>
            </a:r>
          </a:p>
          <a:p>
            <a:pPr lvl="0">
              <a:buNone/>
            </a:pPr>
            <a:r>
              <a:rPr lang="ru-RU" dirty="0" smtClean="0"/>
              <a:t>Какого цвета листья на березе? </a:t>
            </a:r>
            <a:r>
              <a:rPr lang="ru-RU" i="1" dirty="0" smtClean="0"/>
              <a:t>(Золотисто-желтые.) </a:t>
            </a:r>
            <a:r>
              <a:rPr lang="ru-RU" dirty="0" smtClean="0"/>
              <a:t>На рябине? </a:t>
            </a:r>
            <a:r>
              <a:rPr lang="ru-RU" i="1" dirty="0" smtClean="0"/>
              <a:t>(Красные.)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 какого дерева раньше других меняется окраска листь­ев? </a:t>
            </a:r>
            <a:r>
              <a:rPr lang="ru-RU" i="1" dirty="0" smtClean="0"/>
              <a:t>(У березы.)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 каких деревьев дольше всех сохраняются листья во время листопада? </a:t>
            </a:r>
            <a:r>
              <a:rPr lang="ru-RU" i="1" dirty="0" smtClean="0"/>
              <a:t>(У березы.)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Листопад! Листопад! </a:t>
            </a:r>
          </a:p>
          <a:p>
            <a:pPr>
              <a:buNone/>
            </a:pPr>
            <a:r>
              <a:rPr lang="ru-RU" dirty="0" smtClean="0"/>
              <a:t>Лес осенний конопат! </a:t>
            </a:r>
          </a:p>
          <a:p>
            <a:pPr>
              <a:buNone/>
            </a:pPr>
            <a:r>
              <a:rPr lang="ru-RU" dirty="0" smtClean="0"/>
              <a:t>Налетели конопушки, </a:t>
            </a:r>
          </a:p>
          <a:p>
            <a:pPr>
              <a:buNone/>
            </a:pPr>
            <a:r>
              <a:rPr lang="ru-RU" dirty="0" smtClean="0"/>
              <a:t>Стали рыжими опушки, </a:t>
            </a:r>
          </a:p>
          <a:p>
            <a:pPr>
              <a:buNone/>
            </a:pPr>
            <a:r>
              <a:rPr lang="ru-RU" dirty="0" smtClean="0"/>
              <a:t>Ветер мимо пролетал, </a:t>
            </a:r>
          </a:p>
          <a:p>
            <a:pPr>
              <a:buNone/>
            </a:pPr>
            <a:r>
              <a:rPr lang="ru-RU" dirty="0" smtClean="0"/>
              <a:t>Ветер лесу прошептал:</a:t>
            </a:r>
          </a:p>
          <a:p>
            <a:pPr>
              <a:buNone/>
            </a:pPr>
            <a:r>
              <a:rPr lang="ru-RU" dirty="0" smtClean="0"/>
              <a:t>— Ты не жалуйся врачу, </a:t>
            </a:r>
          </a:p>
          <a:p>
            <a:pPr>
              <a:buNone/>
            </a:pPr>
            <a:r>
              <a:rPr lang="ru-RU" dirty="0" smtClean="0"/>
              <a:t>Конопушки я лечу, </a:t>
            </a:r>
          </a:p>
          <a:p>
            <a:pPr>
              <a:buNone/>
            </a:pPr>
            <a:r>
              <a:rPr lang="ru-RU" dirty="0" smtClean="0"/>
              <a:t>Все </a:t>
            </a:r>
            <a:r>
              <a:rPr lang="ru-RU" dirty="0" err="1" smtClean="0"/>
              <a:t>рыжинки</a:t>
            </a:r>
            <a:r>
              <a:rPr lang="ru-RU" dirty="0" smtClean="0"/>
              <a:t> оборву, </a:t>
            </a:r>
          </a:p>
          <a:p>
            <a:pPr>
              <a:buNone/>
            </a:pPr>
            <a:r>
              <a:rPr lang="ru-RU" dirty="0" smtClean="0"/>
              <a:t>Побросаю их в траву.</a:t>
            </a:r>
          </a:p>
          <a:p>
            <a:pPr>
              <a:buNone/>
            </a:pPr>
            <a:r>
              <a:rPr lang="ru-RU" dirty="0" smtClean="0"/>
              <a:t>Воспитатель предлагает детям понаблюдать за опавшими листьями, задает им вопросы, загадывает загадки.</a:t>
            </a:r>
          </a:p>
          <a:p>
            <a:pPr>
              <a:buNone/>
            </a:pPr>
            <a:r>
              <a:rPr lang="ru-RU" dirty="0" smtClean="0"/>
              <a:t>♦	Какое значение имеет листопад? </a:t>
            </a:r>
            <a:r>
              <a:rPr lang="ru-RU" i="1" dirty="0" smtClean="0"/>
              <a:t>(Приспособление к зим нему холоду, защита деревьев от поломок, выброс не нужных веществ с листьями.)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♦	Все листочки падают одинаково? </a:t>
            </a:r>
            <a:r>
              <a:rPr lang="ru-RU" i="1" dirty="0" smtClean="0"/>
              <a:t>(Нет.)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dirty="0" smtClean="0"/>
              <a:t>Дерево тоже умирает с опавшими листьями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(Растение продолжает жить; в пазухе каждого листа </a:t>
            </a:r>
            <a:r>
              <a:rPr lang="ru-RU" i="1" dirty="0" smtClean="0"/>
              <a:t>золотис­тая</a:t>
            </a:r>
          </a:p>
          <a:p>
            <a:pPr>
              <a:buNone/>
            </a:pPr>
            <a:r>
              <a:rPr lang="ru-RU" i="1" dirty="0" smtClean="0"/>
              <a:t>почка</a:t>
            </a:r>
            <a:r>
              <a:rPr lang="ru-RU" i="1" dirty="0" smtClean="0"/>
              <a:t>, которая дает весной молодой побег с готовыми листьями.)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тишине осенних рощ</a:t>
            </a:r>
          </a:p>
          <a:p>
            <a:pPr>
              <a:buNone/>
            </a:pPr>
            <a:r>
              <a:rPr lang="ru-RU" dirty="0" smtClean="0"/>
              <a:t>Золотистый льется дождь. </a:t>
            </a:r>
            <a:r>
              <a:rPr lang="ru-RU" i="1" dirty="0" smtClean="0"/>
              <a:t>(Листопад.)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Весной вырастают,</a:t>
            </a:r>
          </a:p>
          <a:p>
            <a:pPr>
              <a:buNone/>
            </a:pPr>
            <a:r>
              <a:rPr lang="ru-RU" dirty="0" smtClean="0"/>
              <a:t>А осенью опадают. </a:t>
            </a:r>
            <a:r>
              <a:rPr lang="ru-RU" i="1" dirty="0" smtClean="0"/>
              <a:t>(Листья.)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Падают с ветки</a:t>
            </a:r>
          </a:p>
          <a:p>
            <a:pPr>
              <a:buNone/>
            </a:pPr>
            <a:r>
              <a:rPr lang="ru-RU" dirty="0" smtClean="0"/>
              <a:t>Золотые монетки. </a:t>
            </a:r>
            <a:r>
              <a:rPr lang="ru-RU" i="1" dirty="0" smtClean="0"/>
              <a:t>(Листочки.)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Исследовательская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Найти листочки, которые, сорвавшись, сразу падают вниз. </a:t>
            </a:r>
            <a:r>
              <a:rPr lang="ru-RU" dirty="0" smtClean="0"/>
              <a:t>Найти</a:t>
            </a:r>
          </a:p>
          <a:p>
            <a:pPr>
              <a:buNone/>
            </a:pPr>
            <a:r>
              <a:rPr lang="ru-RU" dirty="0" smtClean="0"/>
              <a:t>листочки</a:t>
            </a:r>
            <a:r>
              <a:rPr lang="ru-RU" dirty="0" smtClean="0"/>
              <a:t>, которые летят, медленно покачиваясь из стороны в сторону.</a:t>
            </a:r>
          </a:p>
          <a:p>
            <a:pPr>
              <a:buNone/>
            </a:pPr>
            <a:r>
              <a:rPr lang="ru-RU" dirty="0" smtClean="0"/>
              <a:t>Найти листочки, которые летят, цепляясь за ветки. Составить из </a:t>
            </a:r>
            <a:r>
              <a:rPr lang="ru-RU" dirty="0" smtClean="0"/>
              <a:t>опавших</a:t>
            </a:r>
          </a:p>
          <a:p>
            <a:pPr>
              <a:buNone/>
            </a:pPr>
            <a:r>
              <a:rPr lang="ru-RU" dirty="0" smtClean="0"/>
              <a:t>листьев </a:t>
            </a:r>
            <a:r>
              <a:rPr lang="ru-RU" dirty="0" smtClean="0"/>
              <a:t>узор на асфальте.</a:t>
            </a:r>
          </a:p>
          <a:p>
            <a:pPr>
              <a:buNone/>
            </a:pPr>
            <a:r>
              <a:rPr lang="ru-RU" b="1" dirty="0" smtClean="0"/>
              <a:t> 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Помощь дворнику в уборке листьев на участке детского сада. 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закреплять умение работать сообща, добиваясь вы­полнения задания общими усилиями. </a:t>
            </a:r>
          </a:p>
          <a:p>
            <a:pPr>
              <a:buNone/>
            </a:pPr>
            <a:r>
              <a:rPr lang="ru-RU" b="1" dirty="0" smtClean="0"/>
              <a:t>Подвижные </a:t>
            </a:r>
            <a:r>
              <a:rPr lang="ru-RU" b="1" dirty="0" smtClean="0"/>
              <a:t>игры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«Лиса и зайцы».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формировать представление об образе жизни и по­вадках животных.</a:t>
            </a:r>
          </a:p>
          <a:p>
            <a:pPr>
              <a:buNone/>
            </a:pPr>
            <a:r>
              <a:rPr lang="ru-RU" dirty="0" smtClean="0"/>
              <a:t>«Хищник — добыча». 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упражнять в установлении связи «хищник — добыча»;</a:t>
            </a:r>
          </a:p>
          <a:p>
            <a:pPr lvl="0">
              <a:buNone/>
            </a:pPr>
            <a:r>
              <a:rPr lang="ru-RU" dirty="0" smtClean="0"/>
              <a:t>развивать быстроту бега, ловкость.</a:t>
            </a:r>
          </a:p>
          <a:p>
            <a:pPr>
              <a:buNone/>
            </a:pPr>
            <a:r>
              <a:rPr lang="ru-RU" b="1" dirty="0" smtClean="0"/>
              <a:t> 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Развитие движений.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закреплять навыки приседания из положения ноги врозь, перенося массу тела с одной ноги на другую, не подни­маясь.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Прогулка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смородиной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Цель</a:t>
            </a:r>
            <a:r>
              <a:rPr lang="ru-RU" i="1" dirty="0" smtClean="0"/>
              <a:t>: </a:t>
            </a:r>
            <a:r>
              <a:rPr lang="ru-RU" dirty="0" smtClean="0"/>
              <a:t>продолжать знакомить с ягодным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кустарником черной </a:t>
            </a:r>
            <a:r>
              <a:rPr lang="ru-RU" dirty="0" smtClean="0"/>
              <a:t>смородины. 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Растет в саду </a:t>
            </a:r>
          </a:p>
          <a:p>
            <a:pPr>
              <a:buNone/>
            </a:pPr>
            <a:r>
              <a:rPr lang="ru-RU" dirty="0" smtClean="0"/>
              <a:t>Смородины куст. </a:t>
            </a:r>
          </a:p>
          <a:p>
            <a:pPr>
              <a:buNone/>
            </a:pPr>
            <a:r>
              <a:rPr lang="ru-RU" dirty="0" smtClean="0"/>
              <a:t>К нему пойду,</a:t>
            </a:r>
          </a:p>
          <a:p>
            <a:pPr>
              <a:buNone/>
            </a:pPr>
            <a:r>
              <a:rPr lang="ru-RU" dirty="0" smtClean="0"/>
              <a:t> Попробую на вкус </a:t>
            </a:r>
          </a:p>
          <a:p>
            <a:pPr>
              <a:buNone/>
            </a:pPr>
            <a:r>
              <a:rPr lang="ru-RU" dirty="0" smtClean="0"/>
              <a:t>Ягодку черную, </a:t>
            </a:r>
          </a:p>
          <a:p>
            <a:pPr>
              <a:buNone/>
            </a:pPr>
            <a:r>
              <a:rPr lang="ru-RU" dirty="0" smtClean="0"/>
              <a:t>Соком полную.</a:t>
            </a:r>
          </a:p>
          <a:p>
            <a:pPr>
              <a:buNone/>
            </a:pPr>
            <a:r>
              <a:rPr lang="ru-RU" dirty="0" smtClean="0"/>
              <a:t> Ягодка гладкая, </a:t>
            </a:r>
          </a:p>
          <a:p>
            <a:pPr>
              <a:buNone/>
            </a:pPr>
            <a:r>
              <a:rPr lang="ru-RU" dirty="0" smtClean="0"/>
              <a:t>Ты уже сладкая?</a:t>
            </a:r>
          </a:p>
          <a:p>
            <a:pPr>
              <a:buNone/>
            </a:pPr>
            <a:r>
              <a:rPr lang="ru-RU" dirty="0" smtClean="0"/>
              <a:t> Коли поспела — </a:t>
            </a:r>
          </a:p>
          <a:p>
            <a:pPr>
              <a:buNone/>
            </a:pPr>
            <a:r>
              <a:rPr lang="ru-RU" dirty="0" smtClean="0"/>
              <a:t>Возьмусь за дело: </a:t>
            </a:r>
          </a:p>
          <a:p>
            <a:pPr>
              <a:buNone/>
            </a:pPr>
            <a:r>
              <a:rPr lang="ru-RU" dirty="0" smtClean="0"/>
              <a:t>Туесок принесу, </a:t>
            </a:r>
          </a:p>
          <a:p>
            <a:pPr>
              <a:buNone/>
            </a:pPr>
            <a:r>
              <a:rPr lang="ru-RU" dirty="0" smtClean="0"/>
              <a:t>С веток стряхну росу, </a:t>
            </a:r>
          </a:p>
          <a:p>
            <a:pPr>
              <a:buNone/>
            </a:pPr>
            <a:r>
              <a:rPr lang="ru-RU" dirty="0" smtClean="0"/>
              <a:t>Стану ягодки срывать, </a:t>
            </a:r>
          </a:p>
          <a:p>
            <a:pPr>
              <a:buNone/>
            </a:pPr>
            <a:r>
              <a:rPr lang="ru-RU" dirty="0" smtClean="0"/>
              <a:t>На варенье собирать.</a:t>
            </a:r>
          </a:p>
          <a:p>
            <a:pPr>
              <a:buNone/>
            </a:pPr>
            <a:r>
              <a:rPr lang="ru-RU" dirty="0" smtClean="0"/>
              <a:t>Ягоды смородины похожи на маленькие черненькие </a:t>
            </a:r>
            <a:r>
              <a:rPr lang="ru-RU" dirty="0" smtClean="0"/>
              <a:t>ша­рики.</a:t>
            </a:r>
          </a:p>
          <a:p>
            <a:pPr>
              <a:buNone/>
            </a:pPr>
            <a:r>
              <a:rPr lang="ru-RU" dirty="0" smtClean="0"/>
              <a:t>Смородина </a:t>
            </a:r>
            <a:r>
              <a:rPr lang="ru-RU" dirty="0" smtClean="0"/>
              <a:t>— многолетний кустарник, у него разные листья. Весной </a:t>
            </a:r>
            <a:r>
              <a:rPr lang="ru-RU" dirty="0" smtClean="0"/>
              <a:t>на</a:t>
            </a:r>
          </a:p>
          <a:p>
            <a:pPr>
              <a:buNone/>
            </a:pPr>
            <a:r>
              <a:rPr lang="ru-RU" dirty="0" smtClean="0"/>
              <a:t>кустах </a:t>
            </a:r>
            <a:r>
              <a:rPr lang="ru-RU" dirty="0" smtClean="0"/>
              <a:t>смородины раскрываются цветы, похожие на </a:t>
            </a:r>
            <a:r>
              <a:rPr lang="ru-RU" dirty="0" smtClean="0"/>
              <a:t>маленькие</a:t>
            </a:r>
          </a:p>
          <a:p>
            <a:pPr>
              <a:buNone/>
            </a:pPr>
            <a:r>
              <a:rPr lang="ru-RU" dirty="0" smtClean="0"/>
              <a:t>колокольчики</a:t>
            </a:r>
            <a:r>
              <a:rPr lang="ru-RU" dirty="0" smtClean="0"/>
              <a:t>. Смородина зацветает в саду раньше других </a:t>
            </a:r>
            <a:r>
              <a:rPr lang="ru-RU" dirty="0" smtClean="0"/>
              <a:t>ягодных</a:t>
            </a:r>
          </a:p>
          <a:p>
            <a:pPr>
              <a:buNone/>
            </a:pPr>
            <a:r>
              <a:rPr lang="ru-RU" dirty="0" smtClean="0"/>
              <a:t>культур</a:t>
            </a:r>
            <a:r>
              <a:rPr lang="ru-RU" dirty="0" smtClean="0"/>
              <a:t>. Созревают ягоды смо­родины в июле. Вкусные, </a:t>
            </a:r>
            <a:r>
              <a:rPr lang="ru-RU" dirty="0" smtClean="0"/>
              <a:t>кисло-сладкие,</a:t>
            </a:r>
          </a:p>
          <a:p>
            <a:pPr>
              <a:buNone/>
            </a:pPr>
            <a:r>
              <a:rPr lang="ru-RU" dirty="0" smtClean="0"/>
              <a:t>сочные</a:t>
            </a:r>
            <a:r>
              <a:rPr lang="ru-RU" dirty="0" smtClean="0"/>
              <a:t>. Самый стой­кий витамин С. Ягоды и листья </a:t>
            </a:r>
            <a:r>
              <a:rPr lang="ru-RU" dirty="0" smtClean="0"/>
              <a:t>смородины</a:t>
            </a:r>
          </a:p>
          <a:p>
            <a:pPr>
              <a:buNone/>
            </a:pPr>
            <a:r>
              <a:rPr lang="ru-RU" dirty="0" smtClean="0"/>
              <a:t>обладают </a:t>
            </a:r>
            <a:r>
              <a:rPr lang="ru-RU" dirty="0" smtClean="0"/>
              <a:t>целеб­ными свойствами. Душистые листья смородины </a:t>
            </a:r>
            <a:r>
              <a:rPr lang="ru-RU" dirty="0" smtClean="0"/>
              <a:t>кладут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маринады и соления, добавляют их при засолке огурцов, </a:t>
            </a:r>
            <a:r>
              <a:rPr lang="ru-RU" dirty="0" smtClean="0"/>
              <a:t>по­мидоров,</a:t>
            </a:r>
          </a:p>
          <a:p>
            <a:pPr>
              <a:buNone/>
            </a:pPr>
            <a:r>
              <a:rPr lang="ru-RU" dirty="0" smtClean="0"/>
              <a:t>грибов </a:t>
            </a:r>
            <a:r>
              <a:rPr lang="ru-RU" dirty="0" smtClean="0"/>
              <a:t>и капусты.</a:t>
            </a:r>
          </a:p>
          <a:p>
            <a:pPr>
              <a:buNone/>
            </a:pPr>
            <a:r>
              <a:rPr lang="ru-RU" b="1" dirty="0" smtClean="0"/>
              <a:t>Воспитатель задает детям вопросы.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Как выглядят ягоды смородины?</a:t>
            </a:r>
          </a:p>
          <a:p>
            <a:pPr lvl="0">
              <a:buNone/>
            </a:pPr>
            <a:r>
              <a:rPr lang="ru-RU" dirty="0" smtClean="0"/>
              <a:t>Какого цвета бывают ягоды?</a:t>
            </a:r>
          </a:p>
          <a:p>
            <a:pPr lvl="0">
              <a:buNone/>
            </a:pPr>
            <a:r>
              <a:rPr lang="ru-RU" dirty="0" smtClean="0"/>
              <a:t>Какие полезные вещества содержатся в ягодах смородины?</a:t>
            </a:r>
          </a:p>
          <a:p>
            <a:pPr>
              <a:buNone/>
            </a:pPr>
            <a:r>
              <a:rPr lang="ru-RU" dirty="0" smtClean="0"/>
              <a:t>Какие сорта смородины вы еще знаете?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 </a:t>
            </a:r>
            <a:endParaRPr lang="ru-RU" dirty="0" smtClean="0"/>
          </a:p>
          <a:p>
            <a:pPr lvl="0">
              <a:buNone/>
            </a:pPr>
            <a:r>
              <a:rPr lang="ru-RU" b="1" dirty="0" smtClean="0"/>
              <a:t>Исследовательская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Найти отличия смородины от шиповника (сравнение лис­тьев, стебля, плодов).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Помощь взрослым в уходе за кустарником, произрастаю­щим на участке.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формировать умение и желание работать сообща.</a:t>
            </a:r>
          </a:p>
          <a:p>
            <a:pPr>
              <a:buNone/>
            </a:pPr>
            <a:r>
              <a:rPr lang="ru-RU" b="1" dirty="0" smtClean="0"/>
              <a:t>Подвижная игра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«Перебежки».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не наталкиваться во время бега на других, уметь ловко увертываться, а если кто-то нечаянно натолк­нулся — не обижаться.</a:t>
            </a:r>
          </a:p>
          <a:p>
            <a:pPr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Упражнение на развитие равновесия.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сохранять правильное положение туловища, головы, действовать уверенно.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Рассматривание осеннего дерева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Цель</a:t>
            </a:r>
            <a:r>
              <a:rPr lang="ru-RU" i="1" dirty="0" smtClean="0"/>
              <a:t>: </a:t>
            </a:r>
            <a:r>
              <a:rPr lang="ru-RU" dirty="0" smtClean="0"/>
              <a:t>формировать знания об </a:t>
            </a:r>
            <a:r>
              <a:rPr lang="ru-RU" dirty="0" smtClean="0"/>
              <a:t>основных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частях дерева, их высоте и толщине.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Поспевает брусника, стали дни холоднее, </a:t>
            </a:r>
          </a:p>
          <a:p>
            <a:pPr>
              <a:buNone/>
            </a:pPr>
            <a:r>
              <a:rPr lang="ru-RU" dirty="0" smtClean="0"/>
              <a:t>И от птичьего крика в сердце только грустнее.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Стаи </a:t>
            </a:r>
            <a:r>
              <a:rPr lang="ru-RU" dirty="0" smtClean="0"/>
              <a:t>птиц улетают  </a:t>
            </a:r>
            <a:r>
              <a:rPr lang="ru-RU" dirty="0" smtClean="0"/>
              <a:t>прочь</a:t>
            </a:r>
            <a:r>
              <a:rPr lang="ru-RU" dirty="0" smtClean="0"/>
              <a:t>, за синее море, </a:t>
            </a:r>
          </a:p>
          <a:p>
            <a:pPr>
              <a:buNone/>
            </a:pPr>
            <a:r>
              <a:rPr lang="ru-RU" dirty="0" smtClean="0"/>
              <a:t>Все деревья блистают в разноцветном уборе.</a:t>
            </a:r>
          </a:p>
          <a:p>
            <a:pPr>
              <a:buNone/>
            </a:pPr>
            <a:r>
              <a:rPr lang="ru-RU" dirty="0" smtClean="0"/>
              <a:t>Подвести детей к дереву, вспомнить его основные части. Дать </a:t>
            </a:r>
            <a:r>
              <a:rPr lang="ru-RU" dirty="0" smtClean="0"/>
              <a:t>детям</a:t>
            </a:r>
          </a:p>
          <a:p>
            <a:pPr>
              <a:buNone/>
            </a:pPr>
            <a:r>
              <a:rPr lang="ru-RU" dirty="0" smtClean="0"/>
              <a:t>наглядное </a:t>
            </a:r>
            <a:r>
              <a:rPr lang="ru-RU" dirty="0" smtClean="0"/>
              <a:t>представление, что деревья бывают разной толщи­ны </a:t>
            </a:r>
            <a:r>
              <a:rPr lang="ru-RU" dirty="0" smtClean="0"/>
              <a:t>и</a:t>
            </a:r>
          </a:p>
          <a:p>
            <a:pPr>
              <a:buNone/>
            </a:pPr>
            <a:r>
              <a:rPr lang="ru-RU" dirty="0" smtClean="0"/>
              <a:t>высоты</a:t>
            </a:r>
            <a:r>
              <a:rPr lang="ru-RU" dirty="0" smtClean="0"/>
              <a:t>. Напомнить, что на ветвях растут листья, но с </a:t>
            </a:r>
            <a:r>
              <a:rPr lang="ru-RU" dirty="0" smtClean="0"/>
              <a:t>наступле­нием</a:t>
            </a:r>
          </a:p>
          <a:p>
            <a:pPr>
              <a:buNone/>
            </a:pPr>
            <a:r>
              <a:rPr lang="ru-RU" dirty="0" smtClean="0"/>
              <a:t>осени </a:t>
            </a:r>
            <a:r>
              <a:rPr lang="ru-RU" dirty="0" smtClean="0"/>
              <a:t>они опадают. Предложить погладить ствол дерева. </a:t>
            </a:r>
            <a:r>
              <a:rPr lang="ru-RU" dirty="0" smtClean="0"/>
              <a:t>Обратить</a:t>
            </a:r>
          </a:p>
          <a:p>
            <a:pPr>
              <a:buNone/>
            </a:pPr>
            <a:r>
              <a:rPr lang="ru-RU" dirty="0" smtClean="0"/>
              <a:t>внимание</a:t>
            </a:r>
            <a:r>
              <a:rPr lang="ru-RU" dirty="0" smtClean="0"/>
              <a:t>, что дерево высокое, и чтобы его рассмотреть, надо </a:t>
            </a:r>
            <a:r>
              <a:rPr lang="ru-RU" dirty="0" smtClean="0"/>
              <a:t>поднять</a:t>
            </a:r>
          </a:p>
          <a:p>
            <a:pPr>
              <a:buNone/>
            </a:pPr>
            <a:r>
              <a:rPr lang="ru-RU" dirty="0" smtClean="0"/>
              <a:t>голову</a:t>
            </a:r>
            <a:r>
              <a:rPr lang="ru-RU" dirty="0" smtClean="0"/>
              <a:t>. Предложить найти низкое дерево. Рассмотреть ствол молодого </a:t>
            </a:r>
            <a:r>
              <a:rPr lang="ru-RU" dirty="0" smtClean="0"/>
              <a:t>и</a:t>
            </a:r>
          </a:p>
          <a:p>
            <a:pPr>
              <a:buNone/>
            </a:pPr>
            <a:r>
              <a:rPr lang="ru-RU" dirty="0" smtClean="0"/>
              <a:t>старого </a:t>
            </a:r>
            <a:r>
              <a:rPr lang="ru-RU" dirty="0" smtClean="0"/>
              <a:t>дерева, сравнить. Предложить побегать по опав­шим </a:t>
            </a:r>
            <a:r>
              <a:rPr lang="ru-RU" dirty="0" smtClean="0"/>
              <a:t>листьям</a:t>
            </a:r>
          </a:p>
          <a:p>
            <a:pPr>
              <a:buNone/>
            </a:pPr>
            <a:r>
              <a:rPr lang="ru-RU" dirty="0" smtClean="0"/>
              <a:t>деревьев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Вместе с детьми обрезать сломанные веточки у деревьев. </a:t>
            </a:r>
            <a:r>
              <a:rPr lang="ru-RU" dirty="0" smtClean="0"/>
              <a:t>Взрых­лить</a:t>
            </a:r>
          </a:p>
          <a:p>
            <a:pPr>
              <a:buNone/>
            </a:pPr>
            <a:r>
              <a:rPr lang="ru-RU" dirty="0" smtClean="0"/>
              <a:t>землю </a:t>
            </a:r>
            <a:r>
              <a:rPr lang="ru-RU" dirty="0" smtClean="0"/>
              <a:t>граблями, подсыпав ее к корням деревьев, объяснить для </a:t>
            </a:r>
            <a:r>
              <a:rPr lang="ru-RU" dirty="0" smtClean="0"/>
              <a:t>чего</a:t>
            </a:r>
          </a:p>
          <a:p>
            <a:pPr>
              <a:buNone/>
            </a:pPr>
            <a:r>
              <a:rPr lang="ru-RU" dirty="0" smtClean="0"/>
              <a:t>это </a:t>
            </a:r>
            <a:r>
              <a:rPr lang="ru-RU" dirty="0" smtClean="0"/>
              <a:t>делается.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воспитывать желание участвовать в уходе за растениями;</a:t>
            </a:r>
          </a:p>
          <a:p>
            <a:pPr lvl="0">
              <a:buNone/>
            </a:pPr>
            <a:r>
              <a:rPr lang="ru-RU" dirty="0" smtClean="0"/>
              <a:t>прививать бережное отношение к природе.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«Птицы в гнездышках».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учить ходить и бегать врассыпную, не наталкиваясь друг на друга;</a:t>
            </a:r>
          </a:p>
          <a:p>
            <a:pPr lvl="0">
              <a:buNone/>
            </a:pPr>
            <a:r>
              <a:rPr lang="ru-RU" dirty="0" smtClean="0"/>
              <a:t>быстро действовать по сигналу воспитателя, помогать друг другу.</a:t>
            </a:r>
            <a:br>
              <a:rPr lang="ru-RU" dirty="0" smtClean="0"/>
            </a:br>
            <a:r>
              <a:rPr lang="ru-RU" dirty="0" smtClean="0"/>
              <a:t>«Зайцы и Жучка».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упражнять в метании в горизонтальную цель, </a:t>
            </a:r>
            <a:r>
              <a:rPr lang="ru-RU" dirty="0" err="1" smtClean="0"/>
              <a:t>пролезании</a:t>
            </a:r>
            <a:r>
              <a:rPr lang="ru-RU" dirty="0" smtClean="0"/>
              <a:t> под шнуром.</a:t>
            </a:r>
          </a:p>
          <a:p>
            <a:pPr>
              <a:buNone/>
            </a:pPr>
            <a:r>
              <a:rPr lang="ru-RU" b="1" dirty="0" smtClean="0"/>
              <a:t>Выносной материал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Детские грабли, кубики для подвижной игры, игрушки для игр с песком, куклы, одетые по погоде, коляски для кукол, машинки.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Прогулка 6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dirty="0" smtClean="0"/>
              <a:t>Наблюдение за перелетными птицами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  </a:t>
            </a:r>
            <a:r>
              <a:rPr lang="ru-RU" dirty="0" smtClean="0"/>
              <a:t>расширять представления о перелетных птицах;</a:t>
            </a:r>
          </a:p>
          <a:p>
            <a:pPr lvl="0">
              <a:buNone/>
            </a:pPr>
            <a:r>
              <a:rPr lang="ru-RU" dirty="0" smtClean="0"/>
              <a:t>воспитывать познавательный интерес к птицам. 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Птицы на юг улетают: </a:t>
            </a:r>
          </a:p>
          <a:p>
            <a:pPr>
              <a:buNone/>
            </a:pPr>
            <a:r>
              <a:rPr lang="ru-RU" dirty="0" smtClean="0"/>
              <a:t>Гуси, грачи, журавли. </a:t>
            </a:r>
          </a:p>
          <a:p>
            <a:pPr>
              <a:buNone/>
            </a:pPr>
            <a:r>
              <a:rPr lang="ru-RU" dirty="0" smtClean="0"/>
              <a:t>Вот уж последняя стая </a:t>
            </a:r>
          </a:p>
          <a:p>
            <a:pPr>
              <a:buNone/>
            </a:pPr>
            <a:r>
              <a:rPr lang="ru-RU" dirty="0" smtClean="0"/>
              <a:t>Крыльями машет вдали.            </a:t>
            </a:r>
            <a:r>
              <a:rPr lang="ru-RU" i="1" dirty="0" smtClean="0"/>
              <a:t>М. </a:t>
            </a:r>
            <a:r>
              <a:rPr lang="ru-RU" i="1" dirty="0" err="1" smtClean="0"/>
              <a:t>Ивенсен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Воспитатель проводит с детьми беседу,</a:t>
            </a:r>
            <a:r>
              <a:rPr lang="ru-RU" dirty="0" smtClean="0"/>
              <a:t> задает вопросы.</a:t>
            </a:r>
          </a:p>
          <a:p>
            <a:pPr lvl="0">
              <a:buNone/>
            </a:pPr>
            <a:r>
              <a:rPr lang="ru-RU" dirty="0" smtClean="0"/>
              <a:t>Как изменилась жизнь птиц с приходом осени? </a:t>
            </a:r>
            <a:r>
              <a:rPr lang="ru-RU" i="1" dirty="0" smtClean="0"/>
              <a:t>(Корма для </a:t>
            </a:r>
            <a:r>
              <a:rPr lang="ru-RU" i="1" dirty="0" smtClean="0"/>
              <a:t>птиц</a:t>
            </a:r>
          </a:p>
          <a:p>
            <a:pPr lvl="0">
              <a:buNone/>
            </a:pPr>
            <a:r>
              <a:rPr lang="ru-RU" i="1" dirty="0" smtClean="0"/>
              <a:t>становится </a:t>
            </a:r>
            <a:r>
              <a:rPr lang="ru-RU" i="1" dirty="0" smtClean="0"/>
              <a:t>все меньше, начинает холодать — птицы собираются </a:t>
            </a:r>
            <a:r>
              <a:rPr lang="ru-RU" i="1" dirty="0" smtClean="0"/>
              <a:t>в</a:t>
            </a:r>
          </a:p>
          <a:p>
            <a:pPr lvl="0">
              <a:buNone/>
            </a:pPr>
            <a:r>
              <a:rPr lang="ru-RU" i="1" dirty="0" smtClean="0"/>
              <a:t>стаи</a:t>
            </a:r>
            <a:r>
              <a:rPr lang="ru-RU" i="1" dirty="0" smtClean="0"/>
              <a:t>, пробуют свои силы и трениру­ют птенцов, готовят их </a:t>
            </a:r>
            <a:r>
              <a:rPr lang="ru-RU" i="1" dirty="0" smtClean="0"/>
              <a:t>к</a:t>
            </a:r>
          </a:p>
          <a:p>
            <a:pPr lvl="0">
              <a:buNone/>
            </a:pPr>
            <a:r>
              <a:rPr lang="ru-RU" i="1" dirty="0" smtClean="0"/>
              <a:t>отлету</a:t>
            </a:r>
            <a:r>
              <a:rPr lang="ru-RU" i="1" dirty="0" smtClean="0"/>
              <a:t>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Расскажите о своих наблюдениях за поведением птиц летом и осенью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i="1" dirty="0" smtClean="0"/>
              <a:t>(</a:t>
            </a:r>
            <a:r>
              <a:rPr lang="ru-RU" i="1" dirty="0" smtClean="0"/>
              <a:t>Летом для птиц достаточно корма, они выводят и </a:t>
            </a:r>
            <a:r>
              <a:rPr lang="ru-RU" i="1" dirty="0" smtClean="0"/>
              <a:t>вскармливают</a:t>
            </a:r>
          </a:p>
          <a:p>
            <a:pPr lvl="0">
              <a:buNone/>
            </a:pPr>
            <a:r>
              <a:rPr lang="ru-RU" i="1" dirty="0" smtClean="0"/>
              <a:t>птенцов</a:t>
            </a:r>
            <a:r>
              <a:rPr lang="ru-RU" i="1" dirty="0" smtClean="0"/>
              <a:t>. А осенью птицы ведут себя беспокойно, собираются в </a:t>
            </a:r>
            <a:r>
              <a:rPr lang="ru-RU" i="1" dirty="0" smtClean="0"/>
              <a:t>стаи</a:t>
            </a:r>
          </a:p>
          <a:p>
            <a:pPr lvl="0">
              <a:buNone/>
            </a:pPr>
            <a:r>
              <a:rPr lang="ru-RU" i="1" dirty="0" smtClean="0"/>
              <a:t>и </a:t>
            </a:r>
            <a:r>
              <a:rPr lang="ru-RU" i="1" dirty="0" smtClean="0"/>
              <a:t>летят в теплые края.)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Что происходит осенью с кормом для птиц? </a:t>
            </a:r>
            <a:r>
              <a:rPr lang="ru-RU" i="1" dirty="0" smtClean="0"/>
              <a:t>(Корма для </a:t>
            </a:r>
            <a:r>
              <a:rPr lang="ru-RU" i="1" dirty="0" smtClean="0"/>
              <a:t>птиц</a:t>
            </a:r>
          </a:p>
          <a:p>
            <a:pPr lvl="0">
              <a:buNone/>
            </a:pPr>
            <a:r>
              <a:rPr lang="ru-RU" i="1" dirty="0" smtClean="0"/>
              <a:t>становится </a:t>
            </a:r>
            <a:r>
              <a:rPr lang="ru-RU" i="1" dirty="0" smtClean="0"/>
              <a:t>все меньше и меньше; сначала пропада­ют </a:t>
            </a:r>
            <a:r>
              <a:rPr lang="ru-RU" i="1" dirty="0" smtClean="0"/>
              <a:t>насекомые,</a:t>
            </a:r>
          </a:p>
          <a:p>
            <a:pPr lvl="0">
              <a:buNone/>
            </a:pPr>
            <a:r>
              <a:rPr lang="ru-RU" i="1" dirty="0" smtClean="0"/>
              <a:t>затем </a:t>
            </a:r>
            <a:r>
              <a:rPr lang="ru-RU" i="1" dirty="0" smtClean="0"/>
              <a:t>увядают растения, уменьшается ко­личество плодов и семян.)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Подумайте, с чем связаны сроки отлета насекомоядных и </a:t>
            </a:r>
            <a:r>
              <a:rPr lang="ru-RU" dirty="0" smtClean="0"/>
              <a:t>зерноядных</a:t>
            </a:r>
          </a:p>
          <a:p>
            <a:pPr lvl="0">
              <a:buNone/>
            </a:pPr>
            <a:r>
              <a:rPr lang="ru-RU" dirty="0" smtClean="0"/>
              <a:t>птиц </a:t>
            </a:r>
            <a:r>
              <a:rPr lang="ru-RU" dirty="0" smtClean="0"/>
              <a:t>осенью? </a:t>
            </a:r>
            <a:r>
              <a:rPr lang="ru-RU" i="1" dirty="0" smtClean="0"/>
              <a:t>(Насекомоядные птицы улета­ют раньше, </a:t>
            </a:r>
            <a:r>
              <a:rPr lang="ru-RU" i="1" dirty="0" smtClean="0"/>
              <a:t>чем</a:t>
            </a:r>
          </a:p>
          <a:p>
            <a:pPr lvl="0">
              <a:buNone/>
            </a:pPr>
            <a:r>
              <a:rPr lang="ru-RU" i="1" dirty="0" smtClean="0"/>
              <a:t>зерноядные</a:t>
            </a:r>
            <a:r>
              <a:rPr lang="ru-RU" i="1" dirty="0" smtClean="0"/>
              <a:t>, так как исчезают насекомые, а птицам нечем </a:t>
            </a:r>
            <a:r>
              <a:rPr lang="ru-RU" i="1" dirty="0" smtClean="0"/>
              <a:t>уже</a:t>
            </a:r>
          </a:p>
          <a:p>
            <a:pPr lvl="0">
              <a:buNone/>
            </a:pPr>
            <a:r>
              <a:rPr lang="ru-RU" i="1" dirty="0" smtClean="0"/>
              <a:t>питаться</a:t>
            </a:r>
            <a:r>
              <a:rPr lang="ru-RU" i="1" dirty="0" smtClean="0"/>
              <a:t>; затем улетают те птицы, которые едят плоды, </a:t>
            </a:r>
            <a:r>
              <a:rPr lang="ru-RU" i="1" dirty="0" smtClean="0"/>
              <a:t>семена,</a:t>
            </a:r>
          </a:p>
          <a:p>
            <a:pPr lvl="0">
              <a:buNone/>
            </a:pPr>
            <a:r>
              <a:rPr lang="ru-RU" i="1" dirty="0" smtClean="0"/>
              <a:t>зерно</a:t>
            </a:r>
            <a:r>
              <a:rPr lang="ru-RU" i="1" dirty="0" smtClean="0"/>
              <a:t>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Почему осенью птиц становится мало? </a:t>
            </a:r>
            <a:r>
              <a:rPr lang="ru-RU" i="1" dirty="0" smtClean="0"/>
              <a:t>(С конца авгус­та </a:t>
            </a:r>
            <a:r>
              <a:rPr lang="ru-RU" i="1" dirty="0" smtClean="0"/>
              <a:t>птицы</a:t>
            </a:r>
          </a:p>
          <a:p>
            <a:pPr lvl="0">
              <a:buNone/>
            </a:pPr>
            <a:r>
              <a:rPr lang="ru-RU" i="1" dirty="0" smtClean="0"/>
              <a:t>начинают </a:t>
            </a:r>
            <a:r>
              <a:rPr lang="ru-RU" i="1" dirty="0" smtClean="0"/>
              <a:t>улетать на юг, так как холодает, и исчезают насекомые.)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Как птицы готовятся к отлету? </a:t>
            </a:r>
            <a:r>
              <a:rPr lang="ru-RU" i="1" dirty="0" smtClean="0"/>
              <a:t>(Собравшись в стаи, они </a:t>
            </a:r>
            <a:r>
              <a:rPr lang="ru-RU" i="1" dirty="0" smtClean="0"/>
              <a:t>стремительно</a:t>
            </a:r>
          </a:p>
          <a:p>
            <a:pPr lvl="0">
              <a:buNone/>
            </a:pPr>
            <a:r>
              <a:rPr lang="ru-RU" i="1" dirty="0" smtClean="0"/>
              <a:t>носятся </a:t>
            </a:r>
            <a:r>
              <a:rPr lang="ru-RU" i="1" dirty="0" smtClean="0"/>
              <a:t>в воздухе, упражняясь перед даль­ним полетом.)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Назовите первый признак приближения осеннего пере­лета птиц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i="1" dirty="0" smtClean="0"/>
              <a:t>(</a:t>
            </a:r>
            <a:r>
              <a:rPr lang="ru-RU" i="1" dirty="0" smtClean="0"/>
              <a:t>Усиливается гомон птиц, они собираются в стаи.)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Какие птицы позже всех улетают на юг? </a:t>
            </a:r>
            <a:r>
              <a:rPr lang="ru-RU" i="1" dirty="0" smtClean="0"/>
              <a:t>(Утки, гуси — </a:t>
            </a:r>
            <a:r>
              <a:rPr lang="ru-RU" i="1" dirty="0" smtClean="0"/>
              <a:t>водоплавающие,</a:t>
            </a:r>
          </a:p>
          <a:p>
            <a:pPr>
              <a:buNone/>
            </a:pPr>
            <a:r>
              <a:rPr lang="ru-RU" i="1" dirty="0" smtClean="0"/>
              <a:t>улетают </a:t>
            </a:r>
            <a:r>
              <a:rPr lang="ru-RU" i="1" dirty="0" smtClean="0"/>
              <a:t>последними, так как пока водо­емы не замерзли, им </a:t>
            </a:r>
            <a:r>
              <a:rPr lang="ru-RU" i="1" dirty="0" smtClean="0"/>
              <a:t>есть</a:t>
            </a:r>
          </a:p>
          <a:p>
            <a:pPr>
              <a:buNone/>
            </a:pPr>
            <a:r>
              <a:rPr lang="ru-RU" i="1" dirty="0" smtClean="0"/>
              <a:t>чем </a:t>
            </a:r>
            <a:r>
              <a:rPr lang="ru-RU" i="1" dirty="0" smtClean="0"/>
              <a:t>питаться.)</a:t>
            </a:r>
            <a:endParaRPr lang="ru-RU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ru-RU" dirty="0" smtClean="0"/>
              <a:t>Знаете ли вы, как выстраиваются птицы </a:t>
            </a:r>
            <a:r>
              <a:rPr lang="ru-RU" dirty="0" smtClean="0"/>
              <a:t>при</a:t>
            </a:r>
          </a:p>
          <a:p>
            <a:pPr lvl="0">
              <a:buNone/>
            </a:pPr>
            <a:r>
              <a:rPr lang="ru-RU" dirty="0" smtClean="0"/>
              <a:t> </a:t>
            </a:r>
            <a:r>
              <a:rPr lang="ru-RU" dirty="0" smtClean="0"/>
              <a:t>перелете на юг? </a:t>
            </a:r>
            <a:r>
              <a:rPr lang="ru-RU" i="1" dirty="0" smtClean="0"/>
              <a:t>(Во время перелета птицы </a:t>
            </a:r>
            <a:r>
              <a:rPr lang="ru-RU" i="1" dirty="0" smtClean="0"/>
              <a:t>придерживаются</a:t>
            </a:r>
          </a:p>
          <a:p>
            <a:pPr lvl="0">
              <a:buNone/>
            </a:pPr>
            <a:r>
              <a:rPr lang="ru-RU" i="1" dirty="0" smtClean="0"/>
              <a:t>опре­деленного </a:t>
            </a:r>
            <a:r>
              <a:rPr lang="ru-RU" i="1" dirty="0" smtClean="0"/>
              <a:t>порядка. Так им удобней и легче лететь. </a:t>
            </a:r>
            <a:r>
              <a:rPr lang="ru-RU" i="1" dirty="0" smtClean="0"/>
              <a:t>Журавли</a:t>
            </a:r>
          </a:p>
          <a:p>
            <a:pPr lvl="0">
              <a:buNone/>
            </a:pPr>
            <a:r>
              <a:rPr lang="ru-RU" i="1" dirty="0" smtClean="0"/>
              <a:t>летят </a:t>
            </a:r>
            <a:r>
              <a:rPr lang="ru-RU" i="1" dirty="0" smtClean="0"/>
              <a:t>клином — углом. Цапли и гуси — шеренгой. </a:t>
            </a:r>
            <a:r>
              <a:rPr lang="ru-RU" i="1" dirty="0" smtClean="0"/>
              <a:t>Утки</a:t>
            </a:r>
          </a:p>
          <a:p>
            <a:pPr lvl="0">
              <a:buNone/>
            </a:pPr>
            <a:r>
              <a:rPr lang="ru-RU" i="1" dirty="0" smtClean="0"/>
              <a:t>выстраиваются </a:t>
            </a:r>
            <a:r>
              <a:rPr lang="ru-RU" i="1" dirty="0" smtClean="0"/>
              <a:t>в линию (друг за другом), некоторые стаи </a:t>
            </a:r>
            <a:r>
              <a:rPr lang="ru-RU" i="1" dirty="0" smtClean="0"/>
              <a:t>уток</a:t>
            </a:r>
          </a:p>
          <a:p>
            <a:pPr lvl="0">
              <a:buNone/>
            </a:pPr>
            <a:r>
              <a:rPr lang="ru-RU" i="1" dirty="0" smtClean="0"/>
              <a:t>летят </a:t>
            </a:r>
            <a:r>
              <a:rPr lang="ru-RU" i="1" dirty="0" smtClean="0"/>
              <a:t>в виде пологой дуги, а мелкие — насекомоядные птицы </a:t>
            </a:r>
            <a:r>
              <a:rPr lang="ru-RU" i="1" dirty="0" smtClean="0"/>
              <a:t>—</a:t>
            </a:r>
          </a:p>
          <a:p>
            <a:pPr lvl="0">
              <a:buNone/>
            </a:pPr>
            <a:r>
              <a:rPr lang="ru-RU" i="1" dirty="0" smtClean="0"/>
              <a:t>летят </a:t>
            </a:r>
            <a:r>
              <a:rPr lang="ru-RU" i="1" dirty="0" smtClean="0"/>
              <a:t>скученной стаей.)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Предложить детям собраться вместе для «перелета»: </a:t>
            </a:r>
            <a:r>
              <a:rPr lang="ru-RU" dirty="0" smtClean="0"/>
              <a:t>пост­роиться</a:t>
            </a:r>
          </a:p>
          <a:p>
            <a:pPr>
              <a:buNone/>
            </a:pPr>
            <a:r>
              <a:rPr lang="ru-RU" dirty="0" smtClean="0"/>
              <a:t>клином</a:t>
            </a:r>
            <a:r>
              <a:rPr lang="ru-RU" dirty="0" smtClean="0"/>
              <a:t>, прямой линией и т.д.</a:t>
            </a:r>
          </a:p>
          <a:p>
            <a:pPr>
              <a:buNone/>
            </a:pPr>
            <a:r>
              <a:rPr lang="ru-RU" dirty="0" smtClean="0"/>
              <a:t>Видели ли вы отлет журавлей осенью? </a:t>
            </a:r>
            <a:r>
              <a:rPr lang="ru-RU" i="1" dirty="0" smtClean="0"/>
              <a:t>(Они летят уг­лом, </a:t>
            </a:r>
            <a:r>
              <a:rPr lang="ru-RU" i="1" dirty="0" smtClean="0"/>
              <a:t>двумя</a:t>
            </a:r>
          </a:p>
          <a:p>
            <a:pPr>
              <a:buNone/>
            </a:pPr>
            <a:r>
              <a:rPr lang="ru-RU" i="1" dirty="0" smtClean="0"/>
              <a:t>расходящимися </a:t>
            </a:r>
            <a:r>
              <a:rPr lang="ru-RU" i="1" dirty="0" smtClean="0"/>
              <a:t>назад рядами, с длинными вытя­нутыми </a:t>
            </a:r>
            <a:r>
              <a:rPr lang="ru-RU" i="1" dirty="0" smtClean="0"/>
              <a:t>шеями,</a:t>
            </a:r>
          </a:p>
          <a:p>
            <a:pPr>
              <a:buNone/>
            </a:pPr>
            <a:r>
              <a:rPr lang="ru-RU" i="1" dirty="0" smtClean="0"/>
              <a:t>громко </a:t>
            </a:r>
            <a:r>
              <a:rPr lang="ru-RU" i="1" dirty="0" smtClean="0"/>
              <a:t>курлыча. Иногда удается увидеть, как передовой журавль </a:t>
            </a:r>
            <a:r>
              <a:rPr lang="ru-RU" i="1" dirty="0" smtClean="0"/>
              <a:t>—</a:t>
            </a:r>
          </a:p>
          <a:p>
            <a:pPr>
              <a:buNone/>
            </a:pPr>
            <a:r>
              <a:rPr lang="ru-RU" i="1" dirty="0" smtClean="0"/>
              <a:t>вожак </a:t>
            </a:r>
            <a:r>
              <a:rPr lang="ru-RU" i="1" dirty="0" smtClean="0"/>
              <a:t>— меняется местами со своим соседом. Один из них </a:t>
            </a:r>
            <a:r>
              <a:rPr lang="ru-RU" i="1" dirty="0" smtClean="0"/>
              <a:t>подлетает</a:t>
            </a:r>
          </a:p>
          <a:p>
            <a:pPr>
              <a:buNone/>
            </a:pPr>
            <a:r>
              <a:rPr lang="ru-RU" i="1" dirty="0" smtClean="0"/>
              <a:t>под </a:t>
            </a:r>
            <a:r>
              <a:rPr lang="ru-RU" i="1" dirty="0" smtClean="0"/>
              <a:t>другого и занима­ет его место.)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Журавли летят, курлычут. </a:t>
            </a:r>
          </a:p>
          <a:p>
            <a:pPr>
              <a:buNone/>
            </a:pPr>
            <a:r>
              <a:rPr lang="ru-RU" dirty="0" smtClean="0"/>
              <a:t>Шлют последнее «прощай». </a:t>
            </a:r>
          </a:p>
          <a:p>
            <a:pPr>
              <a:buNone/>
            </a:pPr>
            <a:r>
              <a:rPr lang="ru-RU" dirty="0" smtClean="0"/>
              <a:t>За собою лето кличут, </a:t>
            </a:r>
          </a:p>
          <a:p>
            <a:pPr>
              <a:buNone/>
            </a:pPr>
            <a:r>
              <a:rPr lang="ru-RU" dirty="0" smtClean="0"/>
              <a:t>Забирают в теплый край.</a:t>
            </a:r>
          </a:p>
          <a:p>
            <a:pPr>
              <a:buNone/>
            </a:pPr>
            <a:r>
              <a:rPr lang="ru-RU" b="1" dirty="0" smtClean="0"/>
              <a:t>Исследовательская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Предложить детям рассмотреть карточки-схемы, на </a:t>
            </a:r>
            <a:r>
              <a:rPr lang="ru-RU" dirty="0" smtClean="0"/>
              <a:t>кото­рых</a:t>
            </a:r>
          </a:p>
          <a:p>
            <a:pPr>
              <a:buNone/>
            </a:pPr>
            <a:r>
              <a:rPr lang="ru-RU" dirty="0" smtClean="0"/>
              <a:t>изображены</a:t>
            </a:r>
            <a:r>
              <a:rPr lang="ru-RU" dirty="0" smtClean="0"/>
              <a:t>: угол, прямая линия, пологая дуга, хаотич­но, </a:t>
            </a:r>
            <a:r>
              <a:rPr lang="ru-RU" dirty="0" smtClean="0"/>
              <a:t>скученно</a:t>
            </a:r>
          </a:p>
          <a:p>
            <a:pPr>
              <a:buNone/>
            </a:pPr>
            <a:r>
              <a:rPr lang="ru-RU" dirty="0" smtClean="0"/>
              <a:t>расположенные </a:t>
            </a:r>
            <a:r>
              <a:rPr lang="ru-RU" dirty="0" smtClean="0"/>
              <a:t>точки. Дать ответ, к какому виду птиц относится </a:t>
            </a:r>
            <a:r>
              <a:rPr lang="ru-RU" dirty="0" smtClean="0"/>
              <a:t>каждая</a:t>
            </a:r>
          </a:p>
          <a:p>
            <a:pPr>
              <a:buNone/>
            </a:pPr>
            <a:r>
              <a:rPr lang="ru-RU" dirty="0" smtClean="0"/>
              <a:t>карточка-схема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Трудовая деятельность: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dirty="0" smtClean="0"/>
              <a:t>Сбор семян различных растений для подкормки птиц </a:t>
            </a:r>
            <a:r>
              <a:rPr lang="ru-RU" dirty="0" smtClean="0"/>
              <a:t>зимой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воспитывать сочувствие, сопереживание по отноше­нию к птицам.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r>
              <a:rPr lang="ru-RU" dirty="0" smtClean="0"/>
              <a:t> «Гуси-лебеди».</a:t>
            </a:r>
          </a:p>
          <a:p>
            <a:pPr>
              <a:buNone/>
            </a:pPr>
            <a:r>
              <a:rPr lang="ru-RU" i="1" dirty="0" err="1" smtClean="0"/>
              <a:t>Целъ</a:t>
            </a:r>
            <a:r>
              <a:rPr lang="ru-RU" i="1" dirty="0" smtClean="0"/>
              <a:t>: </a:t>
            </a:r>
            <a:r>
              <a:rPr lang="ru-RU" dirty="0" smtClean="0"/>
              <a:t>совершенствовать технику бега, добиваясь естествен­ности, легкости и точности выполнения задания. «Найди свой дом». </a:t>
            </a: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развивать физические качества — быстроту, ловкость;</a:t>
            </a:r>
          </a:p>
          <a:p>
            <a:pPr lvl="0">
              <a:buNone/>
            </a:pPr>
            <a:r>
              <a:rPr lang="ru-RU" dirty="0" smtClean="0"/>
              <a:t>совершенствовать ориентировку в пространстве. </a:t>
            </a:r>
          </a:p>
          <a:p>
            <a:pPr>
              <a:buNone/>
            </a:pPr>
            <a:r>
              <a:rPr lang="ru-RU" b="1" dirty="0" smtClean="0"/>
              <a:t>Индивидуальная 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Использование различных видов ходьбы: разное положе­ние рук, высоко поднятые колени (как аист, журавль, цап­ля).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развивать двигательную активность.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8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ивой осенью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Цель</a:t>
            </a:r>
            <a:r>
              <a:rPr lang="ru-RU" i="1" dirty="0" smtClean="0"/>
              <a:t>: </a:t>
            </a:r>
            <a:r>
              <a:rPr lang="ru-RU" dirty="0" smtClean="0"/>
              <a:t>расширять знания о разновидностях </a:t>
            </a:r>
            <a:r>
              <a:rPr lang="ru-RU" dirty="0" smtClean="0"/>
              <a:t>ивы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(верба, </a:t>
            </a:r>
            <a:r>
              <a:rPr lang="ru-RU" dirty="0" smtClean="0"/>
              <a:t>ракита</a:t>
            </a:r>
            <a:r>
              <a:rPr lang="ru-RU" dirty="0" smtClean="0"/>
              <a:t>, лоза и др.). 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Плыви, плыви, листочек золотой, </a:t>
            </a:r>
          </a:p>
          <a:p>
            <a:pPr>
              <a:buNone/>
            </a:pPr>
            <a:r>
              <a:rPr lang="ru-RU" dirty="0" smtClean="0"/>
              <a:t>Вниз по реке, как маленький кораблик. </a:t>
            </a:r>
          </a:p>
          <a:p>
            <a:pPr>
              <a:buNone/>
            </a:pPr>
            <a:r>
              <a:rPr lang="ru-RU" dirty="0" smtClean="0"/>
              <a:t>Работу отложу, поставлю грабли </a:t>
            </a:r>
          </a:p>
          <a:p>
            <a:pPr>
              <a:buNone/>
            </a:pPr>
            <a:r>
              <a:rPr lang="ru-RU" dirty="0" smtClean="0"/>
              <a:t>К стволу ветлы, склоненной над водой, </a:t>
            </a:r>
          </a:p>
          <a:p>
            <a:pPr>
              <a:buNone/>
            </a:pPr>
            <a:r>
              <a:rPr lang="ru-RU" dirty="0" smtClean="0"/>
              <a:t>И побреду, кораблик, за тобой.</a:t>
            </a:r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 lvl="0">
              <a:buNone/>
            </a:pPr>
            <a:r>
              <a:rPr lang="ru-RU" dirty="0" smtClean="0"/>
              <a:t>Как выглядит ива?</a:t>
            </a:r>
          </a:p>
          <a:p>
            <a:pPr lvl="0">
              <a:buNone/>
            </a:pPr>
            <a:r>
              <a:rPr lang="ru-RU" dirty="0" smtClean="0"/>
              <a:t>Какие у нее ветки и листья?</a:t>
            </a:r>
          </a:p>
          <a:p>
            <a:pPr lvl="0">
              <a:buNone/>
            </a:pPr>
            <a:r>
              <a:rPr lang="ru-RU" dirty="0" smtClean="0"/>
              <a:t>Где чаще растут ивы? </a:t>
            </a:r>
            <a:r>
              <a:rPr lang="ru-RU" i="1" dirty="0" smtClean="0"/>
              <a:t>(По берегам реки.)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♦	Какие вы знаете разновидности ивы? </a:t>
            </a:r>
            <a:r>
              <a:rPr lang="ru-RU" i="1" dirty="0" smtClean="0"/>
              <a:t>(Верба, ракита, ветла, лоза.)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♦	Что дает ива людям? </a:t>
            </a:r>
            <a:r>
              <a:rPr lang="ru-RU" i="1" dirty="0" smtClean="0"/>
              <a:t>(Из ее веток плетут корзины.) </a:t>
            </a:r>
            <a:r>
              <a:rPr lang="ru-RU" dirty="0" smtClean="0"/>
              <a:t>Исследовательская деятельность</a:t>
            </a:r>
          </a:p>
          <a:p>
            <a:pPr>
              <a:buNone/>
            </a:pPr>
            <a:r>
              <a:rPr lang="ru-RU" dirty="0" smtClean="0"/>
              <a:t>Рассмотреть через лупу листья ивы. Чем они покрыты? </a:t>
            </a:r>
            <a:r>
              <a:rPr lang="ru-RU" i="1" dirty="0" smtClean="0"/>
              <a:t>(Светло-серым налетом.)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Сбор листьев для изготовления поделок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продолжать прививать трудовые умения</a:t>
            </a:r>
            <a:r>
              <a:rPr lang="ru-RU" b="1" dirty="0" smtClean="0"/>
              <a:t> </a:t>
            </a:r>
            <a:r>
              <a:rPr lang="ru-RU" dirty="0" smtClean="0"/>
              <a:t>и навыки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«Перелет птиц», «Охотники и звери». 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упражнять в беге через разные препятствия;</a:t>
            </a:r>
          </a:p>
          <a:p>
            <a:pPr lvl="0">
              <a:buNone/>
            </a:pPr>
            <a:r>
              <a:rPr lang="ru-RU" dirty="0" smtClean="0"/>
              <a:t>развивать ловкость. </a:t>
            </a:r>
          </a:p>
          <a:p>
            <a:pPr>
              <a:buNone/>
            </a:pPr>
            <a:r>
              <a:rPr lang="ru-RU" b="1" dirty="0" smtClean="0"/>
              <a:t>Индивидуальная работа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Прыжки со скакалкой.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прыгать одновременно на обеих ногах.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10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брусникой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Цель</a:t>
            </a:r>
            <a:r>
              <a:rPr lang="ru-RU" i="1" dirty="0" smtClean="0"/>
              <a:t>: </a:t>
            </a:r>
            <a:r>
              <a:rPr lang="ru-RU" dirty="0" smtClean="0"/>
              <a:t>продолжать знакомство с ягодным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кустарником </a:t>
            </a:r>
            <a:r>
              <a:rPr lang="ru-RU" dirty="0" smtClean="0"/>
              <a:t>— брусникой.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Гибкий стебель повилики </a:t>
            </a:r>
          </a:p>
          <a:p>
            <a:pPr>
              <a:buNone/>
            </a:pPr>
            <a:r>
              <a:rPr lang="ru-RU" dirty="0" smtClean="0"/>
              <a:t>Ствол обвил, как поясок. </a:t>
            </a:r>
          </a:p>
          <a:p>
            <a:pPr>
              <a:buNone/>
            </a:pPr>
            <a:r>
              <a:rPr lang="ru-RU" dirty="0" smtClean="0"/>
              <a:t>Алой ягоды брусники </a:t>
            </a:r>
          </a:p>
          <a:p>
            <a:pPr>
              <a:buNone/>
            </a:pPr>
            <a:r>
              <a:rPr lang="ru-RU" dirty="0" smtClean="0"/>
              <a:t>Набрала я туесок. </a:t>
            </a:r>
          </a:p>
          <a:p>
            <a:pPr>
              <a:buNone/>
            </a:pPr>
            <a:r>
              <a:rPr lang="ru-RU" dirty="0" smtClean="0"/>
              <a:t>Пусть она и горьковата, </a:t>
            </a:r>
          </a:p>
          <a:p>
            <a:pPr>
              <a:buNone/>
            </a:pPr>
            <a:r>
              <a:rPr lang="ru-RU" dirty="0" smtClean="0"/>
              <a:t>Но моченая вкусна! </a:t>
            </a:r>
          </a:p>
          <a:p>
            <a:pPr>
              <a:buNone/>
            </a:pPr>
            <a:r>
              <a:rPr lang="ru-RU" dirty="0" smtClean="0"/>
              <a:t>Мхов и хвои ароматов </a:t>
            </a:r>
          </a:p>
          <a:p>
            <a:pPr>
              <a:buNone/>
            </a:pPr>
            <a:r>
              <a:rPr lang="ru-RU" dirty="0" smtClean="0"/>
              <a:t>Эта ягода полна.</a:t>
            </a:r>
          </a:p>
          <a:p>
            <a:pPr>
              <a:buNone/>
            </a:pPr>
            <a:r>
              <a:rPr lang="ru-RU" dirty="0" smtClean="0"/>
              <a:t>Повилика — растение без листьев и корней, обвивающее своими листьями другое растение.</a:t>
            </a:r>
          </a:p>
          <a:p>
            <a:pPr>
              <a:buNone/>
            </a:pPr>
            <a:r>
              <a:rPr lang="ru-RU" dirty="0" smtClean="0"/>
              <a:t>В сентябре в лесах появляются сочные, сладкие, крупные </a:t>
            </a:r>
            <a:r>
              <a:rPr lang="ru-RU" dirty="0" smtClean="0"/>
              <a:t>ярко-красные</a:t>
            </a:r>
          </a:p>
          <a:p>
            <a:pPr>
              <a:buNone/>
            </a:pPr>
            <a:r>
              <a:rPr lang="ru-RU" dirty="0" smtClean="0"/>
              <a:t>ягодки</a:t>
            </a:r>
            <a:r>
              <a:rPr lang="ru-RU" dirty="0" smtClean="0"/>
              <a:t>, вобравшие в себя лесные ароматы мхов </a:t>
            </a:r>
            <a:r>
              <a:rPr lang="ru-RU" baseline="30000" dirty="0" smtClean="0"/>
              <a:t>и</a:t>
            </a:r>
            <a:r>
              <a:rPr lang="ru-RU" dirty="0" smtClean="0"/>
              <a:t> хвои. В мае—июне </a:t>
            </a:r>
            <a:r>
              <a:rPr lang="ru-RU" dirty="0" smtClean="0"/>
              <a:t>на</a:t>
            </a:r>
          </a:p>
          <a:p>
            <a:pPr>
              <a:buNone/>
            </a:pPr>
            <a:r>
              <a:rPr lang="ru-RU" dirty="0" smtClean="0"/>
              <a:t>ветках </a:t>
            </a:r>
            <a:r>
              <a:rPr lang="ru-RU" dirty="0" smtClean="0"/>
              <a:t>брусники расцветают мелкие бело-розовые цветочки, </a:t>
            </a:r>
            <a:r>
              <a:rPr lang="ru-RU" dirty="0" smtClean="0"/>
              <a:t>собранные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кисти по четыре и во­семь цветков. Кисти цветов брусники </a:t>
            </a:r>
            <a:r>
              <a:rPr lang="ru-RU" dirty="0" smtClean="0"/>
              <a:t>выглядят</a:t>
            </a:r>
          </a:p>
          <a:p>
            <a:pPr>
              <a:buNone/>
            </a:pPr>
            <a:r>
              <a:rPr lang="ru-RU" dirty="0" smtClean="0"/>
              <a:t>поникшими</a:t>
            </a:r>
            <a:r>
              <a:rPr lang="ru-RU" dirty="0" smtClean="0"/>
              <a:t>, Потому что они под тяжестью раскрывшихся бутонов </a:t>
            </a:r>
            <a:r>
              <a:rPr lang="ru-RU" dirty="0" smtClean="0"/>
              <a:t>никнут</a:t>
            </a:r>
          </a:p>
          <a:p>
            <a:pPr>
              <a:buNone/>
            </a:pPr>
            <a:r>
              <a:rPr lang="ru-RU" dirty="0" smtClean="0"/>
              <a:t>к </a:t>
            </a:r>
            <a:r>
              <a:rPr lang="ru-RU" dirty="0" smtClean="0"/>
              <a:t>сырой земле.</a:t>
            </a:r>
          </a:p>
          <a:p>
            <a:pPr>
              <a:buNone/>
            </a:pPr>
            <a:r>
              <a:rPr lang="ru-RU" b="1" dirty="0" smtClean="0"/>
              <a:t>Воспитатель задает детям вопросы.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Как выглядят ягоды брусники?</a:t>
            </a:r>
          </a:p>
          <a:p>
            <a:pPr lvl="0">
              <a:buNone/>
            </a:pPr>
            <a:r>
              <a:rPr lang="ru-RU" dirty="0" smtClean="0"/>
              <a:t>Как выглядит растение брусника?</a:t>
            </a:r>
          </a:p>
          <a:p>
            <a:pPr lvl="0">
              <a:buNone/>
            </a:pPr>
            <a:r>
              <a:rPr lang="ru-RU" dirty="0" smtClean="0"/>
              <a:t>Почему это растение называется вечнозеленым?</a:t>
            </a:r>
          </a:p>
          <a:p>
            <a:pPr lvl="0">
              <a:buNone/>
            </a:pPr>
            <a:r>
              <a:rPr lang="ru-RU" dirty="0" smtClean="0"/>
              <a:t>Какие полезные вещества есть в ягодах брусники?</a:t>
            </a:r>
          </a:p>
          <a:p>
            <a:pPr lvl="0">
              <a:buNone/>
            </a:pPr>
            <a:r>
              <a:rPr lang="ru-RU" dirty="0" smtClean="0"/>
              <a:t>Что можно приготовить из ягод? </a:t>
            </a:r>
          </a:p>
          <a:p>
            <a:pPr>
              <a:buNone/>
            </a:pPr>
            <a:r>
              <a:rPr lang="ru-RU" b="1" dirty="0" smtClean="0"/>
              <a:t>Исследовательская</a:t>
            </a:r>
            <a:r>
              <a:rPr lang="ru-RU" dirty="0" smtClean="0"/>
              <a:t> </a:t>
            </a:r>
            <a:r>
              <a:rPr lang="ru-RU" b="1" dirty="0" smtClean="0"/>
              <a:t>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Сравнить листья брусники с листьями клюквы. Сравнить ягоды брусники и клюквы.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Трудовая деятельность 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Поливка </a:t>
            </a:r>
            <a:r>
              <a:rPr lang="ru-RU" dirty="0" smtClean="0"/>
              <a:t>песочного дворика.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оказывать помощь детям младшей группы</a:t>
            </a:r>
            <a:r>
              <a:rPr lang="ru-RU" b="1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Подвижная игра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«Мяч капитану». 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—	учить принимать в игре разнообразные движения с мя­чом, согласовывать свои действия с действиями парт­нера;</a:t>
            </a:r>
          </a:p>
          <a:p>
            <a:pPr>
              <a:buNone/>
            </a:pPr>
            <a:r>
              <a:rPr lang="ru-RU" dirty="0" smtClean="0"/>
              <a:t>—	воспитывать коллективизм. </a:t>
            </a:r>
          </a:p>
          <a:p>
            <a:pPr>
              <a:buNone/>
            </a:pPr>
            <a:r>
              <a:rPr lang="ru-RU" b="1" dirty="0" smtClean="0"/>
              <a:t>Индивидуальная</a:t>
            </a:r>
            <a:r>
              <a:rPr lang="ru-RU" dirty="0" smtClean="0"/>
              <a:t> </a:t>
            </a:r>
            <a:r>
              <a:rPr lang="ru-RU" b="1" dirty="0" smtClean="0"/>
              <a:t>работа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Перестраивание</a:t>
            </a:r>
            <a:r>
              <a:rPr lang="ru-RU" dirty="0" smtClean="0"/>
              <a:t> в колонну по двое.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способствовать выработке хорошей </a:t>
            </a:r>
            <a:r>
              <a:rPr lang="ru-RU" b="1" dirty="0" smtClean="0"/>
              <a:t>осанки.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6172200" cy="815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11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dirty="0" smtClean="0"/>
              <a:t>Наблюдение за цветником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продолжить формирование обобщенных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представлений </a:t>
            </a:r>
            <a:r>
              <a:rPr lang="ru-RU" dirty="0" smtClean="0"/>
              <a:t>о сезонных изменениях в природе;</a:t>
            </a:r>
          </a:p>
          <a:p>
            <a:pPr lvl="0">
              <a:buNone/>
            </a:pPr>
            <a:r>
              <a:rPr lang="ru-RU" dirty="0" smtClean="0"/>
              <a:t>уточнить названия цветов, их строение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(</a:t>
            </a:r>
            <a:r>
              <a:rPr lang="ru-RU" dirty="0" smtClean="0"/>
              <a:t>найти стебель, листья, цветки, корни).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Осень наступила,</a:t>
            </a:r>
          </a:p>
          <a:p>
            <a:pPr>
              <a:buNone/>
            </a:pPr>
            <a:r>
              <a:rPr lang="ru-RU" dirty="0" smtClean="0"/>
              <a:t> Высохли цветы </a:t>
            </a:r>
          </a:p>
          <a:p>
            <a:pPr>
              <a:buNone/>
            </a:pPr>
            <a:r>
              <a:rPr lang="ru-RU" dirty="0" smtClean="0"/>
              <a:t>И глядят уныло </a:t>
            </a:r>
          </a:p>
          <a:p>
            <a:pPr>
              <a:buNone/>
            </a:pPr>
            <a:r>
              <a:rPr lang="ru-RU" dirty="0" smtClean="0"/>
              <a:t>Голые кусты. </a:t>
            </a:r>
          </a:p>
          <a:p>
            <a:pPr>
              <a:buNone/>
            </a:pPr>
            <a:r>
              <a:rPr lang="ru-RU" dirty="0" smtClean="0"/>
              <a:t>Туча небо красит,</a:t>
            </a:r>
          </a:p>
          <a:p>
            <a:pPr>
              <a:buNone/>
            </a:pPr>
            <a:r>
              <a:rPr lang="ru-RU" dirty="0" smtClean="0"/>
              <a:t> Солнце не блестит, </a:t>
            </a:r>
          </a:p>
          <a:p>
            <a:pPr>
              <a:buNone/>
            </a:pPr>
            <a:r>
              <a:rPr lang="ru-RU" dirty="0" smtClean="0"/>
              <a:t>Ветер в поле воет, </a:t>
            </a:r>
          </a:p>
          <a:p>
            <a:pPr>
              <a:buNone/>
            </a:pPr>
            <a:r>
              <a:rPr lang="ru-RU" dirty="0" smtClean="0"/>
              <a:t>Дождик моросит.</a:t>
            </a:r>
          </a:p>
          <a:p>
            <a:pPr>
              <a:buNone/>
            </a:pPr>
            <a:r>
              <a:rPr lang="ru-RU" dirty="0" smtClean="0"/>
              <a:t>Воспитатель задает детям вопросы.</a:t>
            </a:r>
          </a:p>
          <a:p>
            <a:pPr>
              <a:buNone/>
            </a:pPr>
            <a:r>
              <a:rPr lang="ru-RU" dirty="0" smtClean="0"/>
              <a:t>♦	Какое сейчас время года?</a:t>
            </a:r>
          </a:p>
          <a:p>
            <a:pPr lvl="0">
              <a:buNone/>
            </a:pPr>
            <a:r>
              <a:rPr lang="ru-RU" dirty="0" smtClean="0"/>
              <a:t>Что происходит с растениями осенью?</a:t>
            </a:r>
          </a:p>
          <a:p>
            <a:pPr lvl="0">
              <a:buNone/>
            </a:pPr>
            <a:r>
              <a:rPr lang="ru-RU" dirty="0" smtClean="0"/>
              <a:t>Для чего нужны растениям листья, корень?</a:t>
            </a:r>
          </a:p>
          <a:p>
            <a:pPr lvl="0">
              <a:buNone/>
            </a:pPr>
            <a:r>
              <a:rPr lang="ru-RU" dirty="0" smtClean="0"/>
              <a:t>Как называются цветы, растущие на клумбе?</a:t>
            </a:r>
          </a:p>
          <a:p>
            <a:pPr lvl="0">
              <a:buNone/>
            </a:pPr>
            <a:r>
              <a:rPr lang="ru-RU" dirty="0" smtClean="0"/>
              <a:t>Можно ли их срывать с клумбы?</a:t>
            </a:r>
          </a:p>
          <a:p>
            <a:pPr lvl="0">
              <a:buNone/>
            </a:pPr>
            <a:r>
              <a:rPr lang="ru-RU" dirty="0" smtClean="0"/>
              <a:t>Что надо сделать, чтобы весной цветы снова выросли?</a:t>
            </a:r>
          </a:p>
          <a:p>
            <a:pPr lvl="0">
              <a:buNone/>
            </a:pPr>
            <a:r>
              <a:rPr lang="ru-RU" dirty="0" smtClean="0"/>
              <a:t>Что помогало цветам расти? </a:t>
            </a:r>
            <a:r>
              <a:rPr lang="ru-RU" i="1" dirty="0" smtClean="0"/>
              <a:t>(Солнце, дождь, земля и люди.)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Исследовательская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Сравнить цветы (чем похожи и отличаются друг от друга). </a:t>
            </a:r>
          </a:p>
          <a:p>
            <a:pPr>
              <a:buNone/>
            </a:pPr>
            <a:r>
              <a:rPr lang="ru-RU" b="1" dirty="0" smtClean="0"/>
              <a:t>Трудовая деятельность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Сбор семян растений в разные пакеты. 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закреплять умение различать зрелые семена от не­зрелых.</a:t>
            </a:r>
          </a:p>
          <a:p>
            <a:pPr>
              <a:buNone/>
            </a:pPr>
            <a:r>
              <a:rPr lang="ru-RU" b="1" dirty="0" smtClean="0"/>
              <a:t>Подвижная</a:t>
            </a:r>
            <a:r>
              <a:rPr lang="ru-RU" dirty="0" smtClean="0"/>
              <a:t> </a:t>
            </a:r>
            <a:r>
              <a:rPr lang="ru-RU" b="1" dirty="0" smtClean="0"/>
              <a:t>игра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«Перелет птиц</a:t>
            </a:r>
            <a:r>
              <a:rPr lang="ru-RU" b="1" dirty="0" smtClean="0"/>
              <a:t>».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упражнять в беге в определенном направлении.</a:t>
            </a:r>
          </a:p>
          <a:p>
            <a:pPr>
              <a:buNone/>
            </a:pPr>
            <a:r>
              <a:rPr lang="ru-RU" b="1" dirty="0" smtClean="0"/>
              <a:t>Индивидуальная</a:t>
            </a:r>
            <a:r>
              <a:rPr lang="ru-RU" dirty="0" smtClean="0"/>
              <a:t> </a:t>
            </a:r>
            <a:r>
              <a:rPr lang="ru-RU" b="1" dirty="0" smtClean="0"/>
              <a:t>работа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Упражнение с мячом.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упражнять в ловле и броске мяча.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</a:t>
            </a:r>
            <a:r>
              <a:rPr lang="ru-RU" b="1" dirty="0" smtClean="0"/>
              <a:t>5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Наблюдение за птицами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расширять представление о птицах;</a:t>
            </a:r>
          </a:p>
          <a:p>
            <a:pPr lvl="0">
              <a:buNone/>
            </a:pPr>
            <a:r>
              <a:rPr lang="ru-RU" dirty="0" smtClean="0"/>
              <a:t>формировать знания о том, какие птицы чаще всего </a:t>
            </a:r>
            <a:r>
              <a:rPr lang="ru-RU" dirty="0" smtClean="0"/>
              <a:t>прилета­</a:t>
            </a:r>
          </a:p>
          <a:p>
            <a:pPr lvl="0">
              <a:buNone/>
            </a:pPr>
            <a:r>
              <a:rPr lang="ru-RU" dirty="0" smtClean="0"/>
              <a:t>ют </a:t>
            </a:r>
            <a:r>
              <a:rPr lang="ru-RU" dirty="0" smtClean="0"/>
              <a:t>к кормушке, чем их надо подкармливать;</a:t>
            </a:r>
          </a:p>
          <a:p>
            <a:pPr lvl="0">
              <a:buNone/>
            </a:pPr>
            <a:r>
              <a:rPr lang="ru-RU" dirty="0" smtClean="0"/>
              <a:t>воспитывать доброе отношение к пернатым.</a:t>
            </a:r>
          </a:p>
          <a:p>
            <a:pPr>
              <a:buNone/>
            </a:pPr>
            <a:r>
              <a:rPr lang="ru-RU" b="1" dirty="0" smtClean="0"/>
              <a:t>Ход  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Обратить внимание детей на нахохлившихся ворон, </a:t>
            </a:r>
            <a:r>
              <a:rPr lang="ru-RU" dirty="0" smtClean="0"/>
              <a:t>прыгающих</a:t>
            </a:r>
          </a:p>
          <a:p>
            <a:pPr>
              <a:buNone/>
            </a:pPr>
            <a:r>
              <a:rPr lang="ru-RU" dirty="0" smtClean="0"/>
              <a:t>воробьев</a:t>
            </a:r>
            <a:r>
              <a:rPr lang="ru-RU" dirty="0" smtClean="0"/>
              <a:t>. Рассказать, что птицы прилетают ближе к людям, надеясь, </a:t>
            </a:r>
            <a:r>
              <a:rPr lang="ru-RU" dirty="0" smtClean="0"/>
              <a:t>Что</a:t>
            </a:r>
          </a:p>
          <a:p>
            <a:pPr>
              <a:buNone/>
            </a:pPr>
            <a:r>
              <a:rPr lang="ru-RU" dirty="0" smtClean="0"/>
              <a:t>они </a:t>
            </a:r>
            <a:r>
              <a:rPr lang="ru-RU" dirty="0" smtClean="0"/>
              <a:t>их накормят.</a:t>
            </a:r>
          </a:p>
          <a:p>
            <a:pPr>
              <a:buNone/>
            </a:pPr>
            <a:r>
              <a:rPr lang="ru-RU" dirty="0" smtClean="0"/>
              <a:t>Скачет, скачет воробей, </a:t>
            </a:r>
          </a:p>
          <a:p>
            <a:pPr>
              <a:buNone/>
            </a:pPr>
            <a:r>
              <a:rPr lang="ru-RU" dirty="0" smtClean="0"/>
              <a:t>Кличет маленьких детей: </a:t>
            </a:r>
          </a:p>
          <a:p>
            <a:pPr>
              <a:buNone/>
            </a:pPr>
            <a:r>
              <a:rPr lang="ru-RU" dirty="0" smtClean="0"/>
              <a:t>«Киньте крошек воробью, </a:t>
            </a:r>
          </a:p>
          <a:p>
            <a:pPr>
              <a:buNone/>
            </a:pPr>
            <a:r>
              <a:rPr lang="ru-RU" dirty="0" smtClean="0"/>
              <a:t>Я вам песенку спою: Чик-чирик!»</a:t>
            </a:r>
          </a:p>
          <a:p>
            <a:pPr>
              <a:buNone/>
            </a:pPr>
            <a:r>
              <a:rPr lang="ru-RU" dirty="0" smtClean="0"/>
              <a:t>Объяснить детям, что о птицах надо заботиться, кормить их </a:t>
            </a:r>
            <a:r>
              <a:rPr lang="ru-RU" dirty="0" smtClean="0"/>
              <a:t>хлеб­ными</a:t>
            </a:r>
          </a:p>
          <a:p>
            <a:pPr>
              <a:buNone/>
            </a:pPr>
            <a:r>
              <a:rPr lang="ru-RU" dirty="0" smtClean="0"/>
              <a:t>крошками</a:t>
            </a:r>
            <a:r>
              <a:rPr lang="ru-RU" dirty="0" smtClean="0"/>
              <a:t>, пшеном. Вместе с детьми повесить кормушку для </a:t>
            </a:r>
            <a:r>
              <a:rPr lang="ru-RU" dirty="0" smtClean="0"/>
              <a:t>птиц.</a:t>
            </a:r>
          </a:p>
          <a:p>
            <a:pPr>
              <a:buNone/>
            </a:pPr>
            <a:r>
              <a:rPr lang="ru-RU" dirty="0" smtClean="0"/>
              <a:t>Пройти </a:t>
            </a:r>
            <a:r>
              <a:rPr lang="ru-RU" dirty="0" smtClean="0"/>
              <a:t>вокруг детского сада и посмотреть, где повесили дети кормушки.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Насыпание</a:t>
            </a:r>
            <a:r>
              <a:rPr lang="ru-RU" dirty="0" smtClean="0"/>
              <a:t> корма для птиц, расчистка дорожки к кормушке. 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воспитывать желание ухаживать за животными, правильно их кормить.</a:t>
            </a:r>
          </a:p>
          <a:p>
            <a:pPr>
              <a:buNone/>
            </a:pPr>
            <a:r>
              <a:rPr lang="ru-RU" b="1" dirty="0" smtClean="0"/>
              <a:t>Подвижные игры:  </a:t>
            </a:r>
            <a:r>
              <a:rPr lang="ru-RU" dirty="0" smtClean="0"/>
              <a:t>«Бездомный заяц».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Цели:  </a:t>
            </a:r>
            <a:r>
              <a:rPr lang="ru-RU" dirty="0" smtClean="0"/>
              <a:t>упражнять в умении бегать, не наталкиваясь друг на друга;</a:t>
            </a:r>
          </a:p>
          <a:p>
            <a:pPr lvl="0">
              <a:buNone/>
            </a:pPr>
            <a:r>
              <a:rPr lang="ru-RU" dirty="0" smtClean="0"/>
              <a:t>быстро менять направление движения;</a:t>
            </a:r>
          </a:p>
          <a:p>
            <a:pPr lvl="0">
              <a:buNone/>
            </a:pPr>
            <a:r>
              <a:rPr lang="ru-RU" dirty="0" smtClean="0"/>
              <a:t>воспитывать ловкость и выносливость.</a:t>
            </a:r>
            <a:br>
              <a:rPr lang="ru-RU" dirty="0" smtClean="0"/>
            </a:br>
            <a:r>
              <a:rPr lang="ru-RU" dirty="0" smtClean="0"/>
              <a:t>«Догони меня».</a:t>
            </a:r>
          </a:p>
          <a:p>
            <a:pPr>
              <a:buNone/>
            </a:pPr>
            <a:r>
              <a:rPr lang="ru-RU" i="1" dirty="0" smtClean="0"/>
              <a:t>Цель:  -  </a:t>
            </a:r>
            <a:r>
              <a:rPr lang="ru-RU" dirty="0" smtClean="0"/>
              <a:t>учить быстро действовать по сигналу, ориентироваться в пространстве;</a:t>
            </a:r>
          </a:p>
          <a:p>
            <a:pPr lvl="0">
              <a:buNone/>
            </a:pPr>
            <a:r>
              <a:rPr lang="ru-RU" dirty="0" smtClean="0"/>
              <a:t>развивать ловкость.</a:t>
            </a:r>
          </a:p>
          <a:p>
            <a:pPr>
              <a:buNone/>
            </a:pPr>
            <a:r>
              <a:rPr lang="ru-RU" b="1" dirty="0" smtClean="0"/>
              <a:t>Выносной материал   </a:t>
            </a:r>
            <a:r>
              <a:rPr lang="ru-RU" dirty="0" smtClean="0"/>
              <a:t>Корм для птиц, куклы, одетые по погоде, маски-эмблемы, каран­даши, печатки, совочки, машинки.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7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растительным миром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—	формировать представление об особенностях ели,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 которым ее </a:t>
            </a:r>
            <a:r>
              <a:rPr lang="ru-RU" dirty="0" smtClean="0"/>
              <a:t>можно выделить среди других деревьев;</a:t>
            </a:r>
          </a:p>
          <a:p>
            <a:pPr>
              <a:buNone/>
            </a:pPr>
            <a:r>
              <a:rPr lang="ru-RU" dirty="0" smtClean="0"/>
              <a:t>—	воспитывать бережное отношение к природе.</a:t>
            </a:r>
            <a:br>
              <a:rPr lang="ru-RU" dirty="0" smtClean="0"/>
            </a:br>
            <a:r>
              <a:rPr lang="ru-RU" b="1" dirty="0" smtClean="0"/>
              <a:t>Ход  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 участке воспитатель предлагает детям найти дерево, </a:t>
            </a:r>
            <a:r>
              <a:rPr lang="ru-RU" dirty="0" smtClean="0"/>
              <a:t>послушав</a:t>
            </a:r>
          </a:p>
          <a:p>
            <a:pPr>
              <a:buNone/>
            </a:pPr>
            <a:r>
              <a:rPr lang="ru-RU" dirty="0" smtClean="0"/>
              <a:t>стихотворение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Ее всегда в лесу найдешь </a:t>
            </a:r>
            <a:r>
              <a:rPr lang="ru-RU" dirty="0" smtClean="0"/>
              <a:t>—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Пойдешь гулять и встретишь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Стоит колючая, как еж,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Зимою </a:t>
            </a:r>
            <a:r>
              <a:rPr lang="ru-RU" dirty="0" smtClean="0"/>
              <a:t>в платье летнем.</a:t>
            </a:r>
          </a:p>
          <a:p>
            <a:pPr>
              <a:buNone/>
            </a:pPr>
            <a:r>
              <a:rPr lang="ru-RU" dirty="0" smtClean="0"/>
              <a:t>Подвести детей к ели. Обратить их внимание на </a:t>
            </a:r>
            <a:r>
              <a:rPr lang="ru-RU" dirty="0" smtClean="0"/>
              <a:t>характерные</a:t>
            </a:r>
          </a:p>
          <a:p>
            <a:pPr>
              <a:buNone/>
            </a:pPr>
            <a:r>
              <a:rPr lang="ru-RU" dirty="0" smtClean="0"/>
              <a:t>особенности</a:t>
            </a:r>
            <a:r>
              <a:rPr lang="ru-RU" dirty="0" smtClean="0"/>
              <a:t>. </a:t>
            </a:r>
            <a:r>
              <a:rPr lang="ru-RU" i="1" dirty="0" smtClean="0"/>
              <a:t>(Вместо листьев иголки, всегда зеленая, ветви </a:t>
            </a:r>
            <a:r>
              <a:rPr lang="ru-RU" i="1" dirty="0" smtClean="0"/>
              <a:t>внизу</a:t>
            </a:r>
          </a:p>
          <a:p>
            <a:pPr>
              <a:buNone/>
            </a:pPr>
            <a:r>
              <a:rPr lang="ru-RU" i="1" dirty="0" smtClean="0"/>
              <a:t>длин­ные</a:t>
            </a:r>
            <a:r>
              <a:rPr lang="ru-RU" i="1" dirty="0" smtClean="0"/>
              <a:t>, вверху короткие.) </a:t>
            </a:r>
            <a:r>
              <a:rPr lang="ru-RU" dirty="0" smtClean="0"/>
              <a:t>Предложить пройти по всей </a:t>
            </a:r>
            <a:r>
              <a:rPr lang="ru-RU" dirty="0" smtClean="0"/>
              <a:t>территории</a:t>
            </a:r>
          </a:p>
          <a:p>
            <a:pPr>
              <a:buNone/>
            </a:pPr>
            <a:r>
              <a:rPr lang="ru-RU" dirty="0" smtClean="0"/>
              <a:t>дет­ского </a:t>
            </a:r>
            <a:r>
              <a:rPr lang="ru-RU" dirty="0" smtClean="0"/>
              <a:t>сада и найти ели. Объяснить, чем выше ель, тем она старше.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Вместе с детьми обрезать сломанные веточки у деревьев. </a:t>
            </a:r>
            <a:r>
              <a:rPr lang="ru-RU" dirty="0" smtClean="0"/>
              <a:t>Взрых­лить</a:t>
            </a:r>
          </a:p>
          <a:p>
            <a:pPr>
              <a:buNone/>
            </a:pPr>
            <a:r>
              <a:rPr lang="ru-RU" dirty="0" smtClean="0"/>
              <a:t>землю </a:t>
            </a:r>
            <a:r>
              <a:rPr lang="ru-RU" dirty="0" smtClean="0"/>
              <a:t>граблями, подсыпав ее к корням деревьев, объяснить, для </a:t>
            </a:r>
            <a:r>
              <a:rPr lang="ru-RU" dirty="0" smtClean="0"/>
              <a:t>чего</a:t>
            </a:r>
          </a:p>
          <a:p>
            <a:pPr>
              <a:buNone/>
            </a:pPr>
            <a:r>
              <a:rPr lang="ru-RU" dirty="0" smtClean="0"/>
              <a:t>это </a:t>
            </a:r>
            <a:r>
              <a:rPr lang="ru-RU" dirty="0" smtClean="0"/>
              <a:t>делается.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воспитывать желание участвовать в уходе за растениями;</a:t>
            </a:r>
          </a:p>
          <a:p>
            <a:pPr lvl="0">
              <a:buNone/>
            </a:pPr>
            <a:r>
              <a:rPr lang="ru-RU" dirty="0" smtClean="0"/>
              <a:t>прививать бережное отношение к природе.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«Встречные перебежки».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повышать двигательную активность;</a:t>
            </a:r>
          </a:p>
          <a:p>
            <a:pPr lvl="0">
              <a:buNone/>
            </a:pPr>
            <a:r>
              <a:rPr lang="ru-RU" dirty="0" smtClean="0"/>
              <a:t>развивать меткость, ловкость, выносливость.</a:t>
            </a:r>
          </a:p>
          <a:p>
            <a:pPr>
              <a:buNone/>
            </a:pPr>
            <a:r>
              <a:rPr lang="ru-RU" dirty="0" smtClean="0"/>
              <a:t>«Ловкая пара»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развивать глазомер, достигая хорошего результата.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Выносной </a:t>
            </a:r>
            <a:r>
              <a:rPr lang="ru-RU" b="1" dirty="0" smtClean="0"/>
              <a:t>материал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Детские грабли, кубики для подвижной игры, игрушки для игр с песком, куклы, одетые по погоде, коляски для кукол, машинки.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Прогулка 8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Наблюдение за работой дворника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воспитывать уважение к труду людей;</a:t>
            </a:r>
          </a:p>
          <a:p>
            <a:pPr lvl="0">
              <a:buNone/>
            </a:pPr>
            <a:r>
              <a:rPr lang="ru-RU" dirty="0" smtClean="0"/>
              <a:t>учить приходить на помощь окружающим.</a:t>
            </a:r>
          </a:p>
          <a:p>
            <a:pPr>
              <a:buNone/>
            </a:pPr>
            <a:r>
              <a:rPr lang="ru-RU" b="1" dirty="0" smtClean="0"/>
              <a:t>Ход  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Воспитатель загадывает детям загадку.</a:t>
            </a:r>
          </a:p>
          <a:p>
            <a:pPr>
              <a:buNone/>
            </a:pPr>
            <a:r>
              <a:rPr lang="ru-RU" dirty="0" smtClean="0"/>
              <a:t>Скручена, связана,</a:t>
            </a:r>
          </a:p>
          <a:p>
            <a:pPr>
              <a:buNone/>
            </a:pPr>
            <a:r>
              <a:rPr lang="ru-RU" dirty="0" smtClean="0"/>
              <a:t>На кол навязана</a:t>
            </a:r>
          </a:p>
          <a:p>
            <a:pPr>
              <a:buNone/>
            </a:pPr>
            <a:r>
              <a:rPr lang="ru-RU" dirty="0" smtClean="0"/>
              <a:t>И по дому пляшет. </a:t>
            </a:r>
            <a:r>
              <a:rPr lang="ru-RU" i="1" dirty="0" smtClean="0"/>
              <a:t>(Метла.)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Предоставить детям самостоятельно поиграть на участке, </a:t>
            </a:r>
            <a:r>
              <a:rPr lang="ru-RU" dirty="0" smtClean="0"/>
              <a:t>обра­тить</a:t>
            </a:r>
          </a:p>
          <a:p>
            <a:pPr>
              <a:buNone/>
            </a:pPr>
            <a:r>
              <a:rPr lang="ru-RU" dirty="0" smtClean="0"/>
              <a:t>внимание </a:t>
            </a:r>
            <a:r>
              <a:rPr lang="ru-RU" dirty="0" smtClean="0"/>
              <a:t>на работу дворника: «Посмотрите, как он старается, </a:t>
            </a:r>
            <a:r>
              <a:rPr lang="ru-RU" dirty="0" smtClean="0"/>
              <a:t>подметает</a:t>
            </a:r>
          </a:p>
          <a:p>
            <a:pPr>
              <a:buNone/>
            </a:pPr>
            <a:r>
              <a:rPr lang="ru-RU" dirty="0" smtClean="0"/>
              <a:t>дорожки</a:t>
            </a:r>
            <a:r>
              <a:rPr lang="ru-RU" dirty="0" smtClean="0"/>
              <a:t>, чтобы вам было где играть». Уточнить, что двор­ник </a:t>
            </a:r>
            <a:r>
              <a:rPr lang="ru-RU" dirty="0" smtClean="0"/>
              <a:t>выполняет</a:t>
            </a:r>
          </a:p>
          <a:p>
            <a:pPr>
              <a:buNone/>
            </a:pPr>
            <a:r>
              <a:rPr lang="ru-RU" dirty="0" smtClean="0"/>
              <a:t>свою </a:t>
            </a:r>
            <a:r>
              <a:rPr lang="ru-RU" dirty="0" smtClean="0"/>
              <a:t>работу хорошо, ловко действуя метлой и лопа­той. Подвести </a:t>
            </a:r>
            <a:r>
              <a:rPr lang="ru-RU" dirty="0" smtClean="0"/>
              <a:t>детей</a:t>
            </a:r>
          </a:p>
          <a:p>
            <a:pPr>
              <a:buNone/>
            </a:pPr>
            <a:r>
              <a:rPr lang="ru-RU" dirty="0" smtClean="0"/>
              <a:t>к </a:t>
            </a:r>
            <a:r>
              <a:rPr lang="ru-RU" dirty="0" smtClean="0"/>
              <a:t>дворнику, который объяснит, что нельзя ло­мать деревья, </a:t>
            </a:r>
            <a:r>
              <a:rPr lang="ru-RU" dirty="0" smtClean="0"/>
              <a:t>бросать</a:t>
            </a:r>
          </a:p>
          <a:p>
            <a:pPr>
              <a:buNone/>
            </a:pPr>
            <a:r>
              <a:rPr lang="ru-RU" dirty="0" smtClean="0"/>
              <a:t>мусор </a:t>
            </a:r>
            <a:r>
              <a:rPr lang="ru-RU" dirty="0" smtClean="0"/>
              <a:t>на землю, участок нужно содержать в чистоте. Подсказать </a:t>
            </a:r>
            <a:r>
              <a:rPr lang="ru-RU" dirty="0" smtClean="0"/>
              <a:t>детям,</a:t>
            </a:r>
          </a:p>
          <a:p>
            <a:pPr>
              <a:buNone/>
            </a:pPr>
            <a:r>
              <a:rPr lang="ru-RU" dirty="0" smtClean="0"/>
              <a:t>что </a:t>
            </a:r>
            <a:r>
              <a:rPr lang="ru-RU" dirty="0" smtClean="0"/>
              <a:t>нужно поблагодарить дворника за работу, но не только словами, но </a:t>
            </a:r>
            <a:r>
              <a:rPr lang="ru-RU" dirty="0" smtClean="0"/>
              <a:t>и</a:t>
            </a:r>
          </a:p>
          <a:p>
            <a:pPr>
              <a:buNone/>
            </a:pPr>
            <a:r>
              <a:rPr lang="ru-RU" dirty="0" smtClean="0"/>
              <a:t>делами</a:t>
            </a:r>
            <a:r>
              <a:rPr lang="ru-RU" dirty="0" smtClean="0"/>
              <a:t>. Предложить детям со­брать мусор на участке.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Подметание веничками дорожек на участке. </a:t>
            </a:r>
            <a:r>
              <a:rPr lang="ru-RU" i="1" dirty="0" smtClean="0"/>
              <a:t>Цель: </a:t>
            </a:r>
            <a:r>
              <a:rPr lang="ru-RU" dirty="0" smtClean="0"/>
              <a:t>учить </a:t>
            </a:r>
            <a:r>
              <a:rPr lang="ru-RU" dirty="0" smtClean="0"/>
              <a:t>правильно</a:t>
            </a:r>
          </a:p>
          <a:p>
            <a:pPr>
              <a:buNone/>
            </a:pPr>
            <a:r>
              <a:rPr lang="ru-RU" dirty="0" smtClean="0"/>
              <a:t>пользоваться </a:t>
            </a:r>
            <a:r>
              <a:rPr lang="ru-RU" dirty="0" smtClean="0"/>
              <a:t>веничками, доводить нача­тое дело до конца.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«Мы — шоферы».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учить ориентироваться в пространстве.</a:t>
            </a:r>
          </a:p>
          <a:p>
            <a:pPr>
              <a:buNone/>
            </a:pPr>
            <a:r>
              <a:rPr lang="ru-RU" dirty="0" smtClean="0"/>
              <a:t>«Найдем </a:t>
            </a:r>
            <a:r>
              <a:rPr lang="ru-RU" dirty="0" err="1" smtClean="0"/>
              <a:t>фибок</a:t>
            </a:r>
            <a:r>
              <a:rPr lang="ru-RU" dirty="0" smtClean="0"/>
              <a:t>».</a:t>
            </a:r>
          </a:p>
          <a:p>
            <a:pPr>
              <a:buNone/>
            </a:pPr>
            <a:r>
              <a:rPr lang="ru-RU" i="1" dirty="0" smtClean="0"/>
              <a:t>Цели: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учить согласовывать свои действия с действиями товарищей;</a:t>
            </a:r>
          </a:p>
          <a:p>
            <a:pPr lvl="0">
              <a:buNone/>
            </a:pPr>
            <a:r>
              <a:rPr lang="ru-RU" dirty="0" smtClean="0"/>
              <a:t>развивать внимание, следить за правильностью выполнения</a:t>
            </a:r>
            <a:br>
              <a:rPr lang="ru-RU" dirty="0" smtClean="0"/>
            </a:br>
            <a:r>
              <a:rPr lang="ru-RU" dirty="0" smtClean="0"/>
              <a:t>задания.</a:t>
            </a:r>
          </a:p>
          <a:p>
            <a:pPr>
              <a:buNone/>
            </a:pPr>
            <a:r>
              <a:rPr lang="ru-RU" b="1" dirty="0" smtClean="0"/>
              <a:t>Выносной материал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Рули, маски-эмблемы, совочки, формочки, игрушки, мел, машинки.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Прогулка 9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Наблюдение за первым снегом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познакомить с природным явлением — снегом;</a:t>
            </a:r>
          </a:p>
          <a:p>
            <a:pPr lvl="0">
              <a:buNone/>
            </a:pPr>
            <a:r>
              <a:rPr lang="ru-RU" dirty="0" smtClean="0"/>
              <a:t>показать разнообразие состояния воды в окружающей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среде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Ход 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Нахмурилось небо, наверно, не в духе,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Летают</a:t>
            </a:r>
            <a:r>
              <a:rPr lang="ru-RU" dirty="0" smtClean="0"/>
              <a:t>, летают белые мухи!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носятся </a:t>
            </a:r>
            <a:r>
              <a:rPr lang="ru-RU" dirty="0" smtClean="0"/>
              <a:t>слухи, что белые мухи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 </a:t>
            </a:r>
            <a:r>
              <a:rPr lang="ru-RU" dirty="0" smtClean="0"/>
              <a:t>только летают, но даже и тают.</a:t>
            </a:r>
          </a:p>
          <a:p>
            <a:pPr>
              <a:buNone/>
            </a:pPr>
            <a:r>
              <a:rPr lang="ru-RU" dirty="0" smtClean="0"/>
              <a:t>Задать вопрос детям: «О каких белых мухах идет речь в </a:t>
            </a:r>
            <a:r>
              <a:rPr lang="ru-RU" dirty="0" smtClean="0"/>
              <a:t>стихотворении?»</a:t>
            </a:r>
          </a:p>
          <a:p>
            <a:pPr>
              <a:buNone/>
            </a:pPr>
            <a:r>
              <a:rPr lang="ru-RU" dirty="0" smtClean="0"/>
              <a:t>Предложить </a:t>
            </a:r>
            <a:r>
              <a:rPr lang="ru-RU" dirty="0" smtClean="0"/>
              <a:t>поймать снежинку на ладошку, лицо. Что произошло </a:t>
            </a:r>
            <a:r>
              <a:rPr lang="ru-RU" dirty="0" smtClean="0"/>
              <a:t>со</a:t>
            </a:r>
          </a:p>
          <a:p>
            <a:pPr>
              <a:buNone/>
            </a:pPr>
            <a:r>
              <a:rPr lang="ru-RU" dirty="0" smtClean="0"/>
              <a:t>снежинкой</a:t>
            </a:r>
            <a:r>
              <a:rPr lang="ru-RU" dirty="0" smtClean="0"/>
              <a:t>? Во что она превратилась? Предложить детям </a:t>
            </a:r>
            <a:r>
              <a:rPr lang="ru-RU" dirty="0" smtClean="0"/>
              <a:t>поймать</a:t>
            </a:r>
          </a:p>
          <a:p>
            <a:pPr>
              <a:buNone/>
            </a:pPr>
            <a:r>
              <a:rPr lang="ru-RU" dirty="0" smtClean="0"/>
              <a:t>снежинку </a:t>
            </a:r>
            <a:r>
              <a:rPr lang="ru-RU" dirty="0" smtClean="0"/>
              <a:t>на пальто, варежку и рассмотреть ее.</a:t>
            </a:r>
          </a:p>
          <a:p>
            <a:pPr>
              <a:buNone/>
            </a:pPr>
            <a:r>
              <a:rPr lang="ru-RU" b="1" dirty="0" smtClean="0"/>
              <a:t>Трудовая деятельность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Утепление корней растений вместе с воспитателем. </a:t>
            </a:r>
          </a:p>
          <a:p>
            <a:pPr>
              <a:buNone/>
            </a:pPr>
            <a:r>
              <a:rPr lang="ru-RU" i="1" dirty="0" smtClean="0"/>
              <a:t>Цели:  </a:t>
            </a:r>
            <a:r>
              <a:rPr lang="ru-RU" dirty="0" smtClean="0"/>
              <a:t>воспитывать желание участвовать в уходе за растениями;</a:t>
            </a:r>
          </a:p>
          <a:p>
            <a:pPr lvl="0">
              <a:buNone/>
            </a:pPr>
            <a:r>
              <a:rPr lang="ru-RU" dirty="0" smtClean="0"/>
              <a:t>закреплять знания о способах адаптации растений зимой;</a:t>
            </a:r>
          </a:p>
          <a:p>
            <a:pPr lvl="0">
              <a:buNone/>
            </a:pPr>
            <a:r>
              <a:rPr lang="ru-RU" dirty="0" smtClean="0"/>
              <a:t>учить бережно относиться к растительному миру.</a:t>
            </a:r>
          </a:p>
          <a:p>
            <a:pPr>
              <a:buNone/>
            </a:pPr>
            <a:r>
              <a:rPr lang="ru-RU" b="1" dirty="0" smtClean="0"/>
              <a:t>Подвижные игры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«Мыши в кладовой». </a:t>
            </a:r>
          </a:p>
          <a:p>
            <a:pPr>
              <a:buNone/>
            </a:pPr>
            <a:r>
              <a:rPr lang="ru-RU" i="1" dirty="0" smtClean="0"/>
              <a:t>Цели:  </a:t>
            </a:r>
            <a:r>
              <a:rPr lang="ru-RU" dirty="0" smtClean="0"/>
              <a:t>учить бегать легко, не наталкиваясь друг на друга;</a:t>
            </a:r>
          </a:p>
          <a:p>
            <a:pPr lvl="0">
              <a:buNone/>
            </a:pPr>
            <a:r>
              <a:rPr lang="ru-RU" dirty="0" smtClean="0"/>
              <a:t>двигаться в соответствии с текстом, быстро менять направление движения.</a:t>
            </a:r>
          </a:p>
          <a:p>
            <a:pPr>
              <a:buNone/>
            </a:pPr>
            <a:r>
              <a:rPr lang="ru-RU" dirty="0" smtClean="0"/>
              <a:t>«Попади в круг».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Цели: </a:t>
            </a:r>
            <a:r>
              <a:rPr lang="ru-RU" dirty="0" smtClean="0"/>
              <a:t>    — совершенствовать умение обращаться с предметами;</a:t>
            </a:r>
          </a:p>
          <a:p>
            <a:pPr>
              <a:buNone/>
            </a:pPr>
            <a:r>
              <a:rPr lang="ru-RU" dirty="0" smtClean="0"/>
              <a:t>—	учить попадать в цель, развивать глазомер, ловкость.</a:t>
            </a:r>
          </a:p>
          <a:p>
            <a:pPr>
              <a:buNone/>
            </a:pPr>
            <a:r>
              <a:rPr lang="ru-RU" b="1" dirty="0" smtClean="0"/>
              <a:t>Выносной материал:    </a:t>
            </a:r>
            <a:r>
              <a:rPr lang="ru-RU" dirty="0" smtClean="0"/>
              <a:t>Мешочки с песком, мячи, обручи, мелкие игрушки, формочки, пе­чатки, карандаши, ведерки, совочки.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"/>
            <a:ext cx="6172200" cy="81682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Прогулка  </a:t>
            </a:r>
            <a:r>
              <a:rPr lang="ru-RU" b="1" dirty="0" smtClean="0"/>
              <a:t>10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Наблюдение за собакой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Цели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расширять представление о домашнем животном —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собаке</a:t>
            </a:r>
            <a:r>
              <a:rPr lang="ru-RU" dirty="0" smtClean="0"/>
              <a:t>, ее внешнем виде, поведении;</a:t>
            </a:r>
          </a:p>
          <a:p>
            <a:pPr lvl="0">
              <a:buNone/>
            </a:pPr>
            <a:r>
              <a:rPr lang="ru-RU" dirty="0" smtClean="0"/>
              <a:t>воспитывать любовь к животным.</a:t>
            </a:r>
          </a:p>
          <a:p>
            <a:pPr>
              <a:buNone/>
            </a:pPr>
            <a:r>
              <a:rPr lang="ru-RU" b="1" dirty="0" smtClean="0"/>
              <a:t>Ход наблюдения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Рассказать детям: рядом с домом стоит маленький домик </a:t>
            </a:r>
            <a:r>
              <a:rPr lang="ru-RU" dirty="0" smtClean="0"/>
              <a:t>—</a:t>
            </a:r>
          </a:p>
          <a:p>
            <a:pPr>
              <a:buNone/>
            </a:pPr>
            <a:r>
              <a:rPr lang="ru-RU" dirty="0" smtClean="0"/>
              <a:t> будка</a:t>
            </a:r>
            <a:r>
              <a:rPr lang="ru-RU" dirty="0" smtClean="0"/>
              <a:t>, в которой живет зверь. Этот зверь грозно рычит, громко лает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у него </a:t>
            </a:r>
            <a:r>
              <a:rPr lang="ru-RU" dirty="0" smtClean="0"/>
              <a:t>острые зубы, он грызет кости. Кто этот зверь?</a:t>
            </a:r>
          </a:p>
          <a:p>
            <a:pPr>
              <a:buNone/>
            </a:pPr>
            <a:r>
              <a:rPr lang="ru-RU" dirty="0" smtClean="0"/>
              <a:t>Заворчал живой замок,</a:t>
            </a:r>
          </a:p>
          <a:p>
            <a:pPr>
              <a:buNone/>
            </a:pPr>
            <a:r>
              <a:rPr lang="ru-RU" dirty="0" smtClean="0"/>
              <a:t> Лег у двери поперек,</a:t>
            </a:r>
          </a:p>
          <a:p>
            <a:pPr>
              <a:buNone/>
            </a:pPr>
            <a:r>
              <a:rPr lang="ru-RU" dirty="0" smtClean="0"/>
              <a:t> Две медали на груди. </a:t>
            </a:r>
          </a:p>
          <a:p>
            <a:pPr>
              <a:buNone/>
            </a:pPr>
            <a:r>
              <a:rPr lang="ru-RU" dirty="0" smtClean="0"/>
              <a:t>Лучше в дом не заходи!</a:t>
            </a:r>
          </a:p>
          <a:p>
            <a:pPr>
              <a:buNone/>
            </a:pPr>
            <a:r>
              <a:rPr lang="ru-RU" dirty="0" smtClean="0"/>
              <a:t>Дети вместе с воспитателем рассматривают собаку. Собака — </a:t>
            </a:r>
            <a:r>
              <a:rPr lang="ru-RU" dirty="0" smtClean="0"/>
              <a:t>до­машнее</a:t>
            </a:r>
          </a:p>
          <a:p>
            <a:pPr>
              <a:buNone/>
            </a:pPr>
            <a:r>
              <a:rPr lang="ru-RU" dirty="0" smtClean="0"/>
              <a:t>животное</a:t>
            </a:r>
            <a:r>
              <a:rPr lang="ru-RU" dirty="0" smtClean="0"/>
              <a:t>, она любит своих хозяев, охраняет жилище, </a:t>
            </a:r>
            <a:r>
              <a:rPr lang="ru-RU" dirty="0" smtClean="0"/>
              <a:t>лаем</a:t>
            </a:r>
          </a:p>
          <a:p>
            <a:pPr>
              <a:buNone/>
            </a:pPr>
            <a:r>
              <a:rPr lang="ru-RU" dirty="0" smtClean="0"/>
              <a:t>предупреждает</a:t>
            </a:r>
            <a:r>
              <a:rPr lang="ru-RU" dirty="0" smtClean="0"/>
              <a:t>, что пришли чужие. Радуется, когда приходит </a:t>
            </a:r>
            <a:r>
              <a:rPr lang="ru-RU" dirty="0" smtClean="0"/>
              <a:t>хозяин.</a:t>
            </a:r>
          </a:p>
          <a:p>
            <a:pPr>
              <a:buNone/>
            </a:pPr>
            <a:r>
              <a:rPr lang="ru-RU" dirty="0" smtClean="0"/>
              <a:t>Хозяин </a:t>
            </a:r>
            <a:r>
              <a:rPr lang="ru-RU" dirty="0" smtClean="0"/>
              <a:t>тоже любит собаку, заботится о ней, строит для нее дом, </a:t>
            </a:r>
            <a:r>
              <a:rPr lang="ru-RU" dirty="0" smtClean="0"/>
              <a:t>кормит</a:t>
            </a:r>
          </a:p>
          <a:p>
            <a:pPr>
              <a:buNone/>
            </a:pPr>
            <a:r>
              <a:rPr lang="ru-RU" dirty="0" smtClean="0"/>
              <a:t>днем </a:t>
            </a:r>
            <a:r>
              <a:rPr lang="ru-RU" dirty="0" smtClean="0"/>
              <a:t>и вечером.</a:t>
            </a:r>
          </a:p>
          <a:p>
            <a:pPr>
              <a:buNone/>
            </a:pPr>
            <a:r>
              <a:rPr lang="ru-RU" b="1" dirty="0" smtClean="0"/>
              <a:t>Трудовая деятельность:  </a:t>
            </a:r>
            <a:r>
              <a:rPr lang="ru-RU" dirty="0" smtClean="0"/>
              <a:t>Кормление птиц.</a:t>
            </a:r>
          </a:p>
          <a:p>
            <a:pPr>
              <a:buNone/>
            </a:pPr>
            <a:r>
              <a:rPr lang="ru-RU" i="1" dirty="0" smtClean="0"/>
              <a:t>Цель: </a:t>
            </a:r>
            <a:r>
              <a:rPr lang="ru-RU" dirty="0" smtClean="0"/>
              <a:t>побуждать к самостоятельному выполнению элементарных поручений.</a:t>
            </a:r>
          </a:p>
          <a:p>
            <a:pPr>
              <a:buNone/>
            </a:pPr>
            <a:r>
              <a:rPr lang="ru-RU" b="1" dirty="0" smtClean="0"/>
              <a:t>Подвижные игры:  </a:t>
            </a:r>
            <a:r>
              <a:rPr lang="ru-RU" dirty="0" smtClean="0"/>
              <a:t>«Мы — веселые ребята».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Цели:- </a:t>
            </a:r>
            <a:r>
              <a:rPr lang="ru-RU" dirty="0" smtClean="0"/>
              <a:t>четко проговаривать текст в игре, соблюдать правила игры;</a:t>
            </a:r>
          </a:p>
          <a:p>
            <a:pPr lvl="0">
              <a:buNone/>
            </a:pPr>
            <a:r>
              <a:rPr lang="ru-RU" dirty="0" smtClean="0"/>
              <a:t>согласовывать свои действия с действиями товарищей.</a:t>
            </a:r>
          </a:p>
          <a:p>
            <a:pPr>
              <a:buNone/>
            </a:pPr>
            <a:r>
              <a:rPr lang="ru-RU" dirty="0" smtClean="0"/>
              <a:t>«Догони меня». </a:t>
            </a:r>
          </a:p>
          <a:p>
            <a:pPr>
              <a:buNone/>
            </a:pPr>
            <a:r>
              <a:rPr lang="ru-RU" i="1" dirty="0" smtClean="0"/>
              <a:t>Цели:   -  </a:t>
            </a:r>
            <a:r>
              <a:rPr lang="ru-RU" dirty="0" smtClean="0"/>
              <a:t>учить быстро действовать по сигналу, ориентироваться в пространстве;</a:t>
            </a:r>
          </a:p>
          <a:p>
            <a:pPr lvl="0">
              <a:buNone/>
            </a:pPr>
            <a:r>
              <a:rPr lang="ru-RU" dirty="0" smtClean="0"/>
              <a:t>развивать ловкость.</a:t>
            </a:r>
          </a:p>
          <a:p>
            <a:pPr>
              <a:buNone/>
            </a:pPr>
            <a:r>
              <a:rPr lang="ru-RU" b="1" dirty="0" smtClean="0"/>
              <a:t>Выносной материал:  </a:t>
            </a:r>
            <a:r>
              <a:rPr lang="ru-RU" dirty="0" smtClean="0"/>
              <a:t>Корм для птиц, куклы, одетые по погоде, маски-эмблемы, каран­даши, печатки, совочки, машинки.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5521</Words>
  <Application>Microsoft Office PowerPoint</Application>
  <PresentationFormat>Экран (4:3)</PresentationFormat>
  <Paragraphs>1219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Office Theme</vt:lpstr>
      <vt:lpstr>Прогулки в природу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Прогулки  в мир природы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Прогулки  в мир природы</vt:lpstr>
      <vt:lpstr>Слайд 23</vt:lpstr>
      <vt:lpstr>Слайд 24</vt:lpstr>
      <vt:lpstr>Слайд 25</vt:lpstr>
      <vt:lpstr>Слайд 26</vt:lpstr>
      <vt:lpstr>Слайд 27</vt:lpstr>
      <vt:lpstr>Слайд 28</vt:lpstr>
      <vt:lpstr>Прогулки  в мир природы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Тимаргалиева</cp:lastModifiedBy>
  <cp:revision>9</cp:revision>
  <dcterms:created xsi:type="dcterms:W3CDTF">2012-10-23T12:10:34Z</dcterms:created>
  <dcterms:modified xsi:type="dcterms:W3CDTF">2012-10-24T07:19:02Z</dcterms:modified>
</cp:coreProperties>
</file>