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82" r:id="rId2"/>
  </p:sldMasterIdLst>
  <p:notesMasterIdLst>
    <p:notesMasterId r:id="rId26"/>
  </p:notesMasterIdLst>
  <p:handoutMasterIdLst>
    <p:handoutMasterId r:id="rId27"/>
  </p:handoutMasterIdLst>
  <p:sldIdLst>
    <p:sldId id="267" r:id="rId3"/>
    <p:sldId id="336" r:id="rId4"/>
    <p:sldId id="318" r:id="rId5"/>
    <p:sldId id="293" r:id="rId6"/>
    <p:sldId id="332" r:id="rId7"/>
    <p:sldId id="320" r:id="rId8"/>
    <p:sldId id="319" r:id="rId9"/>
    <p:sldId id="280" r:id="rId10"/>
    <p:sldId id="322" r:id="rId11"/>
    <p:sldId id="326" r:id="rId12"/>
    <p:sldId id="323" r:id="rId13"/>
    <p:sldId id="327" r:id="rId14"/>
    <p:sldId id="324" r:id="rId15"/>
    <p:sldId id="329" r:id="rId16"/>
    <p:sldId id="330" r:id="rId17"/>
    <p:sldId id="331" r:id="rId18"/>
    <p:sldId id="325" r:id="rId19"/>
    <p:sldId id="328" r:id="rId20"/>
    <p:sldId id="333" r:id="rId21"/>
    <p:sldId id="335" r:id="rId22"/>
    <p:sldId id="338" r:id="rId23"/>
    <p:sldId id="315" r:id="rId24"/>
    <p:sldId id="291" r:id="rId25"/>
  </p:sldIdLst>
  <p:sldSz cx="12188825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4" autoAdjust="0"/>
    <p:restoredTop sz="92284" autoAdjust="0"/>
  </p:normalViewPr>
  <p:slideViewPr>
    <p:cSldViewPr>
      <p:cViewPr varScale="1">
        <p:scale>
          <a:sx n="50" d="100"/>
          <a:sy n="50" d="100"/>
        </p:scale>
        <p:origin x="-902" y="-67"/>
      </p:cViewPr>
      <p:guideLst>
        <p:guide orient="horz" pos="2160"/>
        <p:guide orient="horz" pos="1015"/>
        <p:guide orient="horz" pos="274"/>
        <p:guide orient="horz" pos="3840"/>
        <p:guide pos="3839"/>
        <p:guide pos="6911"/>
        <p:guide pos="76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2010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271D84-93E7-4CB8-BD18-1A41B11EF1EB}" type="doc">
      <dgm:prSet loTypeId="urn:microsoft.com/office/officeart/2005/8/layout/hList3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633A1E9A-4D8A-447E-9C6D-0EE2862AF478}">
      <dgm:prSet phldrT="[Текст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подготовка к педсовету</a:t>
          </a:r>
        </a:p>
      </dgm:t>
    </dgm:pt>
    <dgm:pt modelId="{8D2F6C0C-112F-4AFA-9859-190CC46D8113}" type="parTrans" cxnId="{21548403-006D-403A-968B-3C64082C38C8}">
      <dgm:prSet/>
      <dgm:spPr/>
      <dgm:t>
        <a:bodyPr/>
        <a:lstStyle/>
        <a:p>
          <a:endParaRPr lang="ru-RU"/>
        </a:p>
      </dgm:t>
    </dgm:pt>
    <dgm:pt modelId="{E1789A26-4177-496E-A974-9BE985370757}" type="sibTrans" cxnId="{21548403-006D-403A-968B-3C64082C38C8}">
      <dgm:prSet/>
      <dgm:spPr/>
      <dgm:t>
        <a:bodyPr/>
        <a:lstStyle/>
        <a:p>
          <a:endParaRPr lang="ru-RU"/>
        </a:p>
      </dgm:t>
    </dgm:pt>
    <dgm:pt modelId="{98FD0BE7-99A0-4755-AFCB-D7F1FBD0E522}">
      <dgm:prSet phldrT="[Текст]" custT="1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ru-RU" sz="28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Консультации: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 «Использование в работе с детьми ЗОЖ технологий»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«Режим дня  и гиена воспитательного  процесса»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ru-RU" sz="28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Аукцион  </a:t>
          </a:r>
          <a:r>
            <a:rPr lang="ru-RU" sz="2800" b="1" u="none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здоровьесберегающих</a:t>
          </a:r>
          <a:r>
            <a:rPr lang="ru-RU" sz="2800" b="1" u="none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технологий.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ru-RU" sz="28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Открытый  показ. </a:t>
          </a:r>
          <a:r>
            <a:rPr lang="ru-RU" sz="2800" b="1" u="none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«Проведение утренней  гимнастики»</a:t>
          </a:r>
        </a:p>
        <a:p>
          <a:pPr algn="l">
            <a:lnSpc>
              <a:spcPct val="100000"/>
            </a:lnSpc>
            <a:spcAft>
              <a:spcPts val="0"/>
            </a:spcAft>
          </a:pPr>
          <a:endParaRPr lang="ru-RU" sz="2800" b="0" u="none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CE7FF16-93ED-401B-BE85-5AEB2ABC61C0}" type="parTrans" cxnId="{7310BAC5-BD6B-4586-9F58-580197EDFF20}">
      <dgm:prSet/>
      <dgm:spPr/>
      <dgm:t>
        <a:bodyPr/>
        <a:lstStyle/>
        <a:p>
          <a:endParaRPr lang="ru-RU"/>
        </a:p>
      </dgm:t>
    </dgm:pt>
    <dgm:pt modelId="{55BF0937-C232-45DB-9020-22A3C14DD459}" type="sibTrans" cxnId="{7310BAC5-BD6B-4586-9F58-580197EDFF20}">
      <dgm:prSet/>
      <dgm:spPr/>
      <dgm:t>
        <a:bodyPr/>
        <a:lstStyle/>
        <a:p>
          <a:endParaRPr lang="ru-RU"/>
        </a:p>
      </dgm:t>
    </dgm:pt>
    <dgm:pt modelId="{7E03E1D8-31F9-49A9-A9D8-B63E730ACB61}" type="pres">
      <dgm:prSet presAssocID="{B2271D84-93E7-4CB8-BD18-1A41B11EF1E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758E9D8-A850-484A-B1A6-5DB22FE21118}" type="pres">
      <dgm:prSet presAssocID="{633A1E9A-4D8A-447E-9C6D-0EE2862AF478}" presName="roof" presStyleLbl="dkBgShp" presStyleIdx="0" presStyleCnt="2" custScaleY="111272" custLinFactNeighborX="-3169" custLinFactNeighborY="-1703"/>
      <dgm:spPr/>
      <dgm:t>
        <a:bodyPr/>
        <a:lstStyle/>
        <a:p>
          <a:endParaRPr lang="ru-RU"/>
        </a:p>
      </dgm:t>
    </dgm:pt>
    <dgm:pt modelId="{2DD7E6DD-76DC-45D3-8208-A306C5C26DAB}" type="pres">
      <dgm:prSet presAssocID="{633A1E9A-4D8A-447E-9C6D-0EE2862AF478}" presName="pillars" presStyleCnt="0"/>
      <dgm:spPr/>
    </dgm:pt>
    <dgm:pt modelId="{D5F10F63-E0C6-4DF7-8B7C-69A3CB103D12}" type="pres">
      <dgm:prSet presAssocID="{633A1E9A-4D8A-447E-9C6D-0EE2862AF478}" presName="pillar1" presStyleLbl="node1" presStyleIdx="0" presStyleCnt="1" custScaleY="125318" custLinFactNeighborX="886" custLinFactNeighborY="340">
        <dgm:presLayoutVars>
          <dgm:bulletEnabled val="1"/>
        </dgm:presLayoutVars>
      </dgm:prSet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endParaRPr lang="ru-RU"/>
        </a:p>
      </dgm:t>
    </dgm:pt>
    <dgm:pt modelId="{7B992A3D-1D08-4AF8-B057-E897B44A2325}" type="pres">
      <dgm:prSet presAssocID="{633A1E9A-4D8A-447E-9C6D-0EE2862AF478}" presName="base" presStyleLbl="dkBgShp" presStyleIdx="1" presStyleCnt="2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endParaRPr lang="ru-RU"/>
        </a:p>
      </dgm:t>
    </dgm:pt>
  </dgm:ptLst>
  <dgm:cxnLst>
    <dgm:cxn modelId="{588778F0-085D-4F6F-84C0-8B4A8DB1553F}" type="presOf" srcId="{98FD0BE7-99A0-4755-AFCB-D7F1FBD0E522}" destId="{D5F10F63-E0C6-4DF7-8B7C-69A3CB103D12}" srcOrd="0" destOrd="0" presId="urn:microsoft.com/office/officeart/2005/8/layout/hList3"/>
    <dgm:cxn modelId="{7310BAC5-BD6B-4586-9F58-580197EDFF20}" srcId="{633A1E9A-4D8A-447E-9C6D-0EE2862AF478}" destId="{98FD0BE7-99A0-4755-AFCB-D7F1FBD0E522}" srcOrd="0" destOrd="0" parTransId="{2CE7FF16-93ED-401B-BE85-5AEB2ABC61C0}" sibTransId="{55BF0937-C232-45DB-9020-22A3C14DD459}"/>
    <dgm:cxn modelId="{80198092-1870-4410-BCEA-7332E25D08DB}" type="presOf" srcId="{B2271D84-93E7-4CB8-BD18-1A41B11EF1EB}" destId="{7E03E1D8-31F9-49A9-A9D8-B63E730ACB61}" srcOrd="0" destOrd="0" presId="urn:microsoft.com/office/officeart/2005/8/layout/hList3"/>
    <dgm:cxn modelId="{54876A2C-026E-47A5-8287-874921F6E0F2}" type="presOf" srcId="{633A1E9A-4D8A-447E-9C6D-0EE2862AF478}" destId="{C758E9D8-A850-484A-B1A6-5DB22FE21118}" srcOrd="0" destOrd="0" presId="urn:microsoft.com/office/officeart/2005/8/layout/hList3"/>
    <dgm:cxn modelId="{21548403-006D-403A-968B-3C64082C38C8}" srcId="{B2271D84-93E7-4CB8-BD18-1A41B11EF1EB}" destId="{633A1E9A-4D8A-447E-9C6D-0EE2862AF478}" srcOrd="0" destOrd="0" parTransId="{8D2F6C0C-112F-4AFA-9859-190CC46D8113}" sibTransId="{E1789A26-4177-496E-A974-9BE985370757}"/>
    <dgm:cxn modelId="{57CD8DED-1723-4A88-8064-FEF2ED051621}" type="presParOf" srcId="{7E03E1D8-31F9-49A9-A9D8-B63E730ACB61}" destId="{C758E9D8-A850-484A-B1A6-5DB22FE21118}" srcOrd="0" destOrd="0" presId="urn:microsoft.com/office/officeart/2005/8/layout/hList3"/>
    <dgm:cxn modelId="{87399ADE-2AF4-4F87-9E2A-2B664879695B}" type="presParOf" srcId="{7E03E1D8-31F9-49A9-A9D8-B63E730ACB61}" destId="{2DD7E6DD-76DC-45D3-8208-A306C5C26DAB}" srcOrd="1" destOrd="0" presId="urn:microsoft.com/office/officeart/2005/8/layout/hList3"/>
    <dgm:cxn modelId="{A84117D4-C0C1-4F34-998F-DCDCE7231E7C}" type="presParOf" srcId="{2DD7E6DD-76DC-45D3-8208-A306C5C26DAB}" destId="{D5F10F63-E0C6-4DF7-8B7C-69A3CB103D12}" srcOrd="0" destOrd="0" presId="urn:microsoft.com/office/officeart/2005/8/layout/hList3"/>
    <dgm:cxn modelId="{5D9E57D9-FBC0-486A-B48D-4F5024D17355}" type="presParOf" srcId="{7E03E1D8-31F9-49A9-A9D8-B63E730ACB61}" destId="{7B992A3D-1D08-4AF8-B057-E897B44A2325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271D84-93E7-4CB8-BD18-1A41B11EF1EB}" type="doc">
      <dgm:prSet loTypeId="urn:microsoft.com/office/officeart/2005/8/layout/hList3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633A1E9A-4D8A-447E-9C6D-0EE2862AF478}">
      <dgm:prSet phldrT="[Текст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Приоритетное направление в дошкольном воспитании</a:t>
          </a:r>
        </a:p>
      </dgm:t>
    </dgm:pt>
    <dgm:pt modelId="{8D2F6C0C-112F-4AFA-9859-190CC46D8113}" type="parTrans" cxnId="{21548403-006D-403A-968B-3C64082C38C8}">
      <dgm:prSet/>
      <dgm:spPr/>
      <dgm:t>
        <a:bodyPr/>
        <a:lstStyle/>
        <a:p>
          <a:endParaRPr lang="ru-RU"/>
        </a:p>
      </dgm:t>
    </dgm:pt>
    <dgm:pt modelId="{E1789A26-4177-496E-A974-9BE985370757}" type="sibTrans" cxnId="{21548403-006D-403A-968B-3C64082C38C8}">
      <dgm:prSet/>
      <dgm:spPr/>
      <dgm:t>
        <a:bodyPr/>
        <a:lstStyle/>
        <a:p>
          <a:endParaRPr lang="ru-RU"/>
        </a:p>
      </dgm:t>
    </dgm:pt>
    <dgm:pt modelId="{BC12CEBB-B90C-4AAC-BA46-85F33E8D7D1F}">
      <dgm:prSet phldrT="[Текст]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повышение уровня здоровья детей</a:t>
          </a:r>
          <a:endParaRPr lang="ru-RU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05032FF-D736-4212-91A6-950563CB140A}" type="parTrans" cxnId="{9D064E46-E6C6-4F60-8122-8C81BC332FFB}">
      <dgm:prSet/>
      <dgm:spPr/>
      <dgm:t>
        <a:bodyPr/>
        <a:lstStyle/>
        <a:p>
          <a:endParaRPr lang="ru-RU"/>
        </a:p>
      </dgm:t>
    </dgm:pt>
    <dgm:pt modelId="{40D4A4E6-5800-4B43-8ADA-08AEB430ECF2}" type="sibTrans" cxnId="{9D064E46-E6C6-4F60-8122-8C81BC332FFB}">
      <dgm:prSet/>
      <dgm:spPr/>
      <dgm:t>
        <a:bodyPr/>
        <a:lstStyle/>
        <a:p>
          <a:endParaRPr lang="ru-RU"/>
        </a:p>
      </dgm:t>
    </dgm:pt>
    <dgm:pt modelId="{1901D513-147F-4C51-A919-CC631FC18BDF}">
      <dgm:prSet phldrT="[Текст]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ru-RU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формирование навыков здорового образа  жизни (ЗОЖ) </a:t>
          </a:r>
          <a:endParaRPr lang="ru-RU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786B1C6-EC54-4205-8953-8845D17CE7AE}" type="parTrans" cxnId="{AE58274C-5FC9-47A1-9B1F-4C1EE4E527D2}">
      <dgm:prSet/>
      <dgm:spPr/>
      <dgm:t>
        <a:bodyPr/>
        <a:lstStyle/>
        <a:p>
          <a:endParaRPr lang="ru-RU"/>
        </a:p>
      </dgm:t>
    </dgm:pt>
    <dgm:pt modelId="{6ADA16DE-C72D-4FF2-B791-220294139FD6}" type="sibTrans" cxnId="{AE58274C-5FC9-47A1-9B1F-4C1EE4E527D2}">
      <dgm:prSet/>
      <dgm:spPr/>
      <dgm:t>
        <a:bodyPr/>
        <a:lstStyle/>
        <a:p>
          <a:endParaRPr lang="ru-RU"/>
        </a:p>
      </dgm:t>
    </dgm:pt>
    <dgm:pt modelId="{98FD0BE7-99A0-4755-AFCB-D7F1FBD0E522}">
      <dgm:prSet phldrT="[Текст]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формирование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устойчивой потребности в регулярных занятиях физическими упражнениями</a:t>
          </a:r>
          <a:endParaRPr lang="ru-RU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CE7FF16-93ED-401B-BE85-5AEB2ABC61C0}" type="parTrans" cxnId="{7310BAC5-BD6B-4586-9F58-580197EDFF20}">
      <dgm:prSet/>
      <dgm:spPr/>
      <dgm:t>
        <a:bodyPr/>
        <a:lstStyle/>
        <a:p>
          <a:endParaRPr lang="ru-RU"/>
        </a:p>
      </dgm:t>
    </dgm:pt>
    <dgm:pt modelId="{55BF0937-C232-45DB-9020-22A3C14DD459}" type="sibTrans" cxnId="{7310BAC5-BD6B-4586-9F58-580197EDFF20}">
      <dgm:prSet/>
      <dgm:spPr/>
      <dgm:t>
        <a:bodyPr/>
        <a:lstStyle/>
        <a:p>
          <a:endParaRPr lang="ru-RU"/>
        </a:p>
      </dgm:t>
    </dgm:pt>
    <dgm:pt modelId="{7E03E1D8-31F9-49A9-A9D8-B63E730ACB61}" type="pres">
      <dgm:prSet presAssocID="{B2271D84-93E7-4CB8-BD18-1A41B11EF1E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758E9D8-A850-484A-B1A6-5DB22FE21118}" type="pres">
      <dgm:prSet presAssocID="{633A1E9A-4D8A-447E-9C6D-0EE2862AF478}" presName="roof" presStyleLbl="dkBgShp" presStyleIdx="0" presStyleCnt="2"/>
      <dgm:spPr/>
      <dgm:t>
        <a:bodyPr/>
        <a:lstStyle/>
        <a:p>
          <a:endParaRPr lang="ru-RU"/>
        </a:p>
      </dgm:t>
    </dgm:pt>
    <dgm:pt modelId="{2DD7E6DD-76DC-45D3-8208-A306C5C26DAB}" type="pres">
      <dgm:prSet presAssocID="{633A1E9A-4D8A-447E-9C6D-0EE2862AF478}" presName="pillars" presStyleCnt="0"/>
      <dgm:spPr/>
    </dgm:pt>
    <dgm:pt modelId="{D5F10F63-E0C6-4DF7-8B7C-69A3CB103D12}" type="pres">
      <dgm:prSet presAssocID="{633A1E9A-4D8A-447E-9C6D-0EE2862AF478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229E34-4A61-43B4-BD92-F6B04E510781}" type="pres">
      <dgm:prSet presAssocID="{1901D513-147F-4C51-A919-CC631FC18BDF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F4CB2F-17CD-4831-86D2-DE86EA3969B4}" type="pres">
      <dgm:prSet presAssocID="{98FD0BE7-99A0-4755-AFCB-D7F1FBD0E522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992A3D-1D08-4AF8-B057-E897B44A2325}" type="pres">
      <dgm:prSet presAssocID="{633A1E9A-4D8A-447E-9C6D-0EE2862AF478}" presName="base" presStyleLbl="dkBgShp" presStyleIdx="1" presStyleCnt="2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endParaRPr lang="ru-RU"/>
        </a:p>
      </dgm:t>
    </dgm:pt>
  </dgm:ptLst>
  <dgm:cxnLst>
    <dgm:cxn modelId="{9D064E46-E6C6-4F60-8122-8C81BC332FFB}" srcId="{633A1E9A-4D8A-447E-9C6D-0EE2862AF478}" destId="{BC12CEBB-B90C-4AAC-BA46-85F33E8D7D1F}" srcOrd="0" destOrd="0" parTransId="{805032FF-D736-4212-91A6-950563CB140A}" sibTransId="{40D4A4E6-5800-4B43-8ADA-08AEB430ECF2}"/>
    <dgm:cxn modelId="{75C3A55B-89D8-4FA9-973B-55F2ABD3445F}" type="presOf" srcId="{BC12CEBB-B90C-4AAC-BA46-85F33E8D7D1F}" destId="{D5F10F63-E0C6-4DF7-8B7C-69A3CB103D12}" srcOrd="0" destOrd="0" presId="urn:microsoft.com/office/officeart/2005/8/layout/hList3"/>
    <dgm:cxn modelId="{21548403-006D-403A-968B-3C64082C38C8}" srcId="{B2271D84-93E7-4CB8-BD18-1A41B11EF1EB}" destId="{633A1E9A-4D8A-447E-9C6D-0EE2862AF478}" srcOrd="0" destOrd="0" parTransId="{8D2F6C0C-112F-4AFA-9859-190CC46D8113}" sibTransId="{E1789A26-4177-496E-A974-9BE985370757}"/>
    <dgm:cxn modelId="{3E0EE663-D77C-40B7-9FD1-B8182CE50A7C}" type="presOf" srcId="{633A1E9A-4D8A-447E-9C6D-0EE2862AF478}" destId="{C758E9D8-A850-484A-B1A6-5DB22FE21118}" srcOrd="0" destOrd="0" presId="urn:microsoft.com/office/officeart/2005/8/layout/hList3"/>
    <dgm:cxn modelId="{434EB4ED-AE14-4CE0-AFA1-BD60ACF5C368}" type="presOf" srcId="{B2271D84-93E7-4CB8-BD18-1A41B11EF1EB}" destId="{7E03E1D8-31F9-49A9-A9D8-B63E730ACB61}" srcOrd="0" destOrd="0" presId="urn:microsoft.com/office/officeart/2005/8/layout/hList3"/>
    <dgm:cxn modelId="{59B77806-7E46-452B-80A7-994742DD4B22}" type="presOf" srcId="{98FD0BE7-99A0-4755-AFCB-D7F1FBD0E522}" destId="{71F4CB2F-17CD-4831-86D2-DE86EA3969B4}" srcOrd="0" destOrd="0" presId="urn:microsoft.com/office/officeart/2005/8/layout/hList3"/>
    <dgm:cxn modelId="{AE58274C-5FC9-47A1-9B1F-4C1EE4E527D2}" srcId="{633A1E9A-4D8A-447E-9C6D-0EE2862AF478}" destId="{1901D513-147F-4C51-A919-CC631FC18BDF}" srcOrd="1" destOrd="0" parTransId="{6786B1C6-EC54-4205-8953-8845D17CE7AE}" sibTransId="{6ADA16DE-C72D-4FF2-B791-220294139FD6}"/>
    <dgm:cxn modelId="{7310BAC5-BD6B-4586-9F58-580197EDFF20}" srcId="{633A1E9A-4D8A-447E-9C6D-0EE2862AF478}" destId="{98FD0BE7-99A0-4755-AFCB-D7F1FBD0E522}" srcOrd="2" destOrd="0" parTransId="{2CE7FF16-93ED-401B-BE85-5AEB2ABC61C0}" sibTransId="{55BF0937-C232-45DB-9020-22A3C14DD459}"/>
    <dgm:cxn modelId="{D3A55348-F947-4BA4-8020-CAF89EEDEB26}" type="presOf" srcId="{1901D513-147F-4C51-A919-CC631FC18BDF}" destId="{90229E34-4A61-43B4-BD92-F6B04E510781}" srcOrd="0" destOrd="0" presId="urn:microsoft.com/office/officeart/2005/8/layout/hList3"/>
    <dgm:cxn modelId="{6144EABF-2281-42C4-8DA3-3AFABEA14368}" type="presParOf" srcId="{7E03E1D8-31F9-49A9-A9D8-B63E730ACB61}" destId="{C758E9D8-A850-484A-B1A6-5DB22FE21118}" srcOrd="0" destOrd="0" presId="urn:microsoft.com/office/officeart/2005/8/layout/hList3"/>
    <dgm:cxn modelId="{4F420D35-DAC0-4533-BFA2-10967BD2D52E}" type="presParOf" srcId="{7E03E1D8-31F9-49A9-A9D8-B63E730ACB61}" destId="{2DD7E6DD-76DC-45D3-8208-A306C5C26DAB}" srcOrd="1" destOrd="0" presId="urn:microsoft.com/office/officeart/2005/8/layout/hList3"/>
    <dgm:cxn modelId="{BDB0A512-4DCA-4C3A-A323-E2F63E7F1681}" type="presParOf" srcId="{2DD7E6DD-76DC-45D3-8208-A306C5C26DAB}" destId="{D5F10F63-E0C6-4DF7-8B7C-69A3CB103D12}" srcOrd="0" destOrd="0" presId="urn:microsoft.com/office/officeart/2005/8/layout/hList3"/>
    <dgm:cxn modelId="{E99A5368-0E0A-488F-B281-C2CA75CC1CE8}" type="presParOf" srcId="{2DD7E6DD-76DC-45D3-8208-A306C5C26DAB}" destId="{90229E34-4A61-43B4-BD92-F6B04E510781}" srcOrd="1" destOrd="0" presId="urn:microsoft.com/office/officeart/2005/8/layout/hList3"/>
    <dgm:cxn modelId="{455780F9-6F57-4C81-9829-58C7BD774537}" type="presParOf" srcId="{2DD7E6DD-76DC-45D3-8208-A306C5C26DAB}" destId="{71F4CB2F-17CD-4831-86D2-DE86EA3969B4}" srcOrd="2" destOrd="0" presId="urn:microsoft.com/office/officeart/2005/8/layout/hList3"/>
    <dgm:cxn modelId="{6489C7DA-9A46-4457-AA60-38363CD8CE56}" type="presParOf" srcId="{7E03E1D8-31F9-49A9-A9D8-B63E730ACB61}" destId="{7B992A3D-1D08-4AF8-B057-E897B44A2325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F47913-ECFE-4AA2-AD2B-526B804581DF}" type="doc">
      <dgm:prSet loTypeId="urn:microsoft.com/office/officeart/2005/8/layout/list1" loCatId="list" qsTypeId="urn:microsoft.com/office/officeart/2005/8/quickstyle/3d2" qsCatId="3D" csTypeId="urn:microsoft.com/office/officeart/2005/8/colors/colorful1#4" csCatId="colorful" phldr="1"/>
      <dgm:spPr/>
      <dgm:t>
        <a:bodyPr/>
        <a:lstStyle/>
        <a:p>
          <a:endParaRPr lang="ru-RU"/>
        </a:p>
      </dgm:t>
    </dgm:pt>
    <dgm:pt modelId="{9C38368C-BC37-46BD-BC3A-723AAD8502FE}">
      <dgm:prSet phldrT="[Текст]" custT="1"/>
      <dgm:spPr/>
      <dgm:t>
        <a:bodyPr/>
        <a:lstStyle/>
        <a:p>
          <a:r>
            <a:rPr lang="ru-RU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организация санитарно-эпидемиологического режима и создание гигиенических условий жизнедеятельности детей</a:t>
          </a:r>
          <a:endParaRPr lang="ru-RU" sz="18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9507563-1962-42A0-877A-B3A88894EFB0}" type="parTrans" cxnId="{43492690-935D-4B00-9C1E-F05E7C2616C0}">
      <dgm:prSet/>
      <dgm:spPr/>
      <dgm:t>
        <a:bodyPr/>
        <a:lstStyle/>
        <a:p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7B0DE01-6DC8-4C89-9446-7C51D2FFE228}" type="sibTrans" cxnId="{43492690-935D-4B00-9C1E-F05E7C2616C0}">
      <dgm:prSet/>
      <dgm:spPr/>
      <dgm:t>
        <a:bodyPr/>
        <a:lstStyle/>
        <a:p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FA4F4E3-3471-4772-BFAC-65C90935B48B}">
      <dgm:prSet phldrT="[Текст]" custT="1"/>
      <dgm:spPr/>
      <dgm:t>
        <a:bodyPr/>
        <a:lstStyle/>
        <a:p>
          <a:r>
            <a:rPr lang="ru-RU" sz="18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организация здорового сбалансированного питания</a:t>
          </a:r>
          <a:endParaRPr lang="ru-RU" sz="18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383D71C-81C3-4053-8F88-26E43217FF7F}" type="parTrans" cxnId="{09E715A4-8CBA-40FD-9CB1-32BB4EF886FE}">
      <dgm:prSet/>
      <dgm:spPr/>
      <dgm:t>
        <a:bodyPr/>
        <a:lstStyle/>
        <a:p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627CA1C-244B-43E2-9DA2-E449AF645217}" type="sibTrans" cxnId="{09E715A4-8CBA-40FD-9CB1-32BB4EF886FE}">
      <dgm:prSet/>
      <dgm:spPr/>
      <dgm:t>
        <a:bodyPr/>
        <a:lstStyle/>
        <a:p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6CFAAD3-BE4E-45AA-A403-0A2829C89CE4}">
      <dgm:prSet phldrT="[Текст]" custT="1"/>
      <dgm:spPr/>
      <dgm:t>
        <a:bodyPr/>
        <a:lstStyle/>
        <a:p>
          <a:r>
            <a:rPr lang="ru-RU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обеспечение психологической безопасности детей во время пребывания их в детском саду</a:t>
          </a:r>
          <a:endParaRPr lang="ru-RU" sz="18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2B45106-0D1F-4B4B-90B6-0CB17E624267}" type="parTrans" cxnId="{80E0A5C0-414D-47FD-B42E-EAE5DF4F1AF7}">
      <dgm:prSet/>
      <dgm:spPr/>
      <dgm:t>
        <a:bodyPr/>
        <a:lstStyle/>
        <a:p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8D4879D-A347-42DC-98F6-FD3F7EBBEAA5}" type="sibTrans" cxnId="{80E0A5C0-414D-47FD-B42E-EAE5DF4F1AF7}">
      <dgm:prSet/>
      <dgm:spPr/>
      <dgm:t>
        <a:bodyPr/>
        <a:lstStyle/>
        <a:p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74DDC88-2EB9-42E0-9C8F-F48463DBC65D}">
      <dgm:prSet phldrT="[Текст]" custT="1"/>
      <dgm:spPr/>
      <dgm:t>
        <a:bodyPr/>
        <a:lstStyle/>
        <a:p>
          <a:r>
            <a:rPr lang="ru-RU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организация лечебно-профилактической работы с детьми и сотрудниками</a:t>
          </a:r>
          <a:endParaRPr lang="ru-RU" sz="18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78C3D96-0062-491C-9596-E008D2E0F656}" type="parTrans" cxnId="{FCCCCA92-80F1-4C02-9F65-F449F4600AC7}">
      <dgm:prSet/>
      <dgm:spPr/>
      <dgm:t>
        <a:bodyPr/>
        <a:lstStyle/>
        <a:p>
          <a:endParaRPr lang="ru-RU" sz="1600">
            <a:solidFill>
              <a:srgbClr val="002060"/>
            </a:solidFill>
          </a:endParaRPr>
        </a:p>
      </dgm:t>
    </dgm:pt>
    <dgm:pt modelId="{FFE8B1A0-CC0D-4A11-A7EB-73D207E44C79}" type="sibTrans" cxnId="{FCCCCA92-80F1-4C02-9F65-F449F4600AC7}">
      <dgm:prSet/>
      <dgm:spPr/>
      <dgm:t>
        <a:bodyPr/>
        <a:lstStyle/>
        <a:p>
          <a:endParaRPr lang="ru-RU" sz="1600">
            <a:solidFill>
              <a:srgbClr val="002060"/>
            </a:solidFill>
          </a:endParaRPr>
        </a:p>
      </dgm:t>
    </dgm:pt>
    <dgm:pt modelId="{95713CF2-CB6E-4AF4-8062-384D258AD400}">
      <dgm:prSet phldrT="[Текст]" custT="1"/>
      <dgm:spPr/>
      <dgm:t>
        <a:bodyPr/>
        <a:lstStyle/>
        <a:p>
          <a:r>
            <a:rPr lang="ru-RU" sz="18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физическое воспитание детей</a:t>
          </a:r>
          <a:endParaRPr lang="ru-RU" sz="18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F8E18DA-8134-4B27-A6CE-ACB9404B5B1E}" type="parTrans" cxnId="{CAF8AF49-214B-4AF3-8565-2738C6CB1092}">
      <dgm:prSet/>
      <dgm:spPr/>
      <dgm:t>
        <a:bodyPr/>
        <a:lstStyle/>
        <a:p>
          <a:endParaRPr lang="ru-RU" sz="1600">
            <a:solidFill>
              <a:srgbClr val="002060"/>
            </a:solidFill>
          </a:endParaRPr>
        </a:p>
      </dgm:t>
    </dgm:pt>
    <dgm:pt modelId="{3F39C7B4-530A-47BA-830D-7FA21A214571}" type="sibTrans" cxnId="{CAF8AF49-214B-4AF3-8565-2738C6CB1092}">
      <dgm:prSet/>
      <dgm:spPr/>
      <dgm:t>
        <a:bodyPr/>
        <a:lstStyle/>
        <a:p>
          <a:endParaRPr lang="ru-RU" sz="1600">
            <a:solidFill>
              <a:srgbClr val="002060"/>
            </a:solidFill>
          </a:endParaRPr>
        </a:p>
      </dgm:t>
    </dgm:pt>
    <dgm:pt modelId="{DD26C512-5E67-442B-9968-D5E9CAA688C2}" type="pres">
      <dgm:prSet presAssocID="{DEF47913-ECFE-4AA2-AD2B-526B804581D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7A9E6EE-F5C7-4FA6-A284-608F15C48A88}" type="pres">
      <dgm:prSet presAssocID="{9C38368C-BC37-46BD-BC3A-723AAD8502FE}" presName="parentLin" presStyleCnt="0"/>
      <dgm:spPr/>
    </dgm:pt>
    <dgm:pt modelId="{68903865-1B4B-4B7E-B30A-B04FE382B612}" type="pres">
      <dgm:prSet presAssocID="{9C38368C-BC37-46BD-BC3A-723AAD8502FE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95A17D4A-52D8-43AB-A044-EE1966A248F7}" type="pres">
      <dgm:prSet presAssocID="{9C38368C-BC37-46BD-BC3A-723AAD8502FE}" presName="parentText" presStyleLbl="node1" presStyleIdx="0" presStyleCnt="5" custLinFactNeighborX="6339" custLinFactNeighborY="284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48FC74-7C1B-4CC1-BDAF-C454BD8E54E1}" type="pres">
      <dgm:prSet presAssocID="{9C38368C-BC37-46BD-BC3A-723AAD8502FE}" presName="negativeSpace" presStyleCnt="0"/>
      <dgm:spPr/>
    </dgm:pt>
    <dgm:pt modelId="{E1F42B8B-7792-43FA-A83E-7356951070D3}" type="pres">
      <dgm:prSet presAssocID="{9C38368C-BC37-46BD-BC3A-723AAD8502FE}" presName="childText" presStyleLbl="conFgAcc1" presStyleIdx="0" presStyleCnt="5">
        <dgm:presLayoutVars>
          <dgm:bulletEnabled val="1"/>
        </dgm:presLayoutVars>
      </dgm:prSet>
      <dgm:spPr/>
    </dgm:pt>
    <dgm:pt modelId="{0306B016-D24D-45A6-9D16-4BA098887851}" type="pres">
      <dgm:prSet presAssocID="{07B0DE01-6DC8-4C89-9446-7C51D2FFE228}" presName="spaceBetweenRectangles" presStyleCnt="0"/>
      <dgm:spPr/>
    </dgm:pt>
    <dgm:pt modelId="{8044FA4C-3DAD-47BA-8DF6-FBD471D4F952}" type="pres">
      <dgm:prSet presAssocID="{6FA4F4E3-3471-4772-BFAC-65C90935B48B}" presName="parentLin" presStyleCnt="0"/>
      <dgm:spPr/>
    </dgm:pt>
    <dgm:pt modelId="{5FB16B00-DD81-4FAD-8BE6-D056CC4992BD}" type="pres">
      <dgm:prSet presAssocID="{6FA4F4E3-3471-4772-BFAC-65C90935B48B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5EC0BFDE-C3B1-4155-8C69-EE79BC6D9DB6}" type="pres">
      <dgm:prSet presAssocID="{6FA4F4E3-3471-4772-BFAC-65C90935B48B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78AD1E-8982-4529-A781-BB4069D761F7}" type="pres">
      <dgm:prSet presAssocID="{6FA4F4E3-3471-4772-BFAC-65C90935B48B}" presName="negativeSpace" presStyleCnt="0"/>
      <dgm:spPr/>
    </dgm:pt>
    <dgm:pt modelId="{678EEAB8-9A2F-44DE-B440-FBE8DE4480CB}" type="pres">
      <dgm:prSet presAssocID="{6FA4F4E3-3471-4772-BFAC-65C90935B48B}" presName="childText" presStyleLbl="conFgAcc1" presStyleIdx="1" presStyleCnt="5">
        <dgm:presLayoutVars>
          <dgm:bulletEnabled val="1"/>
        </dgm:presLayoutVars>
      </dgm:prSet>
      <dgm:spPr/>
    </dgm:pt>
    <dgm:pt modelId="{FDB3C7EA-F2E7-4DD4-A3A6-091FD376382A}" type="pres">
      <dgm:prSet presAssocID="{6627CA1C-244B-43E2-9DA2-E449AF645217}" presName="spaceBetweenRectangles" presStyleCnt="0"/>
      <dgm:spPr/>
    </dgm:pt>
    <dgm:pt modelId="{CC09040A-9943-4485-989B-17EA43A9261D}" type="pres">
      <dgm:prSet presAssocID="{86CFAAD3-BE4E-45AA-A403-0A2829C89CE4}" presName="parentLin" presStyleCnt="0"/>
      <dgm:spPr/>
    </dgm:pt>
    <dgm:pt modelId="{A8221AAF-B537-4B94-A888-E7EAD0C12E09}" type="pres">
      <dgm:prSet presAssocID="{86CFAAD3-BE4E-45AA-A403-0A2829C89CE4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EBBE5EE1-1003-4D36-B686-D509F40485C5}" type="pres">
      <dgm:prSet presAssocID="{86CFAAD3-BE4E-45AA-A403-0A2829C89CE4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0C0C09-0690-4A77-93AE-566F59E3AEC9}" type="pres">
      <dgm:prSet presAssocID="{86CFAAD3-BE4E-45AA-A403-0A2829C89CE4}" presName="negativeSpace" presStyleCnt="0"/>
      <dgm:spPr/>
    </dgm:pt>
    <dgm:pt modelId="{EB024A58-5797-4CC0-B905-E5370BB7C0D3}" type="pres">
      <dgm:prSet presAssocID="{86CFAAD3-BE4E-45AA-A403-0A2829C89CE4}" presName="childText" presStyleLbl="conFgAcc1" presStyleIdx="2" presStyleCnt="5">
        <dgm:presLayoutVars>
          <dgm:bulletEnabled val="1"/>
        </dgm:presLayoutVars>
      </dgm:prSet>
      <dgm:spPr/>
    </dgm:pt>
    <dgm:pt modelId="{5CACF415-2C66-4B18-9EA6-6BE4D729C074}" type="pres">
      <dgm:prSet presAssocID="{18D4879D-A347-42DC-98F6-FD3F7EBBEAA5}" presName="spaceBetweenRectangles" presStyleCnt="0"/>
      <dgm:spPr/>
    </dgm:pt>
    <dgm:pt modelId="{07D43B16-45EB-482D-A8CE-1742D18F8B91}" type="pres">
      <dgm:prSet presAssocID="{174DDC88-2EB9-42E0-9C8F-F48463DBC65D}" presName="parentLin" presStyleCnt="0"/>
      <dgm:spPr/>
    </dgm:pt>
    <dgm:pt modelId="{0D81521A-8EC2-4C57-913C-8F822F4504E3}" type="pres">
      <dgm:prSet presAssocID="{174DDC88-2EB9-42E0-9C8F-F48463DBC65D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3D60D4ED-D4CC-4BB7-B6DC-A9BBB4D28F68}" type="pres">
      <dgm:prSet presAssocID="{174DDC88-2EB9-42E0-9C8F-F48463DBC65D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62ED73-E1EB-46F0-9008-BE8A9AAA4FD9}" type="pres">
      <dgm:prSet presAssocID="{174DDC88-2EB9-42E0-9C8F-F48463DBC65D}" presName="negativeSpace" presStyleCnt="0"/>
      <dgm:spPr/>
    </dgm:pt>
    <dgm:pt modelId="{47BD82C3-DECB-42D9-9242-891AF299F153}" type="pres">
      <dgm:prSet presAssocID="{174DDC88-2EB9-42E0-9C8F-F48463DBC65D}" presName="childText" presStyleLbl="conFgAcc1" presStyleIdx="3" presStyleCnt="5">
        <dgm:presLayoutVars>
          <dgm:bulletEnabled val="1"/>
        </dgm:presLayoutVars>
      </dgm:prSet>
      <dgm:spPr/>
    </dgm:pt>
    <dgm:pt modelId="{6941283C-CB76-4BED-A92D-B27056DFE093}" type="pres">
      <dgm:prSet presAssocID="{FFE8B1A0-CC0D-4A11-A7EB-73D207E44C79}" presName="spaceBetweenRectangles" presStyleCnt="0"/>
      <dgm:spPr/>
    </dgm:pt>
    <dgm:pt modelId="{7502449B-B318-47B3-AFB3-61A5B590EE07}" type="pres">
      <dgm:prSet presAssocID="{95713CF2-CB6E-4AF4-8062-384D258AD400}" presName="parentLin" presStyleCnt="0"/>
      <dgm:spPr/>
    </dgm:pt>
    <dgm:pt modelId="{F53815D5-08F2-41CE-A6F5-6CB603DEA762}" type="pres">
      <dgm:prSet presAssocID="{95713CF2-CB6E-4AF4-8062-384D258AD400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47A07A45-2130-4199-9842-53D3DCBFF6ED}" type="pres">
      <dgm:prSet presAssocID="{95713CF2-CB6E-4AF4-8062-384D258AD40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81B71A-3CFC-4C96-93B8-3F364AE71BC5}" type="pres">
      <dgm:prSet presAssocID="{95713CF2-CB6E-4AF4-8062-384D258AD400}" presName="negativeSpace" presStyleCnt="0"/>
      <dgm:spPr/>
    </dgm:pt>
    <dgm:pt modelId="{8E0DC5E3-8AFD-44EE-8721-655851BE46C9}" type="pres">
      <dgm:prSet presAssocID="{95713CF2-CB6E-4AF4-8062-384D258AD400}" presName="childText" presStyleLbl="conFgAcc1" presStyleIdx="4" presStyleCnt="5" custLinFactNeighborX="-511" custLinFactNeighborY="10228">
        <dgm:presLayoutVars>
          <dgm:bulletEnabled val="1"/>
        </dgm:presLayoutVars>
      </dgm:prSet>
      <dgm:spPr/>
    </dgm:pt>
  </dgm:ptLst>
  <dgm:cxnLst>
    <dgm:cxn modelId="{BB6C5F98-1678-4456-8A76-64E100AFA91C}" type="presOf" srcId="{9C38368C-BC37-46BD-BC3A-723AAD8502FE}" destId="{95A17D4A-52D8-43AB-A044-EE1966A248F7}" srcOrd="1" destOrd="0" presId="urn:microsoft.com/office/officeart/2005/8/layout/list1"/>
    <dgm:cxn modelId="{36D8FE00-4DCC-4163-95B7-ED4AEAF1F2A8}" type="presOf" srcId="{DEF47913-ECFE-4AA2-AD2B-526B804581DF}" destId="{DD26C512-5E67-442B-9968-D5E9CAA688C2}" srcOrd="0" destOrd="0" presId="urn:microsoft.com/office/officeart/2005/8/layout/list1"/>
    <dgm:cxn modelId="{6B2A0D93-59C8-4D9E-A5E1-C917A3F42EF9}" type="presOf" srcId="{174DDC88-2EB9-42E0-9C8F-F48463DBC65D}" destId="{0D81521A-8EC2-4C57-913C-8F822F4504E3}" srcOrd="0" destOrd="0" presId="urn:microsoft.com/office/officeart/2005/8/layout/list1"/>
    <dgm:cxn modelId="{09E715A4-8CBA-40FD-9CB1-32BB4EF886FE}" srcId="{DEF47913-ECFE-4AA2-AD2B-526B804581DF}" destId="{6FA4F4E3-3471-4772-BFAC-65C90935B48B}" srcOrd="1" destOrd="0" parTransId="{C383D71C-81C3-4053-8F88-26E43217FF7F}" sibTransId="{6627CA1C-244B-43E2-9DA2-E449AF645217}"/>
    <dgm:cxn modelId="{3A26F274-0519-41F2-9BEF-AFAC2C0D87F6}" type="presOf" srcId="{9C38368C-BC37-46BD-BC3A-723AAD8502FE}" destId="{68903865-1B4B-4B7E-B30A-B04FE382B612}" srcOrd="0" destOrd="0" presId="urn:microsoft.com/office/officeart/2005/8/layout/list1"/>
    <dgm:cxn modelId="{8381A34D-FAB9-4421-9216-82CF54B9210A}" type="presOf" srcId="{6FA4F4E3-3471-4772-BFAC-65C90935B48B}" destId="{5FB16B00-DD81-4FAD-8BE6-D056CC4992BD}" srcOrd="0" destOrd="0" presId="urn:microsoft.com/office/officeart/2005/8/layout/list1"/>
    <dgm:cxn modelId="{8B0AB72F-ACC4-4273-B7AA-F239FBE8286C}" type="presOf" srcId="{86CFAAD3-BE4E-45AA-A403-0A2829C89CE4}" destId="{A8221AAF-B537-4B94-A888-E7EAD0C12E09}" srcOrd="0" destOrd="0" presId="urn:microsoft.com/office/officeart/2005/8/layout/list1"/>
    <dgm:cxn modelId="{B6456A31-6A56-4341-A36F-870A822DAC7E}" type="presOf" srcId="{6FA4F4E3-3471-4772-BFAC-65C90935B48B}" destId="{5EC0BFDE-C3B1-4155-8C69-EE79BC6D9DB6}" srcOrd="1" destOrd="0" presId="urn:microsoft.com/office/officeart/2005/8/layout/list1"/>
    <dgm:cxn modelId="{CAF8AF49-214B-4AF3-8565-2738C6CB1092}" srcId="{DEF47913-ECFE-4AA2-AD2B-526B804581DF}" destId="{95713CF2-CB6E-4AF4-8062-384D258AD400}" srcOrd="4" destOrd="0" parTransId="{CF8E18DA-8134-4B27-A6CE-ACB9404B5B1E}" sibTransId="{3F39C7B4-530A-47BA-830D-7FA21A214571}"/>
    <dgm:cxn modelId="{C6AF662F-F016-4588-8B30-58AE9A80E07F}" type="presOf" srcId="{86CFAAD3-BE4E-45AA-A403-0A2829C89CE4}" destId="{EBBE5EE1-1003-4D36-B686-D509F40485C5}" srcOrd="1" destOrd="0" presId="urn:microsoft.com/office/officeart/2005/8/layout/list1"/>
    <dgm:cxn modelId="{6E9AD55A-EF25-42EB-BA43-96583F9D1502}" type="presOf" srcId="{95713CF2-CB6E-4AF4-8062-384D258AD400}" destId="{47A07A45-2130-4199-9842-53D3DCBFF6ED}" srcOrd="1" destOrd="0" presId="urn:microsoft.com/office/officeart/2005/8/layout/list1"/>
    <dgm:cxn modelId="{80E0A5C0-414D-47FD-B42E-EAE5DF4F1AF7}" srcId="{DEF47913-ECFE-4AA2-AD2B-526B804581DF}" destId="{86CFAAD3-BE4E-45AA-A403-0A2829C89CE4}" srcOrd="2" destOrd="0" parTransId="{02B45106-0D1F-4B4B-90B6-0CB17E624267}" sibTransId="{18D4879D-A347-42DC-98F6-FD3F7EBBEAA5}"/>
    <dgm:cxn modelId="{43492690-935D-4B00-9C1E-F05E7C2616C0}" srcId="{DEF47913-ECFE-4AA2-AD2B-526B804581DF}" destId="{9C38368C-BC37-46BD-BC3A-723AAD8502FE}" srcOrd="0" destOrd="0" parTransId="{19507563-1962-42A0-877A-B3A88894EFB0}" sibTransId="{07B0DE01-6DC8-4C89-9446-7C51D2FFE228}"/>
    <dgm:cxn modelId="{3D8C59E4-15B5-4AF4-A8D4-39023C80BB15}" type="presOf" srcId="{174DDC88-2EB9-42E0-9C8F-F48463DBC65D}" destId="{3D60D4ED-D4CC-4BB7-B6DC-A9BBB4D28F68}" srcOrd="1" destOrd="0" presId="urn:microsoft.com/office/officeart/2005/8/layout/list1"/>
    <dgm:cxn modelId="{5786C083-C6B4-45AD-9114-5DCE18A5FE72}" type="presOf" srcId="{95713CF2-CB6E-4AF4-8062-384D258AD400}" destId="{F53815D5-08F2-41CE-A6F5-6CB603DEA762}" srcOrd="0" destOrd="0" presId="urn:microsoft.com/office/officeart/2005/8/layout/list1"/>
    <dgm:cxn modelId="{FCCCCA92-80F1-4C02-9F65-F449F4600AC7}" srcId="{DEF47913-ECFE-4AA2-AD2B-526B804581DF}" destId="{174DDC88-2EB9-42E0-9C8F-F48463DBC65D}" srcOrd="3" destOrd="0" parTransId="{678C3D96-0062-491C-9596-E008D2E0F656}" sibTransId="{FFE8B1A0-CC0D-4A11-A7EB-73D207E44C79}"/>
    <dgm:cxn modelId="{C78685B3-C4ED-4ECA-9BA5-86925674C039}" type="presParOf" srcId="{DD26C512-5E67-442B-9968-D5E9CAA688C2}" destId="{07A9E6EE-F5C7-4FA6-A284-608F15C48A88}" srcOrd="0" destOrd="0" presId="urn:microsoft.com/office/officeart/2005/8/layout/list1"/>
    <dgm:cxn modelId="{22352131-A7B7-4D2D-8A47-B11A44D37F6E}" type="presParOf" srcId="{07A9E6EE-F5C7-4FA6-A284-608F15C48A88}" destId="{68903865-1B4B-4B7E-B30A-B04FE382B612}" srcOrd="0" destOrd="0" presId="urn:microsoft.com/office/officeart/2005/8/layout/list1"/>
    <dgm:cxn modelId="{B49B5411-8813-4106-8801-B69B41B4275F}" type="presParOf" srcId="{07A9E6EE-F5C7-4FA6-A284-608F15C48A88}" destId="{95A17D4A-52D8-43AB-A044-EE1966A248F7}" srcOrd="1" destOrd="0" presId="urn:microsoft.com/office/officeart/2005/8/layout/list1"/>
    <dgm:cxn modelId="{54E7C6BD-8678-4C9A-9D6E-EAA90DA39C69}" type="presParOf" srcId="{DD26C512-5E67-442B-9968-D5E9CAA688C2}" destId="{D748FC74-7C1B-4CC1-BDAF-C454BD8E54E1}" srcOrd="1" destOrd="0" presId="urn:microsoft.com/office/officeart/2005/8/layout/list1"/>
    <dgm:cxn modelId="{6B3437CA-80C3-4348-A351-1C6C39920AB5}" type="presParOf" srcId="{DD26C512-5E67-442B-9968-D5E9CAA688C2}" destId="{E1F42B8B-7792-43FA-A83E-7356951070D3}" srcOrd="2" destOrd="0" presId="urn:microsoft.com/office/officeart/2005/8/layout/list1"/>
    <dgm:cxn modelId="{2481AB40-E6F5-4DC1-951F-83BC14F22757}" type="presParOf" srcId="{DD26C512-5E67-442B-9968-D5E9CAA688C2}" destId="{0306B016-D24D-45A6-9D16-4BA098887851}" srcOrd="3" destOrd="0" presId="urn:microsoft.com/office/officeart/2005/8/layout/list1"/>
    <dgm:cxn modelId="{4190591C-155D-4136-BA20-46DA1E20FF40}" type="presParOf" srcId="{DD26C512-5E67-442B-9968-D5E9CAA688C2}" destId="{8044FA4C-3DAD-47BA-8DF6-FBD471D4F952}" srcOrd="4" destOrd="0" presId="urn:microsoft.com/office/officeart/2005/8/layout/list1"/>
    <dgm:cxn modelId="{1A18090B-89A0-42BD-90C0-A38B6B572D84}" type="presParOf" srcId="{8044FA4C-3DAD-47BA-8DF6-FBD471D4F952}" destId="{5FB16B00-DD81-4FAD-8BE6-D056CC4992BD}" srcOrd="0" destOrd="0" presId="urn:microsoft.com/office/officeart/2005/8/layout/list1"/>
    <dgm:cxn modelId="{D9BDF176-FF1E-43DE-8274-665868F79B4E}" type="presParOf" srcId="{8044FA4C-3DAD-47BA-8DF6-FBD471D4F952}" destId="{5EC0BFDE-C3B1-4155-8C69-EE79BC6D9DB6}" srcOrd="1" destOrd="0" presId="urn:microsoft.com/office/officeart/2005/8/layout/list1"/>
    <dgm:cxn modelId="{1043CFC2-7818-47CE-9D7A-3AD1C4BDE933}" type="presParOf" srcId="{DD26C512-5E67-442B-9968-D5E9CAA688C2}" destId="{C978AD1E-8982-4529-A781-BB4069D761F7}" srcOrd="5" destOrd="0" presId="urn:microsoft.com/office/officeart/2005/8/layout/list1"/>
    <dgm:cxn modelId="{F749CA72-95FE-4CDF-86B9-969D1C8E2D18}" type="presParOf" srcId="{DD26C512-5E67-442B-9968-D5E9CAA688C2}" destId="{678EEAB8-9A2F-44DE-B440-FBE8DE4480CB}" srcOrd="6" destOrd="0" presId="urn:microsoft.com/office/officeart/2005/8/layout/list1"/>
    <dgm:cxn modelId="{CEBA883B-275E-42D1-A281-7554D9C2B544}" type="presParOf" srcId="{DD26C512-5E67-442B-9968-D5E9CAA688C2}" destId="{FDB3C7EA-F2E7-4DD4-A3A6-091FD376382A}" srcOrd="7" destOrd="0" presId="urn:microsoft.com/office/officeart/2005/8/layout/list1"/>
    <dgm:cxn modelId="{AA06E624-BE32-4C58-8915-CBD26E976ADC}" type="presParOf" srcId="{DD26C512-5E67-442B-9968-D5E9CAA688C2}" destId="{CC09040A-9943-4485-989B-17EA43A9261D}" srcOrd="8" destOrd="0" presId="urn:microsoft.com/office/officeart/2005/8/layout/list1"/>
    <dgm:cxn modelId="{610EA70D-83E5-49ED-9B2B-5E680F208D75}" type="presParOf" srcId="{CC09040A-9943-4485-989B-17EA43A9261D}" destId="{A8221AAF-B537-4B94-A888-E7EAD0C12E09}" srcOrd="0" destOrd="0" presId="urn:microsoft.com/office/officeart/2005/8/layout/list1"/>
    <dgm:cxn modelId="{70FE1F92-1158-4D06-9895-ED44CFAC5D40}" type="presParOf" srcId="{CC09040A-9943-4485-989B-17EA43A9261D}" destId="{EBBE5EE1-1003-4D36-B686-D509F40485C5}" srcOrd="1" destOrd="0" presId="urn:microsoft.com/office/officeart/2005/8/layout/list1"/>
    <dgm:cxn modelId="{539C5734-D5CF-4427-A194-3A9C58B25308}" type="presParOf" srcId="{DD26C512-5E67-442B-9968-D5E9CAA688C2}" destId="{4F0C0C09-0690-4A77-93AE-566F59E3AEC9}" srcOrd="9" destOrd="0" presId="urn:microsoft.com/office/officeart/2005/8/layout/list1"/>
    <dgm:cxn modelId="{B517572F-D638-4F8D-BF5F-D693C6174D28}" type="presParOf" srcId="{DD26C512-5E67-442B-9968-D5E9CAA688C2}" destId="{EB024A58-5797-4CC0-B905-E5370BB7C0D3}" srcOrd="10" destOrd="0" presId="urn:microsoft.com/office/officeart/2005/8/layout/list1"/>
    <dgm:cxn modelId="{3F697FF0-C2CB-41E8-AC23-9BFD7F00A09A}" type="presParOf" srcId="{DD26C512-5E67-442B-9968-D5E9CAA688C2}" destId="{5CACF415-2C66-4B18-9EA6-6BE4D729C074}" srcOrd="11" destOrd="0" presId="urn:microsoft.com/office/officeart/2005/8/layout/list1"/>
    <dgm:cxn modelId="{36A28984-4DD9-42C4-A395-C8C445A77828}" type="presParOf" srcId="{DD26C512-5E67-442B-9968-D5E9CAA688C2}" destId="{07D43B16-45EB-482D-A8CE-1742D18F8B91}" srcOrd="12" destOrd="0" presId="urn:microsoft.com/office/officeart/2005/8/layout/list1"/>
    <dgm:cxn modelId="{E7452C25-1CE9-4B15-88E3-591B00225285}" type="presParOf" srcId="{07D43B16-45EB-482D-A8CE-1742D18F8B91}" destId="{0D81521A-8EC2-4C57-913C-8F822F4504E3}" srcOrd="0" destOrd="0" presId="urn:microsoft.com/office/officeart/2005/8/layout/list1"/>
    <dgm:cxn modelId="{F8850789-97CF-4132-973D-6B4771CA4C0E}" type="presParOf" srcId="{07D43B16-45EB-482D-A8CE-1742D18F8B91}" destId="{3D60D4ED-D4CC-4BB7-B6DC-A9BBB4D28F68}" srcOrd="1" destOrd="0" presId="urn:microsoft.com/office/officeart/2005/8/layout/list1"/>
    <dgm:cxn modelId="{06A78416-802F-4994-9EA3-E6D19501E2EA}" type="presParOf" srcId="{DD26C512-5E67-442B-9968-D5E9CAA688C2}" destId="{3762ED73-E1EB-46F0-9008-BE8A9AAA4FD9}" srcOrd="13" destOrd="0" presId="urn:microsoft.com/office/officeart/2005/8/layout/list1"/>
    <dgm:cxn modelId="{71922769-2B5E-45DF-9F8D-2882DA04ED31}" type="presParOf" srcId="{DD26C512-5E67-442B-9968-D5E9CAA688C2}" destId="{47BD82C3-DECB-42D9-9242-891AF299F153}" srcOrd="14" destOrd="0" presId="urn:microsoft.com/office/officeart/2005/8/layout/list1"/>
    <dgm:cxn modelId="{BA252522-E8CA-4BC3-A6E5-50C228D36617}" type="presParOf" srcId="{DD26C512-5E67-442B-9968-D5E9CAA688C2}" destId="{6941283C-CB76-4BED-A92D-B27056DFE093}" srcOrd="15" destOrd="0" presId="urn:microsoft.com/office/officeart/2005/8/layout/list1"/>
    <dgm:cxn modelId="{E5BD2DEE-825C-45D2-84F3-A3694BE85D5E}" type="presParOf" srcId="{DD26C512-5E67-442B-9968-D5E9CAA688C2}" destId="{7502449B-B318-47B3-AFB3-61A5B590EE07}" srcOrd="16" destOrd="0" presId="urn:microsoft.com/office/officeart/2005/8/layout/list1"/>
    <dgm:cxn modelId="{B0289BE4-4FDB-4FA6-8740-D5675883151D}" type="presParOf" srcId="{7502449B-B318-47B3-AFB3-61A5B590EE07}" destId="{F53815D5-08F2-41CE-A6F5-6CB603DEA762}" srcOrd="0" destOrd="0" presId="urn:microsoft.com/office/officeart/2005/8/layout/list1"/>
    <dgm:cxn modelId="{CEE1F5BB-112E-491D-A3DF-EC3D650EFEEA}" type="presParOf" srcId="{7502449B-B318-47B3-AFB3-61A5B590EE07}" destId="{47A07A45-2130-4199-9842-53D3DCBFF6ED}" srcOrd="1" destOrd="0" presId="urn:microsoft.com/office/officeart/2005/8/layout/list1"/>
    <dgm:cxn modelId="{3A2771A7-5C75-408E-9AE9-F88A8DF040C3}" type="presParOf" srcId="{DD26C512-5E67-442B-9968-D5E9CAA688C2}" destId="{0E81B71A-3CFC-4C96-93B8-3F364AE71BC5}" srcOrd="17" destOrd="0" presId="urn:microsoft.com/office/officeart/2005/8/layout/list1"/>
    <dgm:cxn modelId="{A0989BA1-1D0A-4D9B-84B7-02054710003E}" type="presParOf" srcId="{DD26C512-5E67-442B-9968-D5E9CAA688C2}" destId="{8E0DC5E3-8AFD-44EE-8721-655851BE46C9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4953CA-AA4A-44B2-8BD9-0CDE5FE81FD7}" type="doc">
      <dgm:prSet loTypeId="urn:microsoft.com/office/officeart/2005/8/layout/radial3" loCatId="cycle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4DC85F13-ED1B-4FA4-82F0-B437573AA3FC}">
      <dgm:prSet phldrT="[Текст]" custT="1"/>
      <dgm:spPr/>
      <dgm:t>
        <a:bodyPr/>
        <a:lstStyle/>
        <a:p>
          <a:r>
            <a:rPr lang="ru-RU" sz="3600" b="1" dirty="0" smtClean="0">
              <a:cs typeface="Aharoni" pitchFamily="2" charset="-79"/>
            </a:rPr>
            <a:t>изучение</a:t>
          </a:r>
          <a:endParaRPr lang="ru-RU" sz="3600" b="1" dirty="0">
            <a:cs typeface="Aharoni" pitchFamily="2" charset="-79"/>
          </a:endParaRPr>
        </a:p>
      </dgm:t>
    </dgm:pt>
    <dgm:pt modelId="{CF7A9BCF-940B-4653-92AA-6A96C7926B07}" type="parTrans" cxnId="{CDC61773-1561-4C89-964A-92F6C769E25B}">
      <dgm:prSet/>
      <dgm:spPr/>
      <dgm:t>
        <a:bodyPr/>
        <a:lstStyle/>
        <a:p>
          <a:endParaRPr lang="ru-RU"/>
        </a:p>
      </dgm:t>
    </dgm:pt>
    <dgm:pt modelId="{F04396CC-2607-4F16-A04E-12713E0F8640}" type="sibTrans" cxnId="{CDC61773-1561-4C89-964A-92F6C769E25B}">
      <dgm:prSet/>
      <dgm:spPr/>
      <dgm:t>
        <a:bodyPr/>
        <a:lstStyle/>
        <a:p>
          <a:endParaRPr lang="ru-RU"/>
        </a:p>
      </dgm:t>
    </dgm:pt>
    <dgm:pt modelId="{904CF162-8705-41D6-AD6E-8A64B61CBC24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Формирование  </a:t>
          </a:r>
        </a:p>
        <a:p>
          <a:r>
            <a:rPr lang="ru-RU" sz="28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ЗОЖ  в семье </a:t>
          </a:r>
          <a:endParaRPr lang="ru-RU" sz="2800" b="1" dirty="0">
            <a:solidFill>
              <a:schemeClr val="tx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7C8D49C6-CBE7-43AF-B520-CD5570452635}" type="parTrans" cxnId="{728B2A96-0EFB-43FA-94B4-1FC782991812}">
      <dgm:prSet/>
      <dgm:spPr/>
      <dgm:t>
        <a:bodyPr/>
        <a:lstStyle/>
        <a:p>
          <a:endParaRPr lang="ru-RU"/>
        </a:p>
      </dgm:t>
    </dgm:pt>
    <dgm:pt modelId="{1FFF0BAD-C129-43DF-BDCE-953B5925DDB2}" type="sibTrans" cxnId="{728B2A96-0EFB-43FA-94B4-1FC782991812}">
      <dgm:prSet/>
      <dgm:spPr/>
      <dgm:t>
        <a:bodyPr/>
        <a:lstStyle/>
        <a:p>
          <a:endParaRPr lang="ru-RU"/>
        </a:p>
      </dgm:t>
    </dgm:pt>
    <dgm:pt modelId="{094A23B5-0C4D-41AF-8989-CE732DC9AD1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4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Здоровье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24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сберегающая  деятельность в  ДОУ</a:t>
          </a:r>
        </a:p>
      </dgm:t>
    </dgm:pt>
    <dgm:pt modelId="{9A090DA1-9439-47D1-898C-C98FEF696B27}" type="parTrans" cxnId="{37926422-481C-47B8-853D-7CE0844C1ECA}">
      <dgm:prSet/>
      <dgm:spPr/>
      <dgm:t>
        <a:bodyPr/>
        <a:lstStyle/>
        <a:p>
          <a:endParaRPr lang="ru-RU"/>
        </a:p>
      </dgm:t>
    </dgm:pt>
    <dgm:pt modelId="{07B493AE-DA10-4F02-AF08-4FD2E24C4DB2}" type="sibTrans" cxnId="{37926422-481C-47B8-853D-7CE0844C1ECA}">
      <dgm:prSet/>
      <dgm:spPr/>
      <dgm:t>
        <a:bodyPr/>
        <a:lstStyle/>
        <a:p>
          <a:endParaRPr lang="ru-RU"/>
        </a:p>
      </dgm:t>
    </dgm:pt>
    <dgm:pt modelId="{E981D105-B4E7-4271-81DE-B9963B4A7F5F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Анализ  предметной среды развития двигательной  активности детей</a:t>
          </a:r>
          <a:endParaRPr lang="ru-RU" sz="2400" b="1" dirty="0">
            <a:solidFill>
              <a:schemeClr val="accent1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FEE83EEF-C3C5-4CE8-BBC1-168634ADC851}" type="parTrans" cxnId="{351B6FD0-1A31-4ADC-B7F2-9CD1DCA09F71}">
      <dgm:prSet/>
      <dgm:spPr/>
      <dgm:t>
        <a:bodyPr/>
        <a:lstStyle/>
        <a:p>
          <a:endParaRPr lang="ru-RU"/>
        </a:p>
      </dgm:t>
    </dgm:pt>
    <dgm:pt modelId="{65EF87ED-9E6B-4064-920A-4F16C0AB5F75}" type="sibTrans" cxnId="{351B6FD0-1A31-4ADC-B7F2-9CD1DCA09F71}">
      <dgm:prSet/>
      <dgm:spPr/>
      <dgm:t>
        <a:bodyPr/>
        <a:lstStyle/>
        <a:p>
          <a:endParaRPr lang="ru-RU"/>
        </a:p>
      </dgm:t>
    </dgm:pt>
    <dgm:pt modelId="{D3FEE790-A2CA-4832-A8D6-B7107B05E158}">
      <dgm:prSet custT="1"/>
      <dgm:spPr/>
      <dgm:t>
        <a:bodyPr/>
        <a:lstStyle/>
        <a:p>
          <a:r>
            <a:rPr lang="ru-RU" sz="2800" b="1" dirty="0" smtClean="0">
              <a:solidFill>
                <a:schemeClr val="tx2">
                  <a:lumMod val="50000"/>
                </a:schemeClr>
              </a:solidFill>
            </a:rPr>
            <a:t>Организация  двигательного режима  в течении дня</a:t>
          </a:r>
        </a:p>
      </dgm:t>
    </dgm:pt>
    <dgm:pt modelId="{5A9D37E2-2120-4183-A8B5-821CAB681DF4}" type="sibTrans" cxnId="{FBF3A24B-8045-4B20-9432-7E36857A4CB1}">
      <dgm:prSet/>
      <dgm:spPr/>
      <dgm:t>
        <a:bodyPr/>
        <a:lstStyle/>
        <a:p>
          <a:endParaRPr lang="ru-RU"/>
        </a:p>
      </dgm:t>
    </dgm:pt>
    <dgm:pt modelId="{415652F8-04C0-445B-927F-CD1C51E00369}" type="parTrans" cxnId="{FBF3A24B-8045-4B20-9432-7E36857A4CB1}">
      <dgm:prSet/>
      <dgm:spPr/>
      <dgm:t>
        <a:bodyPr/>
        <a:lstStyle/>
        <a:p>
          <a:endParaRPr lang="ru-RU"/>
        </a:p>
      </dgm:t>
    </dgm:pt>
    <dgm:pt modelId="{0040C2A3-451F-43FA-8497-7F946CEC96D0}" type="pres">
      <dgm:prSet presAssocID="{8D4953CA-AA4A-44B2-8BD9-0CDE5FE81FD7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CF01E5E-1E83-4019-982F-B924C06795B5}" type="pres">
      <dgm:prSet presAssocID="{8D4953CA-AA4A-44B2-8BD9-0CDE5FE81FD7}" presName="radial" presStyleCnt="0">
        <dgm:presLayoutVars>
          <dgm:animLvl val="ctr"/>
        </dgm:presLayoutVars>
      </dgm:prSet>
      <dgm:spPr/>
      <dgm:t>
        <a:bodyPr/>
        <a:lstStyle/>
        <a:p>
          <a:endParaRPr lang="ru-RU"/>
        </a:p>
      </dgm:t>
    </dgm:pt>
    <dgm:pt modelId="{8702441F-52E0-47DD-9F8D-F3CB55A16097}" type="pres">
      <dgm:prSet presAssocID="{4DC85F13-ED1B-4FA4-82F0-B437573AA3FC}" presName="centerShape" presStyleLbl="vennNode1" presStyleIdx="0" presStyleCnt="5" custLinFactNeighborX="2912" custLinFactNeighborY="-3091"/>
      <dgm:spPr/>
      <dgm:t>
        <a:bodyPr/>
        <a:lstStyle/>
        <a:p>
          <a:endParaRPr lang="ru-RU"/>
        </a:p>
      </dgm:t>
    </dgm:pt>
    <dgm:pt modelId="{41808A16-468B-4C59-9DAE-29DDCA743310}" type="pres">
      <dgm:prSet presAssocID="{D3FEE790-A2CA-4832-A8D6-B7107B05E158}" presName="node" presStyleLbl="vennNode1" presStyleIdx="1" presStyleCnt="5" custScaleX="210762" custScaleY="185820" custRadScaleRad="147446" custRadScaleInc="63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3C938C-6539-4ACA-80D1-0E40578E28A8}" type="pres">
      <dgm:prSet presAssocID="{904CF162-8705-41D6-AD6E-8A64B61CBC24}" presName="node" presStyleLbl="vennNode1" presStyleIdx="2" presStyleCnt="5" custScaleX="204672" custScaleY="193239" custRadScaleRad="129770" custRadScaleInc="30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D8865-09DC-4116-A228-3C81B798C4E0}" type="pres">
      <dgm:prSet presAssocID="{094A23B5-0C4D-41AF-8989-CE732DC9AD12}" presName="node" presStyleLbl="vennNode1" presStyleIdx="3" presStyleCnt="5" custScaleX="198238" custScaleY="188566" custRadScaleRad="110866" custRadScaleInc="-118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9F8472-1BB9-44EE-91F5-FA0248B843D8}" type="pres">
      <dgm:prSet presAssocID="{E981D105-B4E7-4271-81DE-B9963B4A7F5F}" presName="node" presStyleLbl="vennNode1" presStyleIdx="4" presStyleCnt="5" custScaleX="203076" custScaleY="190923" custRadScaleRad="106875" custRadScaleInc="-53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3846C8D-0D8A-4D2E-A1DA-5293BE0C3938}" type="presOf" srcId="{8D4953CA-AA4A-44B2-8BD9-0CDE5FE81FD7}" destId="{0040C2A3-451F-43FA-8497-7F946CEC96D0}" srcOrd="0" destOrd="0" presId="urn:microsoft.com/office/officeart/2005/8/layout/radial3"/>
    <dgm:cxn modelId="{FBF3A24B-8045-4B20-9432-7E36857A4CB1}" srcId="{4DC85F13-ED1B-4FA4-82F0-B437573AA3FC}" destId="{D3FEE790-A2CA-4832-A8D6-B7107B05E158}" srcOrd="0" destOrd="0" parTransId="{415652F8-04C0-445B-927F-CD1C51E00369}" sibTransId="{5A9D37E2-2120-4183-A8B5-821CAB681DF4}"/>
    <dgm:cxn modelId="{728B2A96-0EFB-43FA-94B4-1FC782991812}" srcId="{4DC85F13-ED1B-4FA4-82F0-B437573AA3FC}" destId="{904CF162-8705-41D6-AD6E-8A64B61CBC24}" srcOrd="1" destOrd="0" parTransId="{7C8D49C6-CBE7-43AF-B520-CD5570452635}" sibTransId="{1FFF0BAD-C129-43DF-BDCE-953B5925DDB2}"/>
    <dgm:cxn modelId="{55498C24-E003-4BDB-9C5B-E90AF5726AE0}" type="presOf" srcId="{4DC85F13-ED1B-4FA4-82F0-B437573AA3FC}" destId="{8702441F-52E0-47DD-9F8D-F3CB55A16097}" srcOrd="0" destOrd="0" presId="urn:microsoft.com/office/officeart/2005/8/layout/radial3"/>
    <dgm:cxn modelId="{351B6FD0-1A31-4ADC-B7F2-9CD1DCA09F71}" srcId="{4DC85F13-ED1B-4FA4-82F0-B437573AA3FC}" destId="{E981D105-B4E7-4271-81DE-B9963B4A7F5F}" srcOrd="3" destOrd="0" parTransId="{FEE83EEF-C3C5-4CE8-BBC1-168634ADC851}" sibTransId="{65EF87ED-9E6B-4064-920A-4F16C0AB5F75}"/>
    <dgm:cxn modelId="{37926422-481C-47B8-853D-7CE0844C1ECA}" srcId="{4DC85F13-ED1B-4FA4-82F0-B437573AA3FC}" destId="{094A23B5-0C4D-41AF-8989-CE732DC9AD12}" srcOrd="2" destOrd="0" parTransId="{9A090DA1-9439-47D1-898C-C98FEF696B27}" sibTransId="{07B493AE-DA10-4F02-AF08-4FD2E24C4DB2}"/>
    <dgm:cxn modelId="{C49AE4E2-4E75-494C-89D8-D538F04C0A1C}" type="presOf" srcId="{D3FEE790-A2CA-4832-A8D6-B7107B05E158}" destId="{41808A16-468B-4C59-9DAE-29DDCA743310}" srcOrd="0" destOrd="0" presId="urn:microsoft.com/office/officeart/2005/8/layout/radial3"/>
    <dgm:cxn modelId="{F8674BC9-7596-47DC-90F6-735E28A11A0B}" type="presOf" srcId="{904CF162-8705-41D6-AD6E-8A64B61CBC24}" destId="{7F3C938C-6539-4ACA-80D1-0E40578E28A8}" srcOrd="0" destOrd="0" presId="urn:microsoft.com/office/officeart/2005/8/layout/radial3"/>
    <dgm:cxn modelId="{ADE1B942-F09C-41D0-99A6-0862674966EC}" type="presOf" srcId="{E981D105-B4E7-4271-81DE-B9963B4A7F5F}" destId="{F69F8472-1BB9-44EE-91F5-FA0248B843D8}" srcOrd="0" destOrd="0" presId="urn:microsoft.com/office/officeart/2005/8/layout/radial3"/>
    <dgm:cxn modelId="{4A924587-9E07-423D-9911-171420A66AF0}" type="presOf" srcId="{094A23B5-0C4D-41AF-8989-CE732DC9AD12}" destId="{02ED8865-09DC-4116-A228-3C81B798C4E0}" srcOrd="0" destOrd="0" presId="urn:microsoft.com/office/officeart/2005/8/layout/radial3"/>
    <dgm:cxn modelId="{CDC61773-1561-4C89-964A-92F6C769E25B}" srcId="{8D4953CA-AA4A-44B2-8BD9-0CDE5FE81FD7}" destId="{4DC85F13-ED1B-4FA4-82F0-B437573AA3FC}" srcOrd="0" destOrd="0" parTransId="{CF7A9BCF-940B-4653-92AA-6A96C7926B07}" sibTransId="{F04396CC-2607-4F16-A04E-12713E0F8640}"/>
    <dgm:cxn modelId="{A49088ED-8B6A-47C0-B9FE-61BA06BF1403}" type="presParOf" srcId="{0040C2A3-451F-43FA-8497-7F946CEC96D0}" destId="{7CF01E5E-1E83-4019-982F-B924C06795B5}" srcOrd="0" destOrd="0" presId="urn:microsoft.com/office/officeart/2005/8/layout/radial3"/>
    <dgm:cxn modelId="{20685653-E370-453C-A622-680EB5C5ABE2}" type="presParOf" srcId="{7CF01E5E-1E83-4019-982F-B924C06795B5}" destId="{8702441F-52E0-47DD-9F8D-F3CB55A16097}" srcOrd="0" destOrd="0" presId="urn:microsoft.com/office/officeart/2005/8/layout/radial3"/>
    <dgm:cxn modelId="{E40A709B-B5C0-4F8E-93B6-DAC79A1D1BF5}" type="presParOf" srcId="{7CF01E5E-1E83-4019-982F-B924C06795B5}" destId="{41808A16-468B-4C59-9DAE-29DDCA743310}" srcOrd="1" destOrd="0" presId="urn:microsoft.com/office/officeart/2005/8/layout/radial3"/>
    <dgm:cxn modelId="{78CD7FB7-2EDD-4BBB-B4B6-F716A3874AD9}" type="presParOf" srcId="{7CF01E5E-1E83-4019-982F-B924C06795B5}" destId="{7F3C938C-6539-4ACA-80D1-0E40578E28A8}" srcOrd="2" destOrd="0" presId="urn:microsoft.com/office/officeart/2005/8/layout/radial3"/>
    <dgm:cxn modelId="{5C6EAA95-849D-47EB-837E-FAE26ECAC26D}" type="presParOf" srcId="{7CF01E5E-1E83-4019-982F-B924C06795B5}" destId="{02ED8865-09DC-4116-A228-3C81B798C4E0}" srcOrd="3" destOrd="0" presId="urn:microsoft.com/office/officeart/2005/8/layout/radial3"/>
    <dgm:cxn modelId="{8726FFEE-999A-4F44-BA20-8A7774785D38}" type="presParOf" srcId="{7CF01E5E-1E83-4019-982F-B924C06795B5}" destId="{F69F8472-1BB9-44EE-91F5-FA0248B843D8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58E9D8-A850-484A-B1A6-5DB22FE21118}">
      <dsp:nvSpPr>
        <dsp:cNvPr id="0" name=""/>
        <dsp:cNvSpPr/>
      </dsp:nvSpPr>
      <dsp:spPr>
        <a:xfrm>
          <a:off x="0" y="-72211"/>
          <a:ext cx="8125883" cy="1808366"/>
        </a:xfrm>
        <a:prstGeom prst="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7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подготовка к педсовету</a:t>
          </a:r>
        </a:p>
      </dsp:txBody>
      <dsp:txXfrm>
        <a:off x="0" y="-72211"/>
        <a:ext cx="8125883" cy="1808366"/>
      </dsp:txXfrm>
    </dsp:sp>
    <dsp:sp modelId="{D5F10F63-E0C6-4DF7-8B7C-69A3CB103D12}">
      <dsp:nvSpPr>
        <dsp:cNvPr id="0" name=""/>
        <dsp:cNvSpPr/>
      </dsp:nvSpPr>
      <dsp:spPr>
        <a:xfrm>
          <a:off x="0" y="1212525"/>
          <a:ext cx="8125883" cy="427694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800" b="1" u="sng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Консультации:</a:t>
          </a:r>
        </a:p>
        <a:p>
          <a:pPr lvl="0" algn="l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 «Использование в работе с детьми ЗОЖ технологий»</a:t>
          </a:r>
        </a:p>
        <a:p>
          <a:pPr lvl="0" algn="l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«Режим дня  и гиена воспитательного  процесса»</a:t>
          </a:r>
        </a:p>
        <a:p>
          <a:pPr lvl="0" algn="l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800" b="1" u="sng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Аукцион  </a:t>
          </a:r>
          <a:r>
            <a:rPr lang="ru-RU" sz="2800" b="1" u="none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здоровьесберегающих</a:t>
          </a:r>
          <a:r>
            <a:rPr lang="ru-RU" sz="2800" b="1" u="none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технологий.</a:t>
          </a:r>
        </a:p>
        <a:p>
          <a:pPr lvl="0" algn="l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800" b="1" u="sng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Открытый  показ. </a:t>
          </a:r>
          <a:r>
            <a:rPr lang="ru-RU" sz="2800" b="1" u="none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«Проведение утренней  гимнастики»</a:t>
          </a:r>
        </a:p>
        <a:p>
          <a:pPr lvl="0" algn="l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800" b="0" u="none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1212525"/>
        <a:ext cx="8125883" cy="4276942"/>
      </dsp:txXfrm>
    </dsp:sp>
    <dsp:sp modelId="{7B992A3D-1D08-4AF8-B057-E897B44A2325}">
      <dsp:nvSpPr>
        <dsp:cNvPr id="0" name=""/>
        <dsp:cNvSpPr/>
      </dsp:nvSpPr>
      <dsp:spPr>
        <a:xfrm>
          <a:off x="0" y="5057431"/>
          <a:ext cx="8125883" cy="379207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58E9D8-A850-484A-B1A6-5DB22FE21118}">
      <dsp:nvSpPr>
        <dsp:cNvPr id="0" name=""/>
        <dsp:cNvSpPr/>
      </dsp:nvSpPr>
      <dsp:spPr>
        <a:xfrm>
          <a:off x="0" y="0"/>
          <a:ext cx="8125883" cy="1625176"/>
        </a:xfrm>
        <a:prstGeom prst="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Приоритетное направление в дошкольном воспитании</a:t>
          </a:r>
        </a:p>
      </dsp:txBody>
      <dsp:txXfrm>
        <a:off x="0" y="0"/>
        <a:ext cx="8125883" cy="1625176"/>
      </dsp:txXfrm>
    </dsp:sp>
    <dsp:sp modelId="{D5F10F63-E0C6-4DF7-8B7C-69A3CB103D12}">
      <dsp:nvSpPr>
        <dsp:cNvPr id="0" name=""/>
        <dsp:cNvSpPr/>
      </dsp:nvSpPr>
      <dsp:spPr>
        <a:xfrm>
          <a:off x="3967" y="1625176"/>
          <a:ext cx="2705982" cy="34128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повышение уровня здоровья детей</a:t>
          </a:r>
          <a:endParaRPr lang="ru-RU" sz="28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67" y="1625176"/>
        <a:ext cx="2705982" cy="3412871"/>
      </dsp:txXfrm>
    </dsp:sp>
    <dsp:sp modelId="{90229E34-4A61-43B4-BD92-F6B04E510781}">
      <dsp:nvSpPr>
        <dsp:cNvPr id="0" name=""/>
        <dsp:cNvSpPr/>
      </dsp:nvSpPr>
      <dsp:spPr>
        <a:xfrm>
          <a:off x="2709950" y="1625176"/>
          <a:ext cx="2705982" cy="341287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формирование навыков здорового образа  жизни (ЗОЖ) </a:t>
          </a:r>
          <a:endParaRPr lang="ru-RU" sz="28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709950" y="1625176"/>
        <a:ext cx="2705982" cy="3412871"/>
      </dsp:txXfrm>
    </dsp:sp>
    <dsp:sp modelId="{71F4CB2F-17CD-4831-86D2-DE86EA3969B4}">
      <dsp:nvSpPr>
        <dsp:cNvPr id="0" name=""/>
        <dsp:cNvSpPr/>
      </dsp:nvSpPr>
      <dsp:spPr>
        <a:xfrm>
          <a:off x="5415932" y="1625176"/>
          <a:ext cx="2705982" cy="341287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8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формирование</a:t>
          </a:r>
        </a:p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8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устойчивой потребности в регулярных занятиях физическими упражнениями</a:t>
          </a:r>
          <a:endParaRPr lang="ru-RU" sz="28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415932" y="1625176"/>
        <a:ext cx="2705982" cy="3412871"/>
      </dsp:txXfrm>
    </dsp:sp>
    <dsp:sp modelId="{7B992A3D-1D08-4AF8-B057-E897B44A2325}">
      <dsp:nvSpPr>
        <dsp:cNvPr id="0" name=""/>
        <dsp:cNvSpPr/>
      </dsp:nvSpPr>
      <dsp:spPr>
        <a:xfrm>
          <a:off x="0" y="5038048"/>
          <a:ext cx="8125883" cy="379207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F42B8B-7792-43FA-A83E-7356951070D3}">
      <dsp:nvSpPr>
        <dsp:cNvPr id="0" name=""/>
        <dsp:cNvSpPr/>
      </dsp:nvSpPr>
      <dsp:spPr>
        <a:xfrm>
          <a:off x="0" y="406068"/>
          <a:ext cx="8125883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5A17D4A-52D8-43AB-A044-EE1966A248F7}">
      <dsp:nvSpPr>
        <dsp:cNvPr id="0" name=""/>
        <dsp:cNvSpPr/>
      </dsp:nvSpPr>
      <dsp:spPr>
        <a:xfrm>
          <a:off x="432049" y="72005"/>
          <a:ext cx="5688118" cy="7084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4997" tIns="0" rIns="21499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организация санитарно-эпидемиологического режима и создание гигиенических условий жизнедеятельности детей</a:t>
          </a:r>
          <a:endParaRPr lang="ru-RU" sz="18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6634" y="106590"/>
        <a:ext cx="5618948" cy="639310"/>
      </dsp:txXfrm>
    </dsp:sp>
    <dsp:sp modelId="{678EEAB8-9A2F-44DE-B440-FBE8DE4480CB}">
      <dsp:nvSpPr>
        <dsp:cNvPr id="0" name=""/>
        <dsp:cNvSpPr/>
      </dsp:nvSpPr>
      <dsp:spPr>
        <a:xfrm>
          <a:off x="0" y="1494708"/>
          <a:ext cx="8125883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EC0BFDE-C3B1-4155-8C69-EE79BC6D9DB6}">
      <dsp:nvSpPr>
        <dsp:cNvPr id="0" name=""/>
        <dsp:cNvSpPr/>
      </dsp:nvSpPr>
      <dsp:spPr>
        <a:xfrm>
          <a:off x="406294" y="1140468"/>
          <a:ext cx="5688118" cy="7084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4997" tIns="0" rIns="21499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организация здорового сбалансированного питания</a:t>
          </a:r>
          <a:endParaRPr lang="ru-RU" sz="18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40879" y="1175053"/>
        <a:ext cx="5618948" cy="639310"/>
      </dsp:txXfrm>
    </dsp:sp>
    <dsp:sp modelId="{EB024A58-5797-4CC0-B905-E5370BB7C0D3}">
      <dsp:nvSpPr>
        <dsp:cNvPr id="0" name=""/>
        <dsp:cNvSpPr/>
      </dsp:nvSpPr>
      <dsp:spPr>
        <a:xfrm>
          <a:off x="0" y="2583348"/>
          <a:ext cx="8125883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BBE5EE1-1003-4D36-B686-D509F40485C5}">
      <dsp:nvSpPr>
        <dsp:cNvPr id="0" name=""/>
        <dsp:cNvSpPr/>
      </dsp:nvSpPr>
      <dsp:spPr>
        <a:xfrm>
          <a:off x="406294" y="2229108"/>
          <a:ext cx="5688118" cy="70848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4997" tIns="0" rIns="21499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обеспечение психологической безопасности детей во время пребывания их в детском саду</a:t>
          </a:r>
          <a:endParaRPr lang="ru-RU" sz="18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40879" y="2263693"/>
        <a:ext cx="5618948" cy="639310"/>
      </dsp:txXfrm>
    </dsp:sp>
    <dsp:sp modelId="{47BD82C3-DECB-42D9-9242-891AF299F153}">
      <dsp:nvSpPr>
        <dsp:cNvPr id="0" name=""/>
        <dsp:cNvSpPr/>
      </dsp:nvSpPr>
      <dsp:spPr>
        <a:xfrm>
          <a:off x="0" y="3671987"/>
          <a:ext cx="8125883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D60D4ED-D4CC-4BB7-B6DC-A9BBB4D28F68}">
      <dsp:nvSpPr>
        <dsp:cNvPr id="0" name=""/>
        <dsp:cNvSpPr/>
      </dsp:nvSpPr>
      <dsp:spPr>
        <a:xfrm>
          <a:off x="406294" y="3317748"/>
          <a:ext cx="5688118" cy="70848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4997" tIns="0" rIns="21499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организация лечебно-профилактической работы с детьми и сотрудниками</a:t>
          </a:r>
          <a:endParaRPr lang="ru-RU" sz="18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40879" y="3352333"/>
        <a:ext cx="5618948" cy="639310"/>
      </dsp:txXfrm>
    </dsp:sp>
    <dsp:sp modelId="{8E0DC5E3-8AFD-44EE-8721-655851BE46C9}">
      <dsp:nvSpPr>
        <dsp:cNvPr id="0" name=""/>
        <dsp:cNvSpPr/>
      </dsp:nvSpPr>
      <dsp:spPr>
        <a:xfrm>
          <a:off x="0" y="4796859"/>
          <a:ext cx="8125883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7A07A45-2130-4199-9842-53D3DCBFF6ED}">
      <dsp:nvSpPr>
        <dsp:cNvPr id="0" name=""/>
        <dsp:cNvSpPr/>
      </dsp:nvSpPr>
      <dsp:spPr>
        <a:xfrm>
          <a:off x="406294" y="4406387"/>
          <a:ext cx="5688118" cy="70848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4997" tIns="0" rIns="21499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физическое воспитание детей</a:t>
          </a:r>
          <a:endParaRPr lang="ru-RU" sz="18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40879" y="4440972"/>
        <a:ext cx="5618948" cy="6393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02441F-52E0-47DD-9F8D-F3CB55A16097}">
      <dsp:nvSpPr>
        <dsp:cNvPr id="0" name=""/>
        <dsp:cNvSpPr/>
      </dsp:nvSpPr>
      <dsp:spPr>
        <a:xfrm>
          <a:off x="3028512" y="1074897"/>
          <a:ext cx="3004884" cy="3004884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cs typeface="Aharoni" pitchFamily="2" charset="-79"/>
            </a:rPr>
            <a:t>изучение</a:t>
          </a:r>
          <a:endParaRPr lang="ru-RU" sz="3600" b="1" kern="1200" dirty="0">
            <a:cs typeface="Aharoni" pitchFamily="2" charset="-79"/>
          </a:endParaRPr>
        </a:p>
      </dsp:txBody>
      <dsp:txXfrm>
        <a:off x="3468567" y="1514952"/>
        <a:ext cx="2124774" cy="2124774"/>
      </dsp:txXfrm>
    </dsp:sp>
    <dsp:sp modelId="{41808A16-468B-4C59-9DAE-29DDCA743310}">
      <dsp:nvSpPr>
        <dsp:cNvPr id="0" name=""/>
        <dsp:cNvSpPr/>
      </dsp:nvSpPr>
      <dsp:spPr>
        <a:xfrm>
          <a:off x="3121786" y="-654475"/>
          <a:ext cx="3166577" cy="2791837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2">
                  <a:lumMod val="50000"/>
                </a:schemeClr>
              </a:solidFill>
            </a:rPr>
            <a:t>Организация  двигательного режима  в течении дня</a:t>
          </a:r>
        </a:p>
      </dsp:txBody>
      <dsp:txXfrm>
        <a:off x="3585520" y="-245620"/>
        <a:ext cx="2239109" cy="1974127"/>
      </dsp:txXfrm>
    </dsp:sp>
    <dsp:sp modelId="{7F3C938C-6539-4ACA-80D1-0E40578E28A8}">
      <dsp:nvSpPr>
        <dsp:cNvPr id="0" name=""/>
        <dsp:cNvSpPr/>
      </dsp:nvSpPr>
      <dsp:spPr>
        <a:xfrm>
          <a:off x="5415970" y="1368157"/>
          <a:ext cx="3075078" cy="2903304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Формирование 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ЗОЖ  в семье </a:t>
          </a:r>
          <a:endParaRPr lang="ru-RU" sz="2800" b="1" kern="1200" dirty="0">
            <a:solidFill>
              <a:schemeClr val="tx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866305" y="1793336"/>
        <a:ext cx="2174408" cy="2052946"/>
      </dsp:txXfrm>
    </dsp:sp>
    <dsp:sp modelId="{02ED8865-09DC-4116-A228-3C81B798C4E0}">
      <dsp:nvSpPr>
        <dsp:cNvPr id="0" name=""/>
        <dsp:cNvSpPr/>
      </dsp:nvSpPr>
      <dsp:spPr>
        <a:xfrm>
          <a:off x="3327742" y="3238636"/>
          <a:ext cx="2978411" cy="2833094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400" b="1" kern="1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Здоровье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400" b="1" kern="1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сберегающая  деятельность в  ДОУ</a:t>
          </a:r>
        </a:p>
      </dsp:txBody>
      <dsp:txXfrm>
        <a:off x="3763920" y="3653533"/>
        <a:ext cx="2106055" cy="2003300"/>
      </dsp:txXfrm>
    </dsp:sp>
    <dsp:sp modelId="{F69F8472-1BB9-44EE-91F5-FA0248B843D8}">
      <dsp:nvSpPr>
        <dsp:cNvPr id="0" name=""/>
        <dsp:cNvSpPr/>
      </dsp:nvSpPr>
      <dsp:spPr>
        <a:xfrm>
          <a:off x="807459" y="1440166"/>
          <a:ext cx="3051099" cy="2868507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Анализ  предметной среды развития двигательной  активности детей</a:t>
          </a:r>
          <a:endParaRPr lang="ru-RU" sz="2400" b="1" kern="1200" dirty="0">
            <a:solidFill>
              <a:schemeClr val="accent1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54282" y="1860249"/>
        <a:ext cx="2157453" cy="20283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8CFF979-8829-4DF7-8BDB-C741D58AF1A5}" type="datetimeFigureOut">
              <a:rPr lang="ru-RU"/>
              <a:pPr>
                <a:defRPr/>
              </a:pPr>
              <a:t>04.01.2016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3C2CA93-0033-4B76-A284-E04E6170F39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5358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C7622DC-2D8B-438C-A126-654F656890DC}" type="datetimeFigureOut">
              <a:rPr lang="ru-RU"/>
              <a:pPr>
                <a:defRPr/>
              </a:pPr>
              <a:t>04.01.2016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  <a:p>
            <a:pPr lvl="4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C1FA3D2-7D15-42B0-BEE9-28DBAE8648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77087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162" y="2130428"/>
            <a:ext cx="10360501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795A84-1C0B-43AC-978D-A28D9C66B3BE}" type="datetimeFigureOut">
              <a:rPr lang="ru-RU" smtClean="0"/>
              <a:pPr>
                <a:defRPr/>
              </a:pPr>
              <a:t>04.01.2016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6CE44-A048-48E2-8F10-5AD3CFE1A912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93CA37-7232-4E96-A268-E4916695A762}" type="datetimeFigureOut">
              <a:rPr lang="ru-RU" smtClean="0"/>
              <a:pPr>
                <a:defRPr/>
              </a:pPr>
              <a:t>04.01.2016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4AFAEF-917D-4CD9-A73C-A9579F210B59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0415" y="274639"/>
            <a:ext cx="3654531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590" y="274639"/>
            <a:ext cx="1076468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B28911-724C-46FF-909A-FBEB3314946F}" type="datetimeFigureOut">
              <a:rPr lang="ru-RU" smtClean="0"/>
              <a:pPr>
                <a:defRPr/>
              </a:pPr>
              <a:t>04.01.2016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A9334C-F579-49AD-80A1-CA71ACFECA3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52F91F-7B14-40C5-A063-FA12CC758BF4}" type="datetimeFigureOut">
              <a:rPr lang="ru-RU" smtClean="0"/>
              <a:pPr>
                <a:defRPr/>
              </a:pPr>
              <a:t>04.01.2016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BA3DE0-0B2A-4A42-A841-B5B1CD2A093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833" y="4406903"/>
            <a:ext cx="103605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2CBC61-8501-4621-810C-3A88585C3D35}" type="datetimeFigureOut">
              <a:rPr lang="ru-RU" smtClean="0"/>
              <a:pPr>
                <a:defRPr/>
              </a:pPr>
              <a:t>04.01.2016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F30DCC-4EB1-4333-8D79-746AED261971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589" y="1600203"/>
            <a:ext cx="720960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5341" y="1600203"/>
            <a:ext cx="7209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C194EC-56C2-4B70-A14D-991CD8142417}" type="datetimeFigureOut">
              <a:rPr lang="ru-RU" smtClean="0"/>
              <a:pPr>
                <a:defRPr/>
              </a:pPr>
              <a:t>04.01.2016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659B71-CD40-4989-8380-8875E78F50CB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3876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3876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04C5E8-01A5-48C9-B52B-5AC19C178D43}" type="datetimeFigureOut">
              <a:rPr lang="ru-RU" smtClean="0"/>
              <a:pPr>
                <a:defRPr/>
              </a:pPr>
              <a:t>04.01.2016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7F3251-D4FC-4280-9250-C72EF31661B8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FBFA1D-5C32-48A6-8E9E-8FC76FEB6D1E}" type="datetimeFigureOut">
              <a:rPr lang="ru-RU" smtClean="0"/>
              <a:pPr>
                <a:defRPr/>
              </a:pPr>
              <a:t>04.01.2016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96EC4-0529-4D51-9F5C-28B1C9BA8A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8EF2B1-AF3B-4E85-A477-962FD320CADE}" type="datetimeFigureOut">
              <a:rPr lang="ru-RU" smtClean="0"/>
              <a:pPr>
                <a:defRPr/>
              </a:pPr>
              <a:t>04.01.2016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BA752F-ACAC-458E-83C7-0AFFE0B66096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443" y="273050"/>
            <a:ext cx="40100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5492" y="273052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443" y="1435102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2E76AF-6421-4569-BAD0-82A8942E5283}" type="datetimeFigureOut">
              <a:rPr lang="ru-RU" smtClean="0"/>
              <a:pPr>
                <a:defRPr/>
              </a:pPr>
              <a:t>04.01.2016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160390-5CF6-4E9F-9206-ECB2D6BDBC56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69EA42-76FA-4869-BC01-B9553AE25982}" type="datetimeFigureOut">
              <a:rPr lang="ru-RU" smtClean="0"/>
              <a:pPr>
                <a:defRPr/>
              </a:pPr>
              <a:t>04.01.2016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F3C4B3-D520-489A-93A6-9E244282D870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441" y="1600203"/>
            <a:ext cx="1096994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441" y="6356353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20DCF15-5902-48C5-A3DF-97D685A024FB}" type="datetimeFigureOut">
              <a:rPr lang="ru-RU" smtClean="0"/>
              <a:pPr>
                <a:defRPr/>
              </a:pPr>
              <a:t>04.01.2016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4515" y="6356353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5326" y="6356353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989DA1B-0AFF-4B81-BD5D-97CF2BCF420C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ctrTitle"/>
          </p:nvPr>
        </p:nvSpPr>
        <p:spPr>
          <a:xfrm>
            <a:off x="909836" y="980728"/>
            <a:ext cx="8857778" cy="263428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Система физкультурно-оздоровительной работы  в ДОУ  в соответствии  ФГОС ДО</a:t>
            </a:r>
          </a:p>
        </p:txBody>
      </p:sp>
      <p:sp>
        <p:nvSpPr>
          <p:cNvPr id="512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06580" y="4005064"/>
            <a:ext cx="4320680" cy="2304256"/>
          </a:xfrm>
        </p:spPr>
        <p:txBody>
          <a:bodyPr>
            <a:normAutofit lnSpcReduction="10000"/>
          </a:bodyPr>
          <a:lstStyle/>
          <a:p>
            <a:pPr algn="r">
              <a:spcBef>
                <a:spcPct val="0"/>
              </a:spcBef>
            </a:pPr>
            <a:r>
              <a:rPr lang="ru-RU" sz="2600" b="1" cap="none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Презентацию выполнила</a:t>
            </a:r>
          </a:p>
          <a:p>
            <a:pPr algn="r">
              <a:spcBef>
                <a:spcPct val="0"/>
              </a:spcBef>
            </a:pPr>
            <a:r>
              <a:rPr lang="ru-RU" sz="2600" b="1" cap="none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Т.М. Щеголихина </a:t>
            </a: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>
              <a:spcBef>
                <a:spcPct val="0"/>
              </a:spcBef>
            </a:pP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старший воспитатель</a:t>
            </a:r>
          </a:p>
          <a:p>
            <a:pPr algn="r">
              <a:spcBef>
                <a:spcPct val="0"/>
              </a:spcBef>
            </a:pPr>
            <a:endParaRPr lang="ru-RU" sz="2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spcBef>
                <a:spcPct val="0"/>
              </a:spcBef>
            </a:pPr>
            <a:endParaRPr lang="ru-RU" sz="2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spcBef>
                <a:spcPct val="0"/>
              </a:spcBef>
            </a:pPr>
            <a:r>
              <a:rPr lang="ru-RU" sz="2400" b="1" cap="none" dirty="0" smtClean="0">
                <a:latin typeface="Times New Roman" pitchFamily="18" charset="0"/>
                <a:cs typeface="Times New Roman" pitchFamily="18" charset="0"/>
              </a:rPr>
              <a:t>         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29234238"/>
              </p:ext>
            </p:extLst>
          </p:nvPr>
        </p:nvGraphicFramePr>
        <p:xfrm>
          <a:off x="1686557" y="620688"/>
          <a:ext cx="8845963" cy="5417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558908" y="42930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248536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1125538" y="116632"/>
            <a:ext cx="9752012" cy="115212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Выполнение  </a:t>
            </a:r>
            <a:r>
              <a:rPr lang="ru-RU" sz="40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детодней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за 1 квартал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189756" y="1268760"/>
            <a:ext cx="11161886" cy="465772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400" b="1" i="1" dirty="0" smtClean="0">
                <a:solidFill>
                  <a:schemeClr val="accent3">
                    <a:lumMod val="50000"/>
                  </a:schemeClr>
                </a:solidFill>
              </a:rPr>
              <a:t>группа   раннего  возраста-  68 %</a:t>
            </a:r>
          </a:p>
          <a:p>
            <a:pPr marL="0" indent="0" algn="just">
              <a:buNone/>
            </a:pPr>
            <a:r>
              <a:rPr lang="ru-RU" sz="4400" b="1" i="1" dirty="0">
                <a:solidFill>
                  <a:schemeClr val="accent3">
                    <a:lumMod val="50000"/>
                  </a:schemeClr>
                </a:solidFill>
              </a:rPr>
              <a:t>м</a:t>
            </a:r>
            <a:r>
              <a:rPr lang="ru-RU" sz="4400" b="1" i="1" dirty="0" smtClean="0">
                <a:solidFill>
                  <a:schemeClr val="accent3">
                    <a:lumMod val="50000"/>
                  </a:schemeClr>
                </a:solidFill>
              </a:rPr>
              <a:t>ладшая  группа-  72%</a:t>
            </a:r>
          </a:p>
          <a:p>
            <a:pPr marL="0" indent="0" algn="just">
              <a:buNone/>
            </a:pPr>
            <a:r>
              <a:rPr lang="ru-RU" sz="4400" b="1" i="1" dirty="0">
                <a:solidFill>
                  <a:schemeClr val="accent3">
                    <a:lumMod val="50000"/>
                  </a:schemeClr>
                </a:solidFill>
              </a:rPr>
              <a:t>с</a:t>
            </a:r>
            <a:r>
              <a:rPr lang="ru-RU" sz="4400" b="1" i="1" dirty="0" smtClean="0">
                <a:solidFill>
                  <a:schemeClr val="accent3">
                    <a:lumMod val="50000"/>
                  </a:schemeClr>
                </a:solidFill>
              </a:rPr>
              <a:t>редняя группа-  </a:t>
            </a:r>
            <a:r>
              <a:rPr lang="ru-RU" sz="44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66 %</a:t>
            </a:r>
          </a:p>
          <a:p>
            <a:pPr marL="0" indent="0" algn="just">
              <a:buNone/>
            </a:pPr>
            <a:r>
              <a:rPr lang="ru-RU" sz="4400" b="1" i="1" dirty="0">
                <a:solidFill>
                  <a:schemeClr val="accent3">
                    <a:lumMod val="50000"/>
                  </a:schemeClr>
                </a:solidFill>
              </a:rPr>
              <a:t>с</a:t>
            </a:r>
            <a:r>
              <a:rPr lang="ru-RU" sz="4400" b="1" i="1" dirty="0" smtClean="0">
                <a:solidFill>
                  <a:schemeClr val="accent3">
                    <a:lumMod val="50000"/>
                  </a:schemeClr>
                </a:solidFill>
              </a:rPr>
              <a:t>таршая  группа-</a:t>
            </a:r>
            <a:r>
              <a:rPr lang="ru-RU" sz="4400" b="1" i="1" dirty="0" smtClean="0">
                <a:solidFill>
                  <a:srgbClr val="FF0000"/>
                </a:solidFill>
              </a:rPr>
              <a:t>73%</a:t>
            </a:r>
          </a:p>
          <a:p>
            <a:pPr marL="0" indent="0" algn="just">
              <a:buNone/>
            </a:pPr>
            <a:r>
              <a:rPr lang="ru-RU" sz="4400" b="1" i="1" dirty="0">
                <a:solidFill>
                  <a:schemeClr val="accent3">
                    <a:lumMod val="50000"/>
                  </a:schemeClr>
                </a:solidFill>
              </a:rPr>
              <a:t>п</a:t>
            </a:r>
            <a:r>
              <a:rPr lang="ru-RU" sz="4400" b="1" i="1" dirty="0" smtClean="0">
                <a:solidFill>
                  <a:schemeClr val="accent3">
                    <a:lumMod val="50000"/>
                  </a:schemeClr>
                </a:solidFill>
              </a:rPr>
              <a:t>одготовительная  группа- 71%</a:t>
            </a:r>
          </a:p>
        </p:txBody>
      </p:sp>
    </p:spTree>
    <p:extLst>
      <p:ext uri="{BB962C8B-B14F-4D97-AF65-F5344CB8AC3E}">
        <p14:creationId xmlns:p14="http://schemas.microsoft.com/office/powerpoint/2010/main" val="113087908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1125538" y="116632"/>
            <a:ext cx="9752012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ИТОГИ  МОНИТОРИНГА  ЗАБОЛЕВАЕМОСТИ 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261765" y="1412875"/>
            <a:ext cx="11161886" cy="465772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b="1" i="1" dirty="0" smtClean="0">
                <a:solidFill>
                  <a:schemeClr val="accent5">
                    <a:lumMod val="50000"/>
                  </a:schemeClr>
                </a:solidFill>
              </a:rPr>
              <a:t>Самая  </a:t>
            </a:r>
            <a:r>
              <a:rPr lang="ru-RU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высокая  </a:t>
            </a:r>
            <a:r>
              <a:rPr lang="ru-RU" sz="3600" b="1" i="1" dirty="0" smtClean="0">
                <a:solidFill>
                  <a:schemeClr val="accent5">
                    <a:lumMod val="50000"/>
                  </a:schemeClr>
                </a:solidFill>
              </a:rPr>
              <a:t>заболеваемость   в </a:t>
            </a:r>
          </a:p>
          <a:p>
            <a:pPr marL="0" indent="0" algn="just">
              <a:buNone/>
            </a:pPr>
            <a:r>
              <a:rPr lang="ru-RU" sz="3600" b="1" i="1" dirty="0" smtClean="0">
                <a:solidFill>
                  <a:schemeClr val="accent5">
                    <a:lumMod val="50000"/>
                  </a:schemeClr>
                </a:solidFill>
              </a:rPr>
              <a:t>В группе  раннего  возраста-  </a:t>
            </a:r>
            <a:r>
              <a:rPr lang="ru-RU" sz="40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28%</a:t>
            </a:r>
          </a:p>
          <a:p>
            <a:pPr marL="0" indent="0" algn="just">
              <a:buNone/>
            </a:pPr>
            <a:r>
              <a:rPr lang="ru-RU" sz="3600" b="1" i="1" dirty="0" smtClean="0">
                <a:solidFill>
                  <a:schemeClr val="accent5">
                    <a:lumMod val="50000"/>
                  </a:schemeClr>
                </a:solidFill>
              </a:rPr>
              <a:t>Самая  </a:t>
            </a:r>
            <a:r>
              <a:rPr lang="ru-RU" sz="3600" b="1" i="1" dirty="0" smtClean="0">
                <a:solidFill>
                  <a:srgbClr val="C00000"/>
                </a:solidFill>
              </a:rPr>
              <a:t>низкая  </a:t>
            </a:r>
            <a:r>
              <a:rPr lang="ru-RU" sz="3600" b="1" i="1" dirty="0" smtClean="0">
                <a:solidFill>
                  <a:schemeClr val="accent5">
                    <a:lumMod val="50000"/>
                  </a:schemeClr>
                </a:solidFill>
              </a:rPr>
              <a:t> заболеваемость  в:</a:t>
            </a:r>
          </a:p>
          <a:p>
            <a:pPr marL="0" indent="0" algn="just">
              <a:buNone/>
            </a:pPr>
            <a:r>
              <a:rPr lang="ru-RU" sz="3600" b="1" i="1" dirty="0" smtClean="0">
                <a:solidFill>
                  <a:schemeClr val="accent5">
                    <a:lumMod val="50000"/>
                  </a:schemeClr>
                </a:solidFill>
              </a:rPr>
              <a:t>Подготовительной  группе – </a:t>
            </a:r>
            <a:r>
              <a:rPr lang="ru-RU" sz="3600" b="1" i="1" dirty="0" smtClean="0">
                <a:solidFill>
                  <a:srgbClr val="C00000"/>
                </a:solidFill>
              </a:rPr>
              <a:t>14%</a:t>
            </a:r>
          </a:p>
          <a:p>
            <a:pPr marL="0" indent="0" algn="just">
              <a:buNone/>
            </a:pPr>
            <a:r>
              <a:rPr lang="ru-RU" sz="3600" b="1" i="1" dirty="0" smtClean="0">
                <a:solidFill>
                  <a:schemeClr val="accent5">
                    <a:lumMod val="50000"/>
                  </a:schemeClr>
                </a:solidFill>
              </a:rPr>
              <a:t>Средней  группе – 15%</a:t>
            </a:r>
          </a:p>
          <a:p>
            <a:pPr marL="0" indent="0" algn="just">
              <a:buNone/>
            </a:pPr>
            <a:r>
              <a:rPr lang="ru-RU" sz="3600" b="1" i="1" dirty="0" smtClean="0">
                <a:solidFill>
                  <a:schemeClr val="accent5">
                    <a:lumMod val="50000"/>
                  </a:schemeClr>
                </a:solidFill>
              </a:rPr>
              <a:t>Старшей  группа- 16 %</a:t>
            </a:r>
          </a:p>
          <a:p>
            <a:pPr marL="0" indent="0" algn="just">
              <a:buNone/>
            </a:pPr>
            <a:endParaRPr lang="ru-RU" sz="3600" b="1" i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4873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261764" y="116632"/>
            <a:ext cx="11377264" cy="1152128"/>
          </a:xfrm>
        </p:spPr>
        <p:txBody>
          <a:bodyPr>
            <a:noAutofit/>
          </a:bodyPr>
          <a:lstStyle/>
          <a:p>
            <a:pPr algn="l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Анализ анкет по оценке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здоровьесберегающей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деятельности ДОУ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33164" y="1412776"/>
            <a:ext cx="11161886" cy="46577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</a:rPr>
              <a:t>Самыми </a:t>
            </a:r>
            <a:r>
              <a:rPr lang="ru-RU" sz="4000" b="1" u="sng" dirty="0" smtClean="0">
                <a:solidFill>
                  <a:srgbClr val="C00000"/>
                </a:solidFill>
              </a:rPr>
              <a:t>приоритетными </a:t>
            </a: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</a:rPr>
              <a:t> формами здоровье сбережения  в  ДОУ</a:t>
            </a:r>
            <a:r>
              <a:rPr lang="ru-RU" sz="40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</a:rPr>
              <a:t> являются:</a:t>
            </a:r>
            <a:endParaRPr lang="ru-RU" sz="3600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</a:rPr>
              <a:t>-ЗОЖ – технологии;</a:t>
            </a:r>
          </a:p>
          <a:p>
            <a:pPr marL="0" indent="0">
              <a:buNone/>
            </a:pPr>
            <a: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</a:rPr>
              <a:t>-физическое  воспитание;</a:t>
            </a:r>
          </a:p>
          <a:p>
            <a:pPr marL="0" indent="0">
              <a:buNone/>
            </a:pPr>
            <a: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</a:rPr>
              <a:t>-обучение  персонала.</a:t>
            </a:r>
          </a:p>
        </p:txBody>
      </p:sp>
    </p:spTree>
    <p:extLst>
      <p:ext uri="{BB962C8B-B14F-4D97-AF65-F5344CB8AC3E}">
        <p14:creationId xmlns:p14="http://schemas.microsoft.com/office/powerpoint/2010/main" val="256368954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261764" y="116632"/>
            <a:ext cx="11377264" cy="1152128"/>
          </a:xfrm>
        </p:spPr>
        <p:txBody>
          <a:bodyPr>
            <a:noAutofit/>
          </a:bodyPr>
          <a:lstStyle/>
          <a:p>
            <a:pPr algn="l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Условия  для 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здоровьясбережения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детей в ДОУ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33164" y="1412776"/>
            <a:ext cx="11161886" cy="46577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</a:rPr>
              <a:t>На   самом   </a:t>
            </a:r>
            <a:r>
              <a:rPr lang="ru-RU" sz="4000" b="1" u="sng" dirty="0" smtClean="0">
                <a:solidFill>
                  <a:schemeClr val="accent2">
                    <a:lumMod val="75000"/>
                  </a:schemeClr>
                </a:solidFill>
              </a:rPr>
              <a:t>высоком  балле  </a:t>
            </a:r>
            <a:r>
              <a:rPr lang="ru-RU" sz="4000" b="1" dirty="0" smtClean="0">
                <a:solidFill>
                  <a:srgbClr val="C00000"/>
                </a:solidFill>
              </a:rPr>
              <a:t>-от 8 до 10 </a:t>
            </a: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</a:rPr>
              <a:t>баллов оценено:</a:t>
            </a:r>
          </a:p>
          <a:p>
            <a:r>
              <a:rPr lang="ru-RU" sz="4000" b="1" i="1" dirty="0" smtClean="0">
                <a:solidFill>
                  <a:schemeClr val="accent4">
                    <a:lumMod val="50000"/>
                  </a:schemeClr>
                </a:solidFill>
              </a:rPr>
              <a:t>Организация  питания.</a:t>
            </a:r>
          </a:p>
          <a:p>
            <a:r>
              <a:rPr lang="ru-RU" sz="4000" b="1" i="1" dirty="0" smtClean="0">
                <a:solidFill>
                  <a:schemeClr val="accent4">
                    <a:lumMod val="50000"/>
                  </a:schemeClr>
                </a:solidFill>
              </a:rPr>
              <a:t>Организация  двигательной  деятельности.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</a:rPr>
              <a:t>На самом  </a:t>
            </a:r>
            <a:r>
              <a:rPr lang="ru-RU" sz="40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низком  уровне  ( от 1 до 5  баллов)  </a:t>
            </a: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</a:rPr>
              <a:t>оценено состояние  хозяйственной инфраструктуры.</a:t>
            </a:r>
          </a:p>
          <a:p>
            <a:endParaRPr lang="ru-RU" sz="4000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ru-RU" sz="40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3600" b="1" i="1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94481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261764" y="116632"/>
            <a:ext cx="11377264" cy="144016"/>
          </a:xfrm>
        </p:spPr>
        <p:txBody>
          <a:bodyPr>
            <a:noAutofit/>
          </a:bodyPr>
          <a:lstStyle/>
          <a:p>
            <a:pPr algn="l"/>
            <a:endParaRPr lang="ru-RU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261764" y="12616"/>
            <a:ext cx="11161886" cy="684538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4400" b="1" i="1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4800" b="1" i="1" dirty="0" smtClean="0">
                <a:solidFill>
                  <a:srgbClr val="7030A0"/>
                </a:solidFill>
              </a:rPr>
              <a:t>Уровень  компетентности в вопросах  </a:t>
            </a:r>
            <a:r>
              <a:rPr lang="ru-RU" sz="4800" b="1" i="1" dirty="0" err="1" smtClean="0">
                <a:solidFill>
                  <a:srgbClr val="7030A0"/>
                </a:solidFill>
              </a:rPr>
              <a:t>здоровьясбережения</a:t>
            </a:r>
            <a:r>
              <a:rPr lang="ru-RU" sz="4800" b="1" i="1" dirty="0" smtClean="0">
                <a:solidFill>
                  <a:srgbClr val="7030A0"/>
                </a:solidFill>
              </a:rPr>
              <a:t>   по анализу  анкетирования  у  всех  разный:</a:t>
            </a:r>
          </a:p>
          <a:p>
            <a:pPr marL="0" indent="0">
              <a:buNone/>
            </a:pPr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</a:rPr>
              <a:t>2- оценили   свой  уровень на  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5 б</a:t>
            </a:r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</a:rPr>
              <a:t>1- на  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7 б.</a:t>
            </a:r>
          </a:p>
          <a:p>
            <a:pPr marL="0" indent="0">
              <a:buNone/>
            </a:pPr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</a:rPr>
              <a:t>2- на  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8 б.</a:t>
            </a:r>
          </a:p>
        </p:txBody>
      </p:sp>
    </p:spTree>
    <p:extLst>
      <p:ext uri="{BB962C8B-B14F-4D97-AF65-F5344CB8AC3E}">
        <p14:creationId xmlns:p14="http://schemas.microsoft.com/office/powerpoint/2010/main" val="402994481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261764" y="116632"/>
            <a:ext cx="11377264" cy="936104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ценка  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здоровьесберегающей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деятельности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189756" y="908720"/>
            <a:ext cx="11161886" cy="684538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4400" b="1" i="1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4800" b="1" i="1" dirty="0" smtClean="0">
                <a:solidFill>
                  <a:srgbClr val="7030A0"/>
                </a:solidFill>
              </a:rPr>
              <a:t>-свое  здоровье  воспитатели  оценили  на  высокий  балл. ( от </a:t>
            </a:r>
            <a:r>
              <a:rPr lang="ru-RU" sz="4800" b="1" i="1" dirty="0" smtClean="0">
                <a:solidFill>
                  <a:schemeClr val="accent2">
                    <a:lumMod val="50000"/>
                  </a:schemeClr>
                </a:solidFill>
              </a:rPr>
              <a:t>7 б.</a:t>
            </a:r>
            <a:r>
              <a:rPr lang="ru-RU" sz="4800" b="1" i="1" dirty="0" smtClean="0">
                <a:solidFill>
                  <a:srgbClr val="7030A0"/>
                </a:solidFill>
              </a:rPr>
              <a:t> до  </a:t>
            </a:r>
            <a:r>
              <a:rPr lang="ru-RU" sz="4800" b="1" i="1" dirty="0" smtClean="0">
                <a:solidFill>
                  <a:schemeClr val="accent2">
                    <a:lumMod val="50000"/>
                  </a:schemeClr>
                </a:solidFill>
              </a:rPr>
              <a:t>10 б.)</a:t>
            </a:r>
          </a:p>
          <a:p>
            <a:pPr>
              <a:buFontTx/>
              <a:buChar char="-"/>
            </a:pPr>
            <a:r>
              <a:rPr lang="ru-RU" sz="4800" b="1" i="1" dirty="0" smtClean="0">
                <a:solidFill>
                  <a:srgbClr val="7030A0"/>
                </a:solidFill>
              </a:rPr>
              <a:t>степень  утомляемости  в основном  оценили  </a:t>
            </a:r>
            <a:r>
              <a:rPr lang="ru-RU" sz="4800" b="1" i="1" dirty="0" smtClean="0">
                <a:solidFill>
                  <a:schemeClr val="accent2">
                    <a:lumMod val="50000"/>
                  </a:schemeClr>
                </a:solidFill>
              </a:rPr>
              <a:t> на  5- 6 б.</a:t>
            </a:r>
          </a:p>
          <a:p>
            <a:pPr>
              <a:buFontTx/>
              <a:buChar char="-"/>
            </a:pPr>
            <a:r>
              <a:rPr lang="ru-RU" sz="4800" b="1" i="1" dirty="0" smtClean="0">
                <a:solidFill>
                  <a:srgbClr val="7030A0"/>
                </a:solidFill>
              </a:rPr>
              <a:t>степень  увлеченности работой в основном все   </a:t>
            </a:r>
            <a:r>
              <a:rPr lang="ru-RU" sz="4800" b="1" i="1" dirty="0" smtClean="0">
                <a:solidFill>
                  <a:schemeClr val="accent2">
                    <a:lumMod val="75000"/>
                  </a:schemeClr>
                </a:solidFill>
              </a:rPr>
              <a:t> на 10 б.</a:t>
            </a:r>
            <a:endParaRPr lang="ru-RU" sz="4800" b="1" i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ru-RU" sz="5400" b="1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26271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261764" y="116632"/>
            <a:ext cx="11377264" cy="115212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Анализ анкет  для  родителей  «Формирование ЗОЖ»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261765" y="1412875"/>
            <a:ext cx="11161886" cy="4657725"/>
          </a:xfrm>
        </p:spPr>
        <p:txBody>
          <a:bodyPr>
            <a:noAutofit/>
          </a:bodyPr>
          <a:lstStyle/>
          <a:p>
            <a:pPr algn="just"/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</a:rPr>
              <a:t>70%</a:t>
            </a:r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</a:rPr>
              <a:t>родителей приводят  ребенка  пешком;</a:t>
            </a:r>
          </a:p>
          <a:p>
            <a:pPr algn="just"/>
            <a:r>
              <a:rPr lang="ru-RU" sz="3600" b="1" i="1" dirty="0" smtClean="0">
                <a:solidFill>
                  <a:srgbClr val="C00000"/>
                </a:solidFill>
              </a:rPr>
              <a:t>64%</a:t>
            </a:r>
            <a: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</a:rPr>
              <a:t> родителей  в выходные  дни гуляют  с ребенком от 1часа до 2-х часов, остальные  36% гуляют  дважды  в день;</a:t>
            </a:r>
          </a:p>
          <a:p>
            <a:r>
              <a:rPr lang="ru-RU" sz="3600" b="1" i="1" dirty="0" smtClean="0">
                <a:solidFill>
                  <a:srgbClr val="C00000"/>
                </a:solidFill>
              </a:rPr>
              <a:t>45%  </a:t>
            </a:r>
            <a: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</a:rPr>
              <a:t>детей  в семье  занимаются  постоянно физкультурой и спортом;</a:t>
            </a:r>
          </a:p>
          <a:p>
            <a: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</a:rPr>
              <a:t>Только   </a:t>
            </a:r>
            <a:r>
              <a:rPr lang="ru-RU" sz="3600" b="1" i="1" dirty="0" smtClean="0">
                <a:solidFill>
                  <a:srgbClr val="C00000"/>
                </a:solidFill>
              </a:rPr>
              <a:t>15%  </a:t>
            </a:r>
            <a: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</a:rPr>
              <a:t>родителей  занимаются  закаливанием  детей.</a:t>
            </a:r>
            <a:b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endParaRPr lang="ru-RU" sz="3600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3600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3600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3600" b="1" i="1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59095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261764" y="116632"/>
            <a:ext cx="11377264" cy="115212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Анализ анкет  для  родителей  «Формирование ЗОЖ»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261765" y="1412875"/>
            <a:ext cx="11161886" cy="4657725"/>
          </a:xfrm>
        </p:spPr>
        <p:txBody>
          <a:bodyPr>
            <a:noAutofit/>
          </a:bodyPr>
          <a:lstStyle/>
          <a:p>
            <a:pPr algn="just"/>
            <a: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</a:rPr>
              <a:t>44% </a:t>
            </a:r>
            <a:r>
              <a:rPr lang="ru-RU" sz="4000" b="1" i="1" dirty="0" smtClean="0">
                <a:solidFill>
                  <a:schemeClr val="accent4">
                    <a:lumMod val="50000"/>
                  </a:schemeClr>
                </a:solidFill>
              </a:rPr>
              <a:t>родителей  нарушают  режим  сна  ребенка, укладывают  позже  21.30 ;</a:t>
            </a:r>
          </a:p>
          <a:p>
            <a:pPr algn="just"/>
            <a:r>
              <a:rPr lang="ru-RU" sz="4000" b="1" i="1" dirty="0" smtClean="0">
                <a:solidFill>
                  <a:schemeClr val="accent4">
                    <a:lumMod val="50000"/>
                  </a:schemeClr>
                </a:solidFill>
              </a:rPr>
              <a:t>Только  </a:t>
            </a: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</a:rPr>
              <a:t>53%  </a:t>
            </a:r>
            <a:r>
              <a:rPr lang="ru-RU" sz="4000" b="1" i="1" dirty="0" smtClean="0">
                <a:solidFill>
                  <a:schemeClr val="tx2">
                    <a:lumMod val="50000"/>
                  </a:schemeClr>
                </a:solidFill>
              </a:rPr>
              <a:t> детей  спят  в  выходные  дни;</a:t>
            </a:r>
          </a:p>
          <a:p>
            <a:pPr algn="just"/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</a:rPr>
              <a:t>44%  </a:t>
            </a:r>
            <a:r>
              <a:rPr lang="ru-RU" sz="4000" b="1" i="1" dirty="0" smtClean="0">
                <a:solidFill>
                  <a:schemeClr val="tx2">
                    <a:lumMod val="50000"/>
                  </a:schemeClr>
                </a:solidFill>
              </a:rPr>
              <a:t>детей смотрят  телевизор  более 1 часа   в выходные  и в вечернее время;</a:t>
            </a:r>
          </a:p>
          <a:p>
            <a:pPr algn="just"/>
            <a:r>
              <a:rPr lang="ru-RU" sz="4000" b="1" i="1" dirty="0" smtClean="0">
                <a:solidFill>
                  <a:srgbClr val="FF0000"/>
                </a:solidFill>
              </a:rPr>
              <a:t>52%  </a:t>
            </a:r>
            <a:r>
              <a:rPr lang="ru-RU" sz="4000" b="1" i="1" dirty="0" smtClean="0">
                <a:solidFill>
                  <a:schemeClr val="tx2">
                    <a:lumMod val="50000"/>
                  </a:schemeClr>
                </a:solidFill>
              </a:rPr>
              <a:t>детей  совсем  не играют  в компьютер </a:t>
            </a:r>
          </a:p>
          <a:p>
            <a:pPr marL="0" indent="0" algn="just">
              <a:buNone/>
            </a:pPr>
            <a: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endParaRPr lang="ru-RU" sz="3600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3600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3600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3600" b="1" i="1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47233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261764" y="116632"/>
            <a:ext cx="11377264" cy="115212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ДВИГАТЕЛЬТНЫЙ  РЕЖИМ  В  ДОУ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261765" y="1052736"/>
            <a:ext cx="11161886" cy="5805263"/>
          </a:xfrm>
        </p:spPr>
        <p:txBody>
          <a:bodyPr>
            <a:noAutofit/>
          </a:bodyPr>
          <a:lstStyle/>
          <a:p>
            <a:pPr algn="just"/>
            <a: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</a:rPr>
              <a:t>в ДОУ всегда  систематически и во всех группах проводится утренняя гимнастика;</a:t>
            </a:r>
          </a:p>
          <a:p>
            <a:pPr algn="just"/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</a:rPr>
              <a:t>н</a:t>
            </a:r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а высокий  бал- 80 %   </a:t>
            </a:r>
            <a:r>
              <a:rPr lang="ru-RU" sz="3600" b="1" i="1" dirty="0" smtClean="0">
                <a:solidFill>
                  <a:schemeClr val="tx2">
                    <a:lumMod val="75000"/>
                  </a:schemeClr>
                </a:solidFill>
              </a:rPr>
              <a:t> в работе с детьми  оценено применение дыхательной  гимнастики;</a:t>
            </a:r>
          </a:p>
          <a:p>
            <a:pPr algn="just"/>
            <a:r>
              <a:rPr lang="ru-RU" sz="3600" b="1" i="1" dirty="0" smtClean="0">
                <a:solidFill>
                  <a:schemeClr val="tx2">
                    <a:lumMod val="75000"/>
                  </a:schemeClr>
                </a:solidFill>
              </a:rPr>
              <a:t>Выполнение  режима  двигательной активности оценено  на  </a:t>
            </a:r>
            <a:r>
              <a:rPr lang="ru-RU" sz="3600" b="1" i="1" dirty="0" smtClean="0">
                <a:solidFill>
                  <a:srgbClr val="C00000"/>
                </a:solidFill>
              </a:rPr>
              <a:t>73%</a:t>
            </a:r>
          </a:p>
          <a:p>
            <a:pPr algn="just"/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</a:rPr>
              <a:t>Самый  низкий  показатель -</a:t>
            </a: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</a:rPr>
              <a:t>47% (1.4 б) 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</a:rPr>
              <a:t>по организации закаливания</a:t>
            </a:r>
          </a:p>
          <a:p>
            <a:pPr algn="just"/>
            <a:endParaRPr lang="ru-RU" sz="4000" b="1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ru-RU" sz="4000" b="1" i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endParaRPr lang="ru-RU" sz="3600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3600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3600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3600" b="1" i="1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95839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553734857"/>
              </p:ext>
            </p:extLst>
          </p:nvPr>
        </p:nvGraphicFramePr>
        <p:xfrm>
          <a:off x="1917948" y="692696"/>
          <a:ext cx="8125883" cy="5417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3629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261764" y="116632"/>
            <a:ext cx="11377264" cy="1152128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ПРЕДМЕТНАЯ  СРЕДА  ДЛЯ   РАЗВИТИЯ</a:t>
            </a:r>
            <a:b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двигательной  активности  детей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261765" y="1052736"/>
            <a:ext cx="11161886" cy="5805263"/>
          </a:xfrm>
        </p:spPr>
        <p:txBody>
          <a:bodyPr>
            <a:noAutofit/>
          </a:bodyPr>
          <a:lstStyle/>
          <a:p>
            <a:pPr algn="just"/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</a:rPr>
              <a:t>в ДОУ</a:t>
            </a:r>
          </a:p>
          <a:p>
            <a:pPr algn="just"/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</a:rPr>
              <a:t>н</a:t>
            </a:r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а высокий  бал- 80 %   </a:t>
            </a:r>
            <a:r>
              <a:rPr lang="ru-RU" sz="3600" b="1" i="1" dirty="0" smtClean="0">
                <a:solidFill>
                  <a:schemeClr val="tx2">
                    <a:lumMod val="75000"/>
                  </a:schemeClr>
                </a:solidFill>
              </a:rPr>
              <a:t> в работе с детьми  оценено применение дыхательной  гимнастики;</a:t>
            </a:r>
          </a:p>
          <a:p>
            <a:pPr algn="just"/>
            <a:r>
              <a:rPr lang="ru-RU" sz="3600" b="1" i="1" dirty="0" smtClean="0">
                <a:solidFill>
                  <a:schemeClr val="tx2">
                    <a:lumMod val="75000"/>
                  </a:schemeClr>
                </a:solidFill>
              </a:rPr>
              <a:t>Выполнение  режима  двигательной активности оценено  на  </a:t>
            </a:r>
            <a:r>
              <a:rPr lang="ru-RU" sz="3600" b="1" i="1" dirty="0" smtClean="0">
                <a:solidFill>
                  <a:srgbClr val="C00000"/>
                </a:solidFill>
              </a:rPr>
              <a:t>73%</a:t>
            </a:r>
          </a:p>
          <a:p>
            <a:pPr algn="just"/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</a:rPr>
              <a:t>Самый  низкий  показатель -</a:t>
            </a: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</a:rPr>
              <a:t>47% (1.4 б) </a:t>
            </a: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</a:rPr>
              <a:t>по организации закаливания</a:t>
            </a:r>
          </a:p>
          <a:p>
            <a:pPr algn="just"/>
            <a:endParaRPr lang="ru-RU" sz="4000" b="1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ru-RU" sz="4000" b="1" i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endParaRPr lang="ru-RU" sz="3600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3600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3600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3600" b="1" i="1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81478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261764" y="116632"/>
            <a:ext cx="11377264" cy="144016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ВЫСТУПЛЕНИЯ  ПЕДАГОВ</a:t>
            </a:r>
            <a:b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освоению ЗОЖ - технологиями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261765" y="1772815"/>
            <a:ext cx="11161886" cy="3816425"/>
          </a:xfrm>
        </p:spPr>
        <p:txBody>
          <a:bodyPr>
            <a:noAutofit/>
          </a:bodyPr>
          <a:lstStyle/>
          <a:p>
            <a:pPr algn="just"/>
            <a: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Лисина  Светлана 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Сергеевна.  </a:t>
            </a: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</a:rPr>
              <a:t>из опыта работы: «Использования  программы М. Лазарева «Здравствуй» по формированию у детей ЗОЖ</a:t>
            </a:r>
            <a:endParaRPr lang="ru-RU" sz="24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ru-RU" b="1" i="1" dirty="0" err="1" smtClean="0">
                <a:solidFill>
                  <a:schemeClr val="tx2">
                    <a:lumMod val="75000"/>
                  </a:schemeClr>
                </a:solidFill>
              </a:rPr>
              <a:t>Зеленова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  Елена  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Александровна.    </a:t>
            </a: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из опыта работы: </a:t>
            </a:r>
          </a:p>
          <a:p>
            <a:pPr marL="0" indent="0" algn="just">
              <a:buNone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« Использовании  гимнастики  </a:t>
            </a:r>
            <a:r>
              <a:rPr lang="ru-RU" sz="2400" b="1" i="1" dirty="0" err="1" smtClean="0">
                <a:solidFill>
                  <a:schemeClr val="tx2">
                    <a:lumMod val="75000"/>
                  </a:schemeClr>
                </a:solidFill>
              </a:rPr>
              <a:t>Брэйн</a:t>
            </a: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 Джим , как физкультурной минутки  на занятиях, требующих интеллектуального  напряжения»</a:t>
            </a:r>
            <a:endParaRPr lang="ru-RU" sz="2400" b="1" i="1" dirty="0" smtClean="0">
              <a:solidFill>
                <a:srgbClr val="C00000"/>
              </a:solidFill>
            </a:endParaRPr>
          </a:p>
          <a:p>
            <a:pPr algn="just"/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Дедова  Людмила  </a:t>
            </a: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Анатольевна. </a:t>
            </a:r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из опыта  работы: «Использования  в работе с детьми младшего возраста  пальчиковой гимнастики»</a:t>
            </a:r>
            <a:endParaRPr lang="ru-RU" b="1" i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just"/>
            <a:endParaRPr lang="ru-RU" sz="4000" b="1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ru-RU" sz="4000" b="1" i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endParaRPr lang="ru-RU" sz="3600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3600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3600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3600" b="1" i="1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73667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3772" y="332656"/>
            <a:ext cx="1130525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Воспитателям  составить  модель  закаливания  в  каждой группе  срок: до 20.01.14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Составить совместные проекты  с родителями  по  формированию </a:t>
            </a:r>
            <a:r>
              <a:rPr lang="ru-RU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здоровьесберегаюших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технологий, срок: до 10.01.15.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Воспитателям  всех групп активно использовать  ЗОЖ- технологии, срок: в течении года.    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85900" y="980728"/>
            <a:ext cx="9434513" cy="5544616"/>
          </a:xfrm>
        </p:spPr>
        <p:txBody>
          <a:bodyPr rtlCol="0">
            <a:no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ru-RU" sz="6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</a:t>
            </a:r>
            <a:br>
              <a:rPr lang="ru-RU" sz="6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  внимание!</a:t>
            </a:r>
            <a:endParaRPr lang="ru-RU" sz="6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1125860" y="188640"/>
            <a:ext cx="9752012" cy="576064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ПОВЕСТКА</a:t>
            </a: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:</a:t>
            </a:r>
            <a:b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</a:b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405781" y="980728"/>
            <a:ext cx="11017870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1.Вступительное  слово о проблеме  заболеваемости  и формирования  ЗОЖ  в ДОУ.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2. Справка о тематическом изучению  по формированию ЗОЖ  в ДОУ.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3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.Анализ открытого  мероприятия  ( утренней гимнастики)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4.Использование 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здоровьесберегающих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  технологий  в работе с детьми.  (воспитатели: 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Лягина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С.С.,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Зеленова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Е.А, Дедова Л.А.)</a:t>
            </a:r>
          </a:p>
          <a:p>
            <a:pPr marL="0" indent="0"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87570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1125538" y="0"/>
            <a:ext cx="9752012" cy="1168400"/>
          </a:xfrm>
        </p:spPr>
        <p:txBody>
          <a:bodyPr/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Актуальность поднятой проблемы</a:t>
            </a:r>
            <a:endParaRPr lang="ru-RU" sz="4000" dirty="0" smtClean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26261" y="1052736"/>
            <a:ext cx="6768828" cy="5162327"/>
          </a:xfrm>
        </p:spPr>
        <p:txBody>
          <a:bodyPr rtlCol="0">
            <a:normAutofit/>
          </a:bodyPr>
          <a:lstStyle/>
          <a:p>
            <a:pPr marL="246888" indent="-246888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</a:rPr>
              <a:t>Сегодня  сохранение и укрепление здоровья детей  одна из главных стратегических задач развития страны.</a:t>
            </a:r>
          </a:p>
          <a:p>
            <a:pPr marL="246888" indent="-246888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marL="246888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6149" name="Picture 2" descr="D:\мое\д.с.04..05.2014 г\клуб\V-krugu-druzej-300x2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9756" y="1628800"/>
            <a:ext cx="4260850" cy="41036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 r="5691"/>
          <a:stretch>
            <a:fillRect/>
          </a:stretch>
        </p:blipFill>
        <p:spPr bwMode="auto">
          <a:xfrm>
            <a:off x="477788" y="908720"/>
            <a:ext cx="5976664" cy="47529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291" name="Прямоугольник 2"/>
          <p:cNvSpPr>
            <a:spLocks noChangeArrowheads="1"/>
          </p:cNvSpPr>
          <p:nvPr/>
        </p:nvSpPr>
        <p:spPr bwMode="auto">
          <a:xfrm>
            <a:off x="6815138" y="908050"/>
            <a:ext cx="467995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9263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Федеральный Государственный Образовательный Стандарт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обеспечивает формирование знаний, установок, ориентиров и норм поведения, обеспечивающих сохранение, укрепления здоровья, заинтересованного отношения к собственному здоровью </a:t>
            </a:r>
          </a:p>
        </p:txBody>
      </p:sp>
    </p:spTree>
    <p:extLst>
      <p:ext uri="{BB962C8B-B14F-4D97-AF65-F5344CB8AC3E}">
        <p14:creationId xmlns:p14="http://schemas.microsoft.com/office/powerpoint/2010/main" val="118886336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031471" y="720372"/>
          <a:ext cx="8125883" cy="5417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856984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1125538" y="332656"/>
            <a:ext cx="9752012" cy="216024"/>
          </a:xfrm>
        </p:spPr>
        <p:txBody>
          <a:bodyPr>
            <a:normAutofit fontScale="90000"/>
          </a:bodyPr>
          <a:lstStyle/>
          <a:p>
            <a:pPr algn="ctr"/>
            <a:endParaRPr lang="ru-RU" sz="4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405781" y="836712"/>
            <a:ext cx="11017870" cy="590465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Современный  человек  не имеет  право  считать себя образованным, не освоив культуры здоровья.</a:t>
            </a:r>
          </a:p>
          <a:p>
            <a:pPr marL="0" indent="0" algn="just">
              <a:buNone/>
            </a:pP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Культура здоровья  определяет , прежде  всего, умение жить , не вредя своему организму , а принося ему пользу.</a:t>
            </a:r>
          </a:p>
          <a:p>
            <a:pPr marL="0" indent="0" algn="just">
              <a:buNone/>
            </a:pPr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ЗДОРОВЬЕ- </a:t>
            </a: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 это не только  отсутствие  болезней , это состояние  оптимальной работоспособности, творческой отдачи, эмоционального  тонуса, того , что создает фундамент  будущего благополучия  личности.</a:t>
            </a:r>
            <a:endParaRPr lang="ru-RU" sz="3600" b="1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endParaRPr lang="ru-RU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314168595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1125538" y="116632"/>
            <a:ext cx="9752012" cy="115212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В.А. Сухомлинский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261765" y="1412875"/>
            <a:ext cx="11161886" cy="465772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4400" b="1" i="1" dirty="0" smtClean="0">
                <a:solidFill>
                  <a:srgbClr val="7030A0"/>
                </a:solidFill>
              </a:rPr>
              <a:t>« Я не боюсь еще и еще повторить:  забота о здоровье- это важнейший  труд воспитателей. От жизнерадостности, бодрости  детей зависит их духовная жизнь, мировоззрение,  умственное  развитие, прочность знаний, вера в свои силы»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5820" y="404664"/>
            <a:ext cx="105851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направления оздоровительной деятельности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02112368"/>
              </p:ext>
            </p:extLst>
          </p:nvPr>
        </p:nvGraphicFramePr>
        <p:xfrm>
          <a:off x="1989956" y="1052736"/>
          <a:ext cx="8125883" cy="5417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82552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BooksClassic_16x9">
      <a:majorFont>
        <a:latin typeface="Constantia"/>
        <a:ea typeface=""/>
        <a:cs typeface=""/>
      </a:majorFont>
      <a:minorFont>
        <a:latin typeface="Constantia"/>
        <a:ea typeface=""/>
        <a:cs typeface="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8575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BooksClassic_16x9">
      <a:majorFont>
        <a:latin typeface="Constantia"/>
        <a:ea typeface=""/>
        <a:cs typeface=""/>
      </a:majorFont>
      <a:minorFont>
        <a:latin typeface="Constantia"/>
        <a:ea typeface=""/>
        <a:cs typeface="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8575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00BD583-8582-40F2-8ECD-AF68BCC0CE0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852</Words>
  <Application>Microsoft Office PowerPoint</Application>
  <PresentationFormat>Произвольный</PresentationFormat>
  <Paragraphs>124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Система физкультурно-оздоровительной работы  в ДОУ  в соответствии  ФГОС ДО</vt:lpstr>
      <vt:lpstr>Презентация PowerPoint</vt:lpstr>
      <vt:lpstr> ПОВЕСТКА: </vt:lpstr>
      <vt:lpstr>Актуальность поднятой проблемы</vt:lpstr>
      <vt:lpstr>Презентация PowerPoint</vt:lpstr>
      <vt:lpstr>Презентация PowerPoint</vt:lpstr>
      <vt:lpstr>Презентация PowerPoint</vt:lpstr>
      <vt:lpstr>В.А. Сухомлинский</vt:lpstr>
      <vt:lpstr>Презентация PowerPoint</vt:lpstr>
      <vt:lpstr>Презентация PowerPoint</vt:lpstr>
      <vt:lpstr>Выполнение  детодней   за 1 квартал</vt:lpstr>
      <vt:lpstr>ИТОГИ  МОНИТОРИНГА  ЗАБОЛЕВАЕМОСТИ </vt:lpstr>
      <vt:lpstr>Анализ анкет по оценке здоровьесберегающей  деятельности ДОУ</vt:lpstr>
      <vt:lpstr>Условия  для  здоровьясбережения  детей в ДОУ</vt:lpstr>
      <vt:lpstr>Презентация PowerPoint</vt:lpstr>
      <vt:lpstr>оценка   здоровьесберегающей деятельности</vt:lpstr>
      <vt:lpstr>Анализ анкет  для  родителей  «Формирование ЗОЖ»</vt:lpstr>
      <vt:lpstr>Анализ анкет  для  родителей  «Формирование ЗОЖ»</vt:lpstr>
      <vt:lpstr>ДВИГАТЕЛЬТНЫЙ  РЕЖИМ  В  ДОУ</vt:lpstr>
      <vt:lpstr>ПРЕДМЕТНАЯ  СРЕДА  ДЛЯ   РАЗВИТИЯ двигательной  активности  детей</vt:lpstr>
      <vt:lpstr>3. ВЫСТУПЛЕНИЯ  ПЕДАГОВ по освоению ЗОЖ - технологиями</vt:lpstr>
      <vt:lpstr>Презентация PowerPoint</vt:lpstr>
      <vt:lpstr>Спасибо за  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2014-04-09T17:17:41Z</dcterms:created>
  <dcterms:modified xsi:type="dcterms:W3CDTF">2016-01-03T21:32:28Z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TC028010599991</vt:lpwstr>
  </property>
</Properties>
</file>