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4" r:id="rId4"/>
    <p:sldId id="266" r:id="rId5"/>
    <p:sldId id="267" r:id="rId6"/>
    <p:sldId id="270" r:id="rId7"/>
    <p:sldId id="269" r:id="rId8"/>
    <p:sldId id="272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FA6F87-3D68-4CA2-8392-C3C8D71EAE7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umbs.dreamstime.com/z/%D0%BA%D0%B0%D1%80%D0%B0%D0%BD?-%D0%B0%D1%88-655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7105" r="21380"/>
          <a:stretch/>
        </p:blipFill>
        <p:spPr bwMode="auto">
          <a:xfrm>
            <a:off x="6902127" y="3356992"/>
            <a:ext cx="1584176" cy="28342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6512768" cy="29523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+mj-lt"/>
                <a:ea typeface="+mj-ea"/>
                <a:cs typeface="Times New Roman" panose="02020603050405020304" pitchFamily="18" charset="0"/>
              </a:rPr>
              <a:t>Опытно-экспериментальная </a:t>
            </a:r>
            <a:r>
              <a:rPr lang="ru-RU" sz="4400" b="1" dirty="0">
                <a:solidFill>
                  <a:srgbClr val="00B0F0"/>
                </a:solidFill>
                <a:latin typeface="+mj-lt"/>
                <a:ea typeface="+mj-ea"/>
                <a:cs typeface="Times New Roman" panose="02020603050405020304" pitchFamily="18" charset="0"/>
              </a:rPr>
              <a:t>деятельность в жизни ребенка </a:t>
            </a:r>
            <a:r>
              <a:rPr lang="ru-RU" sz="4400" b="1" dirty="0" smtClean="0">
                <a:solidFill>
                  <a:srgbClr val="00B0F0"/>
                </a:solidFill>
                <a:latin typeface="+mj-lt"/>
                <a:ea typeface="+mj-ea"/>
                <a:cs typeface="Times New Roman" panose="02020603050405020304" pitchFamily="18" charset="0"/>
              </a:rPr>
              <a:t>– дошкольника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077072"/>
            <a:ext cx="6048672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i="1" dirty="0" smtClean="0">
                <a:solidFill>
                  <a:srgbClr val="FFFF00"/>
                </a:solidFill>
                <a:latin typeface="Constantia"/>
                <a:ea typeface="+mj-ea"/>
                <a:cs typeface="+mj-cs"/>
              </a:rPr>
              <a:t>Консультацию для педагогов подготовила Мушинская А.В.</a:t>
            </a:r>
            <a:endParaRPr lang="ru-RU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90717" y="6021288"/>
            <a:ext cx="7553283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u="sng" dirty="0" smtClean="0">
                <a:solidFill>
                  <a:schemeClr val="bg1"/>
                </a:solidFill>
                <a:latin typeface="Constantia"/>
                <a:ea typeface="+mj-ea"/>
                <a:cs typeface="+mj-cs"/>
              </a:rPr>
              <a:t>Подготовила: Павленкова Елена Сергеевна</a:t>
            </a:r>
            <a:endParaRPr lang="ru-RU" sz="2800" u="sng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9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27448" r="31506" b="20170"/>
          <a:stretch/>
        </p:blipFill>
        <p:spPr bwMode="auto">
          <a:xfrm>
            <a:off x="569350" y="476672"/>
            <a:ext cx="774706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27055" r="31606" b="20177"/>
          <a:stretch/>
        </p:blipFill>
        <p:spPr bwMode="auto">
          <a:xfrm>
            <a:off x="899194" y="692696"/>
            <a:ext cx="7345213" cy="54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532859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Успехов в работе!</a:t>
            </a:r>
            <a:br>
              <a:rPr lang="ru-RU" sz="6000" b="1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34875" r="45700" b="41313"/>
          <a:stretch/>
        </p:blipFill>
        <p:spPr bwMode="auto">
          <a:xfrm>
            <a:off x="1331640" y="2564904"/>
            <a:ext cx="6186732" cy="413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1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5.radikal.ru/i330/1011/5a/ff706eb0a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4" y="1052735"/>
            <a:ext cx="170497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128792" cy="1224136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00B0F0"/>
                </a:solidFill>
              </a:rPr>
              <a:t>Цель</a:t>
            </a:r>
            <a:r>
              <a:rPr lang="ru-RU" sz="2000" b="1" dirty="0">
                <a:solidFill>
                  <a:srgbClr val="00B0F0"/>
                </a:solidFill>
              </a:rPr>
              <a:t>: </a:t>
            </a:r>
            <a:r>
              <a:rPr lang="ru-RU" sz="2000" b="1" dirty="0">
                <a:solidFill>
                  <a:srgbClr val="FFC000"/>
                </a:solidFill>
              </a:rPr>
              <a:t>расширение знаний педагогов о развитии познавательного интереса и познавательной активности детей дошкольного возраста средствами экспериментальной деятельности.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99" y="4077072"/>
            <a:ext cx="7056784" cy="10919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2400" b="1" u="sng" dirty="0">
                <a:solidFill>
                  <a:srgbClr val="00B0F0"/>
                </a:solidFill>
                <a:latin typeface="+mj-lt"/>
              </a:rPr>
              <a:t>Планируемый результат</a:t>
            </a:r>
            <a:r>
              <a:rPr lang="ru-RU" sz="2400" b="1" dirty="0">
                <a:solidFill>
                  <a:srgbClr val="00B0F0"/>
                </a:solidFill>
                <a:latin typeface="+mj-lt"/>
              </a:rPr>
              <a:t>: </a:t>
            </a:r>
            <a:r>
              <a:rPr lang="ru-RU" sz="2000" b="1" dirty="0">
                <a:solidFill>
                  <a:srgbClr val="7030A0"/>
                </a:solidFill>
                <a:latin typeface="+mj-lt"/>
              </a:rPr>
              <a:t>Знание и применение на практике организации экспериментальной деятельности с детьми дошкольного возраста.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4221088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1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19672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65412" y="2072680"/>
            <a:ext cx="6840759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u="sng" dirty="0">
                <a:solidFill>
                  <a:srgbClr val="00B0F0"/>
                </a:solidFill>
              </a:rPr>
              <a:t>Задачи</a:t>
            </a:r>
            <a:r>
              <a:rPr lang="ru-RU" sz="2000" b="1" dirty="0">
                <a:solidFill>
                  <a:srgbClr val="00B0F0"/>
                </a:solidFill>
              </a:rPr>
              <a:t>: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FF00"/>
                </a:solidFill>
              </a:rPr>
              <a:t>Расширять знания педагогов о значении экспериментирования в развитии детей дошкольного возраста Формировать представления о правильной организации экспериментирования с ребенком-дошкольником. Уточнить знания педагогов о наполняемости уголков экспериментальной деятельности</a:t>
            </a:r>
            <a:r>
              <a:rPr lang="ru-RU" sz="1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44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19" y="476672"/>
            <a:ext cx="1115746" cy="150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912768" cy="3163411"/>
          </a:xfrm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solidFill>
                  <a:srgbClr val="00B0F0"/>
                </a:solidFill>
                <a:latin typeface="+mj-lt"/>
              </a:rPr>
              <a:t>Первый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 характеризуется тем, что активность в процессе деятельности полностью исходит от самого ребёнка. Он выступает как её полноценный субъект, самостоятельно строящий свою деятельность: ставит цели, ищет пути и способы их достижения. В этом случае ребёнок в деятельности экспериментирования удовлетворяет свои потребности, свои интересы.</a:t>
            </a:r>
          </a:p>
          <a:p>
            <a:pPr algn="l"/>
            <a:endParaRPr lang="ru-RU" b="1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b="1" u="sng" dirty="0" smtClean="0">
                <a:solidFill>
                  <a:srgbClr val="00B0F0"/>
                </a:solidFill>
                <a:latin typeface="+mj-lt"/>
              </a:rPr>
              <a:t>Второй</a:t>
            </a:r>
            <a:r>
              <a:rPr lang="ru-RU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вид исследовательской деятельности организуется взрослым, который выделяет существенные элементы ситуации, обучает ребёнка определённому алгоритму действий. Таким образом, ребёнок получает те результаты, которые были заранее определены взрослым.</a:t>
            </a:r>
            <a:endParaRPr lang="ru-RU" sz="1800" b="1" dirty="0"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1087606"/>
            <a:ext cx="7560840" cy="3349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76672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000" b="1" i="1" u="sng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Виды 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исследовательской </a:t>
            </a:r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 деятельности 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у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507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2784" r="7139" b="3037"/>
          <a:stretch/>
        </p:blipFill>
        <p:spPr bwMode="auto">
          <a:xfrm>
            <a:off x="7524328" y="332656"/>
            <a:ext cx="1296144" cy="19670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56992"/>
            <a:ext cx="7560839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00B050"/>
                </a:solidFill>
                <a:latin typeface="+mj-lt"/>
              </a:rPr>
              <a:t>Усваивается всё прочно и надолго, когда ребёнок слышит, </a:t>
            </a:r>
            <a:r>
              <a:rPr lang="ru-RU" sz="3200" b="1" i="1" dirty="0" smtClean="0">
                <a:solidFill>
                  <a:srgbClr val="00B050"/>
                </a:solidFill>
                <a:latin typeface="+mj-lt"/>
              </a:rPr>
              <a:t>видит </a:t>
            </a:r>
            <a:r>
              <a:rPr lang="ru-RU" sz="3200" b="1" i="1" dirty="0">
                <a:solidFill>
                  <a:srgbClr val="00B050"/>
                </a:solidFill>
                <a:latin typeface="+mj-lt"/>
              </a:rPr>
              <a:t>и всё делает сам. Вот на этом и основано внедрение детского экспериментирования </a:t>
            </a:r>
            <a:r>
              <a:rPr lang="ru-RU" sz="3200" b="1" i="1" dirty="0" smtClean="0">
                <a:solidFill>
                  <a:srgbClr val="00B050"/>
                </a:solidFill>
                <a:latin typeface="+mj-lt"/>
              </a:rPr>
              <a:t> в </a:t>
            </a:r>
            <a:r>
              <a:rPr lang="ru-RU" sz="3200" b="1" i="1" dirty="0">
                <a:solidFill>
                  <a:srgbClr val="00B050"/>
                </a:solidFill>
                <a:latin typeface="+mj-lt"/>
              </a:rPr>
              <a:t>практику работы </a:t>
            </a:r>
            <a:r>
              <a:rPr lang="ru-RU" sz="3200" b="1" i="1" dirty="0" smtClean="0">
                <a:solidFill>
                  <a:srgbClr val="00B050"/>
                </a:solidFill>
                <a:latin typeface="+mj-lt"/>
              </a:rPr>
              <a:t>  дошкольного учреждения.</a:t>
            </a:r>
            <a:endParaRPr lang="ru-RU" sz="32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9095"/>
            <a:ext cx="6480720" cy="523186"/>
          </a:xfrm>
        </p:spPr>
        <p:txBody>
          <a:bodyPr>
            <a:noAutofit/>
          </a:bodyPr>
          <a:lstStyle/>
          <a:p>
            <a:pPr algn="l"/>
            <a:r>
              <a:rPr lang="ru-RU" sz="3600" b="1" u="sng" dirty="0">
                <a:solidFill>
                  <a:srgbClr val="00B0F0"/>
                </a:solidFill>
              </a:rPr>
              <a:t>Китайская пословица гласит</a:t>
            </a:r>
            <a:r>
              <a:rPr lang="ru-RU" sz="36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24744"/>
            <a:ext cx="770485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«Расскажи – и я забуду, </a:t>
            </a:r>
            <a:endParaRPr lang="ru-RU" sz="36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покажи 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и я запомню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дай попробовать 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я пойму».</a:t>
            </a:r>
          </a:p>
        </p:txBody>
      </p:sp>
    </p:spTree>
    <p:extLst>
      <p:ext uri="{BB962C8B-B14F-4D97-AF65-F5344CB8AC3E}">
        <p14:creationId xmlns:p14="http://schemas.microsoft.com/office/powerpoint/2010/main" val="968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Материалы, находящиеся в уголке распределяются по разделам: «Песок и вода», «Звук», «Магниты», «Бумага», «Стекло», «Резина» и </a:t>
            </a:r>
            <a:r>
              <a:rPr lang="ru-RU" dirty="0" smtClean="0">
                <a:latin typeface="+mj-lt"/>
              </a:rPr>
              <a:t>т.д., </a:t>
            </a:r>
            <a:r>
              <a:rPr lang="ru-RU" dirty="0">
                <a:latin typeface="+mj-lt"/>
              </a:rPr>
              <a:t>расположены в доступном для экспериментирования месте и в достаточном количестве. </a:t>
            </a: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+mj-lt"/>
              </a:rPr>
              <a:t>Оборудование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+mj-lt"/>
              </a:rPr>
              <a:t> </a:t>
            </a:r>
            <a:r>
              <a:rPr lang="ru-RU" i="1" u="sng" dirty="0">
                <a:latin typeface="+mj-lt"/>
              </a:rPr>
              <a:t>Приборы – помощники</a:t>
            </a:r>
            <a:r>
              <a:rPr lang="ru-RU" dirty="0">
                <a:latin typeface="+mj-lt"/>
              </a:rPr>
              <a:t>: увеличительные стёкла, весы, песочные часы, компас, магниты, сантиметровая лента, линейка. 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Разнообразные </a:t>
            </a:r>
            <a:r>
              <a:rPr lang="ru-RU" i="1" u="sng" dirty="0">
                <a:latin typeface="+mj-lt"/>
              </a:rPr>
              <a:t>сосуды </a:t>
            </a:r>
            <a:r>
              <a:rPr lang="ru-RU" dirty="0">
                <a:latin typeface="+mj-lt"/>
              </a:rPr>
              <a:t>из различных материалов (пластмасса, стекло, металл) разного объёма и формы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Природный </a:t>
            </a:r>
            <a:r>
              <a:rPr lang="ru-RU" i="1" u="sng" dirty="0">
                <a:latin typeface="+mj-lt"/>
              </a:rPr>
              <a:t>материал: </a:t>
            </a:r>
            <a:r>
              <a:rPr lang="ru-RU" dirty="0">
                <a:latin typeface="+mj-lt"/>
              </a:rPr>
              <a:t>шишки, глина, песок, ракушки, птичьи перья, спил и листья деревьев, мох, семена и т.д. </a:t>
            </a:r>
            <a:r>
              <a:rPr lang="ru-RU" i="1" u="sng" dirty="0">
                <a:latin typeface="+mj-lt"/>
              </a:rPr>
              <a:t>Утилизированный материал</a:t>
            </a:r>
            <a:r>
              <a:rPr lang="ru-RU" dirty="0">
                <a:latin typeface="+mj-lt"/>
              </a:rPr>
              <a:t>: проволока, кусочки кожи, меха, ткани, пластмассы, дерева, пробки и т.д.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344816" cy="792088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Требования к оформлению и содержанию центра экспериментальной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40690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8" y="3645024"/>
            <a:ext cx="3503777" cy="26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852936"/>
            <a:ext cx="604867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+mj-lt"/>
              </a:rPr>
              <a:t>После </a:t>
            </a:r>
            <a:r>
              <a:rPr lang="ru-RU" sz="2800" b="1" dirty="0">
                <a:solidFill>
                  <a:srgbClr val="00B050"/>
                </a:solidFill>
                <a:latin typeface="+mj-lt"/>
              </a:rPr>
              <a:t>5</a:t>
            </a:r>
            <a:r>
              <a:rPr lang="ru-RU" b="1" dirty="0">
                <a:solidFill>
                  <a:srgbClr val="00B050"/>
                </a:solidFill>
                <a:latin typeface="+mj-lt"/>
              </a:rPr>
              <a:t> лет начинается этап, когда детская деятельность расходится по двум направлениям: одно направление - превращается в игру, второе - в осознанное экспериментирование.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74732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Следует отметить, что в возрасте </a:t>
            </a:r>
            <a:r>
              <a:rPr lang="ru-RU" sz="2700" b="1" dirty="0">
                <a:solidFill>
                  <a:srgbClr val="00B0F0"/>
                </a:solidFill>
              </a:rPr>
              <a:t>3-х</a:t>
            </a:r>
            <a:r>
              <a:rPr lang="ru-RU" sz="2400" b="1" dirty="0">
                <a:solidFill>
                  <a:srgbClr val="00B0F0"/>
                </a:solidFill>
              </a:rPr>
              <a:t> лет дети еще не могут оперировать знаниями в вербальной форме, без опоры на наглядность, поэтому они в подавляющем большинстве случаев не понимают объяснений взрослого и стремятся установить все связи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6087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+mj-lt"/>
              </a:rPr>
              <a:t>Детские халаты, клеенчатые фартуки, контейнеры для хранения мелких и сыпучих предметов. </a:t>
            </a:r>
            <a:endParaRPr lang="ru-RU" b="1" dirty="0" smtClean="0">
              <a:solidFill>
                <a:srgbClr val="00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Карточки 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– схемы проведения экспериментов на плотной бумаге. </a:t>
            </a:r>
            <a:endParaRPr lang="ru-RU" b="1" dirty="0" smtClean="0">
              <a:solidFill>
                <a:srgbClr val="00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Дневник 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экспериментов с зарисовкой хода эксперимента. </a:t>
            </a:r>
            <a:endParaRPr lang="ru-RU" b="1" dirty="0" smtClean="0">
              <a:solidFill>
                <a:srgbClr val="00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видном месте вывешиваются правила работы с материалом. Совместно с детьми разрабатываются условные обозначения, разрешающие и запрещающие знаки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Материал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, находящийся в уголке должен соответствовать среднему уровню развития ребёнка. Необходимо также иметь материалы и оборудование для проведения более сложных экспериментов, рассчитанных на детей с высоким уровнем развития.</a:t>
            </a:r>
            <a:endParaRPr lang="ru-RU" b="1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451177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B0F0"/>
                </a:solidFill>
              </a:rPr>
              <a:t>Дополнительное оборудование </a:t>
            </a:r>
          </a:p>
        </p:txBody>
      </p:sp>
    </p:spTree>
    <p:extLst>
      <p:ext uri="{BB962C8B-B14F-4D97-AF65-F5344CB8AC3E}">
        <p14:creationId xmlns:p14="http://schemas.microsoft.com/office/powerpoint/2010/main" val="18975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Структура детского экспериментирования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8057" r="31529" b="26547"/>
          <a:stretch/>
        </p:blipFill>
        <p:spPr bwMode="auto">
          <a:xfrm>
            <a:off x="1475656" y="1700808"/>
            <a:ext cx="6437111" cy="46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7304692" cy="5347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27511" r="31450" b="19669"/>
          <a:stretch/>
        </p:blipFill>
        <p:spPr bwMode="auto">
          <a:xfrm>
            <a:off x="683568" y="764704"/>
            <a:ext cx="7523307" cy="54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1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484</TotalTime>
  <Words>528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Цель: расширение знаний педагогов о развитии познавательного интереса и познавательной активности детей дошкольного возраста средствами экспериментальной деятельности. </vt:lpstr>
      <vt:lpstr>Презентация PowerPoint</vt:lpstr>
      <vt:lpstr>Китайская пословица гласит:</vt:lpstr>
      <vt:lpstr>Требования к оформлению и содержанию центра экспериментальной деятельности </vt:lpstr>
      <vt:lpstr>Следует отметить, что в возрасте 3-х лет дети еще не могут оперировать знаниями в вербальной форме, без опоры на наглядность, поэтому они в подавляющем большинстве случаев не понимают объяснений взрослого и стремятся установить все связи самостоятельно.</vt:lpstr>
      <vt:lpstr>Дополнительное оборудование </vt:lpstr>
      <vt:lpstr>Структура детского экспериментирования</vt:lpstr>
      <vt:lpstr>Презентация PowerPoint</vt:lpstr>
      <vt:lpstr>Презентация PowerPoint</vt:lpstr>
      <vt:lpstr>Презентация PowerPoint</vt:lpstr>
      <vt:lpstr>Успехов в работе!   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Detsad81</cp:lastModifiedBy>
  <cp:revision>26</cp:revision>
  <dcterms:created xsi:type="dcterms:W3CDTF">2015-11-01T18:11:40Z</dcterms:created>
  <dcterms:modified xsi:type="dcterms:W3CDTF">2017-02-27T06:42:39Z</dcterms:modified>
</cp:coreProperties>
</file>