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  <p:sldMasterId id="2147483802" r:id="rId4"/>
    <p:sldMasterId id="2147483814" r:id="rId5"/>
  </p:sldMasterIdLst>
  <p:notesMasterIdLst>
    <p:notesMasterId r:id="rId45"/>
  </p:notesMasterIdLst>
  <p:sldIdLst>
    <p:sldId id="256" r:id="rId6"/>
    <p:sldId id="270" r:id="rId7"/>
    <p:sldId id="257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1" r:id="rId21"/>
    <p:sldId id="272" r:id="rId22"/>
    <p:sldId id="279" r:id="rId23"/>
    <p:sldId id="273" r:id="rId24"/>
    <p:sldId id="274" r:id="rId25"/>
    <p:sldId id="275" r:id="rId26"/>
    <p:sldId id="276" r:id="rId27"/>
    <p:sldId id="277" r:id="rId28"/>
    <p:sldId id="278" r:id="rId29"/>
    <p:sldId id="280" r:id="rId30"/>
    <p:sldId id="281" r:id="rId31"/>
    <p:sldId id="282" r:id="rId32"/>
    <p:sldId id="295" r:id="rId33"/>
    <p:sldId id="283" r:id="rId34"/>
    <p:sldId id="284" r:id="rId35"/>
    <p:sldId id="286" r:id="rId36"/>
    <p:sldId id="287" r:id="rId37"/>
    <p:sldId id="288" r:id="rId38"/>
    <p:sldId id="289" r:id="rId39"/>
    <p:sldId id="290" r:id="rId40"/>
    <p:sldId id="292" r:id="rId41"/>
    <p:sldId id="293" r:id="rId42"/>
    <p:sldId id="294" r:id="rId43"/>
    <p:sldId id="291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7DB2-FDB0-4AA9-8623-B5FBD5A1595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8126-B8F1-4347-88C6-A64C32A4E0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59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18AB-41A4-4F5B-89E8-BCE95EEDCC3C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3B2C-F57F-44CA-A38F-F591765EF56E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8C4F-074E-466A-92E0-990DBD0CC34A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18AB-41A4-4F5B-89E8-BCE95EEDCC3C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D044-CA73-4383-AADA-EC5C95F72BAB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7166-5916-4623-A9BE-60F74DBDDBE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7BC0-3094-4D9E-965A-37B6061D9EF7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C3F5-3A6A-42F0-8802-C8F82194424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3CEE-18CC-465A-BB56-5F91F56ECAB0}" type="datetime1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62E7-49F3-4B23-B03D-D14E9873DC3A}" type="datetime1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384E4-186E-40BE-A36D-FD58688DEB68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D044-CA73-4383-AADA-EC5C95F72BAB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0F5B-DEA8-48A0-89AE-5D810AB2460A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3B2C-F57F-44CA-A38F-F591765EF56E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8C4F-074E-466A-92E0-990DBD0CC34A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18AB-41A4-4F5B-89E8-BCE95EEDCC3C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D044-CA73-4383-AADA-EC5C95F72BAB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7166-5916-4623-A9BE-60F74DBDDBE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7BC0-3094-4D9E-965A-37B6061D9EF7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C3F5-3A6A-42F0-8802-C8F82194424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3CEE-18CC-465A-BB56-5F91F56ECAB0}" type="datetime1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62E7-49F3-4B23-B03D-D14E9873DC3A}" type="datetime1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7166-5916-4623-A9BE-60F74DBDDBE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384E4-186E-40BE-A36D-FD58688DEB68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0F5B-DEA8-48A0-89AE-5D810AB2460A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3B2C-F57F-44CA-A38F-F591765EF56E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8C4F-074E-466A-92E0-990DBD0CC34A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338831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15569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094437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841352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16995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2305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7BC0-3094-4D9E-965A-37B6061D9EF7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193919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815588"/>
      </p:ext>
    </p:extLst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999203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296157"/>
      </p:ext>
    </p:extLst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47336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52816"/>
      </p:ext>
    </p:extLst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33283"/>
      </p:ext>
    </p:extLst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41697"/>
      </p:ext>
    </p:extLst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5414"/>
      </p:ext>
    </p:extLst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26213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C3F5-3A6A-42F0-8802-C8F821944246}" type="datetime1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581500"/>
      </p:ext>
    </p:extLst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72558"/>
      </p:ext>
    </p:extLst>
  </p:cSld>
  <p:clrMapOvr>
    <a:masterClrMapping/>
  </p:clrMapOvr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40051"/>
      </p:ext>
    </p:extLst>
  </p:cSld>
  <p:clrMapOvr>
    <a:masterClrMapping/>
  </p:clrMapOvr>
  <p:hf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80643"/>
      </p:ext>
    </p:extLst>
  </p:cSld>
  <p:clrMapOvr>
    <a:masterClrMapping/>
  </p:clrMapOvr>
  <p:hf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212322"/>
      </p:ext>
    </p:extLst>
  </p:cSld>
  <p:clrMapOvr>
    <a:masterClrMapping/>
  </p:clrMapOvr>
  <p:hf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32843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3CEE-18CC-465A-BB56-5F91F56ECAB0}" type="datetime1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62E7-49F3-4B23-B03D-D14E9873DC3A}" type="datetime1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384E4-186E-40BE-A36D-FD58688DEB68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0F5B-DEA8-48A0-89AE-5D810AB2460A}" type="datetime1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9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292E6-028B-4A70-85CB-BD290525C1F2}" type="datetime1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8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1;&#1102;&#1073;&#1086;&#1074;&#1085;&#1072;&#1103;%20&#1083;&#1080;&#1088;&#1080;&#1082;&#1072;%20&#1055;&#1091;&#1096;&#1082;&#1080;&#1085;&#1072;%20(&#1084;&#1091;&#1079;&#1099;&#1082;&#1072;).mp4" TargetMode="Externa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1061;&#1074;&#1086;&#1088;&#1086;&#1089;&#1090;&#1086;&#1074;&#1089;&#1082;&#1080;&#1081;%20&#1071;%20&#1087;&#1086;&#1084;&#1085;&#1102;%20&#1095;&#1091;&#1076;&#1085;&#1086;&#1077;%20&#1084;&#1075;&#1085;&#1086;&#1074;&#1077;&#1085;&#1100;&#1077;.mp4" TargetMode="Externa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slit.traumlibrary.net/book/pushkin-pss10-01/pushkin-pss10-01.html#t_d01429_83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2;&#1080;&#1076;&#1077;&#1086;&#1101;&#1082;&#1089;&#1082;&#1091;&#1088;&#1089;&#1080;&#1103;%20&#1087;&#1086;%20&#1062;&#1072;&#1088;&#1089;&#1082;&#1086;&#1089;&#1077;&#1083;&#1100;&#1089;&#1082;&#1086;&#1084;&#1080;&#1091;%20&#1083;&#1080;&#1094;&#1077;&#1102;.mp4" TargetMode="Externa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>
                <a:solidFill>
                  <a:srgbClr val="FF0000"/>
                </a:solidFill>
                <a:latin typeface="Andantino script" panose="02000400000000000000" pitchFamily="2" charset="0"/>
              </a:rPr>
              <a:t>А. С. Пушкин. </a:t>
            </a:r>
            <a:br>
              <a:rPr lang="ru-RU" sz="6600" b="1" dirty="0">
                <a:solidFill>
                  <a:srgbClr val="FF0000"/>
                </a:solidFill>
                <a:latin typeface="Andantino script" panose="02000400000000000000" pitchFamily="2" charset="0"/>
              </a:rPr>
            </a:br>
            <a:r>
              <a:rPr lang="ru-RU" sz="6600" b="1" dirty="0">
                <a:solidFill>
                  <a:srgbClr val="FF0000"/>
                </a:solidFill>
                <a:latin typeface="Andantino script" panose="02000400000000000000" pitchFamily="2" charset="0"/>
              </a:rPr>
              <a:t>«19 октября», «Туча»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19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1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стихотворение А. Д. Илличевского, которое пели все лицеисты: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/>
              <a:t>Лето, знойна дщерь природы,</a:t>
            </a:r>
          </a:p>
          <a:p>
            <a:pPr marL="0" indent="0" algn="ctr">
              <a:buNone/>
            </a:pPr>
            <a:r>
              <a:rPr lang="ru-RU" dirty="0"/>
              <a:t>Идет к нам в страну;</a:t>
            </a:r>
          </a:p>
          <a:p>
            <a:pPr marL="0" indent="0" algn="ctr">
              <a:buNone/>
            </a:pPr>
            <a:r>
              <a:rPr lang="ru-RU" dirty="0"/>
              <a:t>Жар несносный, с бледным видом,</a:t>
            </a:r>
          </a:p>
          <a:p>
            <a:pPr marL="0" indent="0" algn="ctr">
              <a:buNone/>
            </a:pPr>
            <a:r>
              <a:rPr lang="ru-RU" dirty="0"/>
              <a:t>Следует за ним.</a:t>
            </a:r>
          </a:p>
          <a:p>
            <a:pPr marL="0" indent="0" algn="ctr">
              <a:buNone/>
            </a:pPr>
            <a:r>
              <a:rPr lang="ru-RU" dirty="0"/>
              <a:t>Весна убегает из наших полей;</a:t>
            </a:r>
          </a:p>
          <a:p>
            <a:pPr marL="0" indent="0" algn="ctr">
              <a:buNone/>
            </a:pPr>
            <a:r>
              <a:rPr lang="ru-RU" dirty="0"/>
              <a:t>Зефиры, утехи толпятся за ней;</a:t>
            </a:r>
          </a:p>
          <a:p>
            <a:pPr marL="0" indent="0" algn="ctr">
              <a:buNone/>
            </a:pPr>
            <a:r>
              <a:rPr lang="ru-RU" dirty="0"/>
              <a:t>Всё, что ни было красой, всё бежит;</a:t>
            </a:r>
          </a:p>
          <a:p>
            <a:pPr marL="0" indent="0" algn="ctr">
              <a:buNone/>
            </a:pPr>
            <a:r>
              <a:rPr lang="ru-RU" dirty="0"/>
              <a:t>Река иссыхает, ручей не журчит,</a:t>
            </a:r>
          </a:p>
          <a:p>
            <a:pPr marL="0" indent="0" algn="ctr">
              <a:buNone/>
            </a:pPr>
            <a:r>
              <a:rPr lang="ru-RU" dirty="0"/>
              <a:t>Цвет приятный трав зелёных </a:t>
            </a:r>
          </a:p>
          <a:p>
            <a:pPr marL="0" indent="0" algn="ctr">
              <a:buNone/>
            </a:pPr>
            <a:r>
              <a:rPr lang="ru-RU" dirty="0"/>
              <a:t>Блекнет на лугах;</a:t>
            </a:r>
          </a:p>
          <a:p>
            <a:pPr marL="0" indent="0" algn="ctr">
              <a:buNone/>
            </a:pPr>
            <a:r>
              <a:rPr lang="ru-RU" dirty="0"/>
              <a:t>Тень прохладна уж не в силах </a:t>
            </a:r>
          </a:p>
          <a:p>
            <a:pPr marL="0" indent="0" algn="ctr">
              <a:buNone/>
            </a:pPr>
            <a:r>
              <a:rPr lang="ru-RU" dirty="0"/>
              <a:t>Нас от зноя скрыть.</a:t>
            </a:r>
          </a:p>
          <a:p>
            <a:pPr marL="0" indent="0" algn="ctr">
              <a:buNone/>
            </a:pPr>
            <a:r>
              <a:rPr lang="ru-RU" dirty="0"/>
              <a:t>Но кинем всю горесть: всё идёт чредой:</a:t>
            </a:r>
          </a:p>
          <a:p>
            <a:pPr marL="0" indent="0" algn="ctr">
              <a:buNone/>
            </a:pPr>
            <a:r>
              <a:rPr lang="ru-RU" dirty="0"/>
              <a:t>Жар летний, хлад зимний, </a:t>
            </a:r>
            <a:r>
              <a:rPr lang="ru-RU" dirty="0" err="1"/>
              <a:t>приятства</a:t>
            </a:r>
            <a:r>
              <a:rPr lang="ru-RU" dirty="0"/>
              <a:t> весной. </a:t>
            </a:r>
          </a:p>
          <a:p>
            <a:pPr marL="0" indent="0" algn="ctr">
              <a:buNone/>
            </a:pPr>
            <a:r>
              <a:rPr lang="ru-RU" dirty="0"/>
              <a:t>Бог внемлет и дождю ниспасть повелит,</a:t>
            </a:r>
          </a:p>
          <a:p>
            <a:pPr marL="0" indent="0" algn="ctr">
              <a:buNone/>
            </a:pPr>
            <a:r>
              <a:rPr lang="ru-RU" dirty="0"/>
              <a:t>Чтоб воздух от вредных паров освежить.</a:t>
            </a:r>
          </a:p>
          <a:p>
            <a:pPr marL="0" indent="0" algn="just">
              <a:buNone/>
            </a:pPr>
            <a:r>
              <a:rPr lang="ru-RU" dirty="0"/>
              <a:t>—</a:t>
            </a:r>
            <a:r>
              <a:rPr lang="ru-RU" sz="3600" b="1" dirty="0"/>
              <a:t>Почему это стихотворение пользовалось такой популярностью у лицеистов? Какой философский подтекст можно в нём выявить?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2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Групповая работа: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83264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строф I—VI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начала до слов «Нас тайный рок, быть может, осудил»). Какую роль играет пейзажная зарисовка в первой строфе? Какие обстоятельства жизни вызывают грусть лирического героя? С каким чувством поэт пишет о тех, кого нет с ним рядом: Н. А. Корсакове и Ф. Ф. Матюшкине? Найдите во фрагменте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эпитеты, метафоры, риторические вопросы и обращения, анафору, перифраз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определите их смысловую роль.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строф VII—X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 слов «Друзья мои, прекрасен наш союз!..» до слов «Мы встретились и братски обнялись»). Каков пафос слов поэта о лицейском братстве? Как понять строчку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«Отечество нам Царское Село»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Прокомментируйте строфу VIII: о какой дружбе и «небратском привете» вспоминает Пушкин? Какую лексику использует Пушкин, говоря о «сладкой отраде» встречи с лицеистами в период ссылки? Какие качества Пущина и Горчакова восхищают поэта? Найдите во фрагменте эпитеты,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метафоры, риторические восклицания и обращения, анафоры, перифразы, стихотворные переносы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определите их смысловую роль.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строф XI—XIV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 слов «Когда постиг меня судьбины гнев...» до слов «О Шиллере, о славе, о любви»). Прокомментируйте слова и выражения: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вещун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пермесских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дев, служенье муз не терпит суеты, душевных наших мук не стоит мир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чём автор видит своё поэтическое сходство и различие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Дельвигом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Кюхельбекером? Что восхищает поэта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Дельвиге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Кюхельбекере? Найдите во фрагменте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эпитеты, метафоры, риторические восклицания и обращения, анафоры, перифразы, стихотворные переносы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определите их смысловую роль.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4.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строф XV—XIX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 слов «Пора и мне... пируйте, о друзья!» до конца стихотворения). Как понять слова и выражения: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 ему не правое гоненье, мы близимся к началу своему, докучный гость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Почему поэт призывает своих товарищей поднять заздравные чаши  за Лицей, за наставников и за царя? Докажите, что поэт думает о вечном законе жизни, о смене поколений, Найдите во фрагменте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эпитеты, метафоры, риторические восклицания и обращения, анафоры, перифразы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определите их смысловую роль.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73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Обобщающая беседа: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Прочитайте статью учебника о стихотворении «19 октября». </a:t>
            </a:r>
          </a:p>
          <a:p>
            <a:pPr algn="just"/>
            <a:r>
              <a:rPr lang="ru-RU" dirty="0"/>
              <a:t>Ответьте на вопросы из раздела учебника «Размышляем о прочитанном».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7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«Туча»: </a:t>
            </a:r>
            <a:r>
              <a:rPr lang="ru-RU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разноплановость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содержании стихотворения — зарисовка природы, отклик на десятилетие восстания декабристов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i="1" dirty="0">
                <a:solidFill>
                  <a:srgbClr val="C00000"/>
                </a:solidFill>
              </a:rPr>
              <a:t>Выразительное чтение стихотворения «Туча». Аналитическая беседа:</a:t>
            </a:r>
          </a:p>
          <a:p>
            <a:pPr marL="0" indent="0" algn="just">
              <a:buNone/>
            </a:pPr>
            <a:r>
              <a:rPr lang="ru-RU" sz="2000" dirty="0"/>
              <a:t>—Ответы на вопрос из раздела учебника «Совершенствуем свою речь».</a:t>
            </a:r>
          </a:p>
          <a:p>
            <a:pPr marL="0" indent="0" algn="just">
              <a:buNone/>
            </a:pPr>
            <a:r>
              <a:rPr lang="ru-RU" sz="2000" dirty="0"/>
              <a:t>— Что в стихотворении указывает на жанр пейзажной зарисовки? Приведите примеры.</a:t>
            </a:r>
          </a:p>
          <a:p>
            <a:pPr marL="0" indent="0" algn="just">
              <a:buNone/>
            </a:pPr>
            <a:r>
              <a:rPr lang="ru-RU" sz="2000" dirty="0"/>
              <a:t>—Какой аллегорический смысл имеет второе четверостишие? Что в нём напоминает отклик на десятилетие восстания декабристов?</a:t>
            </a:r>
          </a:p>
          <a:p>
            <a:pPr marL="0" indent="0" algn="just">
              <a:buNone/>
            </a:pPr>
            <a:r>
              <a:rPr lang="ru-RU" sz="2000" dirty="0"/>
              <a:t>—Какой философский смысл имеет эта поэтическая миниатюра? Докажите, что Пушкин интересовался вечными законами изменений в природе и в жизни человека. Какие философские законы диалектики вызывают грусть лирического я? Почему?</a:t>
            </a:r>
          </a:p>
          <a:p>
            <a:pPr marL="0" indent="0" algn="just">
              <a:buNone/>
            </a:pPr>
            <a:r>
              <a:rPr lang="ru-RU" sz="2000" dirty="0"/>
              <a:t>- Какой личностный смысл можно обнаружить в стихотворении? Докажите, что поэт считает закон гармонии важнее закона вечного обновления мира.</a:t>
            </a:r>
          </a:p>
          <a:p>
            <a:pPr marL="0" indent="0" algn="just">
              <a:buNone/>
            </a:pPr>
            <a:r>
              <a:rPr lang="ru-RU" sz="2000" dirty="0"/>
              <a:t>—Найдите в стихотворении эпитеты, метафоры, анафоры, риторические восклицания и обращения, звукопись и определите их смысловую роль.</a:t>
            </a:r>
          </a:p>
          <a:p>
            <a:pPr marL="0" indent="0" algn="just">
              <a:buNone/>
            </a:pPr>
            <a:r>
              <a:rPr lang="ru-RU" sz="2000" dirty="0"/>
              <a:t>—Прочитайте статью учебника о стихотворении «Туча» и ответьте на вопрос из раздела учебника «Размышляем о прочитанном».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662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56207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работа. 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Составление плана и устный анализ одного из стихотворений.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 numCol="2">
            <a:normAutofit fontScale="3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Изучите план анализа лирического стихотворения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Структурно-семантический аспект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Композиция (сколько в тексте частей, как они взаимосвязаны).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Образный ряд (ключевые образы, образы-символы и т. п.).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Звуковой строй текста (звукописные образы и их роль).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Лексический строй текста (существительные, глаголы, прилагательные, их количественные и качественные характеристики). Изобразительно-выразительные средства языка (тропы).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Синтаксический строй текста. Изобразительно-выразительные средства языка (фигуры).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Поэтические интонации. Изменение настроения текста.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Стихотворный размер и его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Особенности рифмовки и их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Строфика текста, её особенности и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10.Пространственно-временные отношения в тексте и их смысловая роль.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Историко-литературный аспект.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Место стихотворения в творчестве поэта (в русском и мировом культурном процессе).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Историко-культурные и биографические комментарии.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Особенности жанра стихотворения и их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Тематика стихотворения, отражение в нём мотивов творчества поэта.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Эпиграф и его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Скрытые цитаты, литературные и культурные ассоциации, переклички.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Посвящение стихотворения и его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Подзаголовки стихотворения и их смысловая роль.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Датировки, указания на место написания.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Условность описаний в лирическом тексте.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Смысл названия стихотворения.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Внутренний облик лирического героя.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из плана те позиции, которые актуальны при анализе стихотворений «19 октября» и «Туча», и составьте план анализа конкретного стихотворения. Ответьте устно на 2—3 пункта вашего плана.</a:t>
            </a:r>
          </a:p>
          <a:p>
            <a:pPr algn="just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05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Итоговый вопрос: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Почему в каждом явлении Пушкин видел проявление «общего закона» жизни?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0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0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528391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С. ПУШКИН. </a:t>
            </a:r>
            <a:br>
              <a:rPr lang="ru-RU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«К***» («Я ПОМНЮ ЧУДНОЕ МГНОВЕНЬЕ...»)</a:t>
            </a:r>
            <a:br>
              <a:rPr lang="ru-RU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ДРУГИЕ СТИХОТВОРЕНИЯ, ПОСВЯЩЁННЫЕ ТЕМАМ ЛЮБВИ И ТВОРЧЕСТВА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r>
              <a:rPr lang="ru-RU" dirty="0"/>
              <a:t>Урок внеклассного чтения 2 </a:t>
            </a:r>
          </a:p>
          <a:p>
            <a:r>
              <a:rPr lang="ru-RU" dirty="0"/>
              <a:t>Урок 20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33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Подготовить выразительное чтение стихотворения наизусть. </a:t>
            </a:r>
          </a:p>
          <a:p>
            <a:pPr algn="just"/>
            <a:r>
              <a:rPr lang="ru-RU" dirty="0"/>
              <a:t>Письменно ответить на итоговый вопрос урока. </a:t>
            </a:r>
          </a:p>
          <a:p>
            <a:pPr algn="just"/>
            <a:r>
              <a:rPr lang="ru-RU" dirty="0"/>
              <a:t>Подготовиться к контрольной работе и тестированию по творчеству А.С. Пушкина.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Индивидуальные задания. </a:t>
            </a:r>
            <a:r>
              <a:rPr lang="ru-RU" dirty="0"/>
              <a:t>Выполнить задания раздела «Викторина» из практикума «Читаем, думаем, спорим...».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40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Основное содержание урока. «К***» («Я помню чудное мгновенье...»): обогащение любовной лирики мотивами пробуждения души к творчеству. Эволюция тем любви и творчества в ранней и поздней лирике поэта.</a:t>
            </a:r>
          </a:p>
          <a:p>
            <a:pPr algn="just"/>
            <a:r>
              <a:rPr lang="ru-RU" dirty="0"/>
              <a:t>Основные виды деятельности. Восприятие и выразительное чтение стихотворений (в том числе наизусть). Устное рецензирование выразительного чтения одноклассников, исполнения актёров (см. задания фонохрестоматии). Составление лексических, историко-культурных комментариев. Устный или письменный ответ на вопрос (с использованием цитирования). Участие в коллективном диалоге. Игровые виды деятельности: конкурс на лучшее исполнение стихотворения или романса, ответы на вопросы викторины (см. практикум «Читаем, думаем, спорим...»).</a:t>
            </a:r>
          </a:p>
          <a:p>
            <a:pPr algn="just"/>
            <a:r>
              <a:rPr lang="ru-RU" dirty="0"/>
              <a:t>Планируемые результаты:</a:t>
            </a:r>
          </a:p>
          <a:p>
            <a:pPr algn="just"/>
            <a:r>
              <a:rPr lang="ru-RU" dirty="0"/>
              <a:t>Личностные: формирование нравственных чувств и нравственного поведения, осознанного отношения к своим поступкам, готовности к саморазвитию и самообразованию на основе мотивации к обучению и познанию. </a:t>
            </a:r>
          </a:p>
          <a:p>
            <a:pPr algn="just"/>
            <a:r>
              <a:rPr lang="ru-RU" dirty="0" err="1"/>
              <a:t>Метапредметные</a:t>
            </a:r>
            <a:r>
              <a:rPr lang="ru-RU" dirty="0"/>
              <a:t>: умение организовывать учебное сотрудничество и совместную деятельность с учителем и сверстниками, работать индивидуально и в группе, осознанно использовать речевые Средства в соответствии с учебной задачей.	</a:t>
            </a:r>
          </a:p>
          <a:p>
            <a:pPr algn="just"/>
            <a:r>
              <a:rPr lang="ru-RU" dirty="0"/>
              <a:t>Предметные: овладение процедурами смыслового и эстетического анализа художественного текста; развитие умения выбирать основания ^критерии для сопоставления, делать выводы, планировать досуговое чтение.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12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7850"/>
            <a:ext cx="8229600" cy="4821510"/>
          </a:xfrm>
        </p:spPr>
        <p:txBody>
          <a:bodyPr>
            <a:normAutofit fontScale="4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Подготовить выразительное чтение наизусть стихотворения «Туча» или фрагмента стихотворения «19 октября» (не менее 40 строк).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Письменно проанализировать одно из стихотворений (по выбору учащихся).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Индивидуальные задания</a:t>
            </a:r>
            <a:r>
              <a:rPr lang="ru-RU" dirty="0"/>
              <a:t>. Прочитать стихотворение «Моя родословная» и выполнить задания практикума «Читаем, думаем, спорим...». Подготовить сообщение «Пушкин и А. П. Керн» с использованием справочной литературы и ресурсов Интернета.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dirty="0">
                <a:solidFill>
                  <a:srgbClr val="FF0000"/>
                </a:solidFill>
              </a:rPr>
              <a:t>Групповые задания.</a:t>
            </a:r>
            <a:r>
              <a:rPr lang="ru-RU" dirty="0"/>
              <a:t>. Подготовиться (ПО ГРУППАМ)  к конкурсу на лучшее исполнение стихотворения о любви или романса на стихи поэта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ранних стихотворений о любви: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«Элегия» («Счастлив, кто в страсти сам себе...»),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«Любовь одна — веселье жизни хладной...» (фрагмент),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«Желание» («Медлительно влекутся дни мои...»),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«Наслажденье» («В неволе скучной увядает...»),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«Пробуждение» («Мечты, мечты, где ваша сладость?..»).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ранних стихотворений о творчестве: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«Певец» («Слыхали ль вы за рощей глас ночной...»), «В альбом Илличевскому» («Мой друг! </a:t>
            </a:r>
            <a:r>
              <a:rPr lang="ru-RU" dirty="0" err="1"/>
              <a:t>неславный</a:t>
            </a:r>
            <a:r>
              <a:rPr lang="ru-RU" dirty="0"/>
              <a:t> я поэт...»),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«Жуковскому» («Когда, к мечтатель-ному миру...»),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«К Н. Я. Плюсковой» («На лире скромной, благородной...»),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«Дубравы, где в тиши свободы...» и др.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стихов Пушкина о любви и творчестве, написанных в 1826—1828 годы: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«Поэт» («Пока не требует поэта...»)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«Признание» («Я вас люблю, — хоть я бешусь...»).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494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тем любви и творчества в ранней и поздней лирике поэта. </a:t>
            </a:r>
            <a:b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Концерт-миниатюра из произведений ранней лирики Пушкина о любви и творчестве.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55575" y="1600200"/>
            <a:ext cx="4340225" cy="499715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ранних стихотворений о любви: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«Элегия» («Счастлив, кто в страсти сам себе...»),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«Любовь одна — веселье жизни хладной...» (фрагмент),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«Желание» («Медлительно влекутся дни мои...»),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«Наслажденье» («В неволе скучной увядает...»), </a:t>
            </a:r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r>
              <a:rPr lang="ru-RU" dirty="0"/>
              <a:t>«Пробуждение» («Мечты, мечты, где ваша сладость?..»).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ранних стихотворений о творчестве: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«Певец» («Слыхали ль вы за рощей глас ночной...»), «В альбом Илличевскому» («Мой друг! </a:t>
            </a:r>
            <a:r>
              <a:rPr lang="ru-RU" dirty="0" err="1"/>
              <a:t>неславный</a:t>
            </a:r>
            <a:r>
              <a:rPr lang="ru-RU" dirty="0"/>
              <a:t> я поэт...»),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«Жуковскому» («Когда, к мечтательному миру...»),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«К Н. Я. Плюсковой» («На лире скромной, благородной...»),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«Дубравы, где в тиши свободы...» и др.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чтение стихов Пушкина о любви и творчестве, написанных в 1826—1828 годы: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«Поэт» («Пока не требует поэта...»)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«Признание» («Я вас люблю, — хоть я бешусь...»).</a:t>
            </a:r>
          </a:p>
          <a:p>
            <a:pPr marL="0" indent="0" algn="ctr">
              <a:buNone/>
            </a:pPr>
            <a:r>
              <a:rPr lang="ru-RU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Вступительная беседа:</a:t>
            </a:r>
          </a:p>
          <a:p>
            <a:pPr marL="0" indent="0" algn="just">
              <a:buNone/>
            </a:pPr>
            <a:r>
              <a:rPr lang="ru-RU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—Какие чувства преобладают в ранних стихах Пушкина о любви: наслаждение, радость, грусть, страдание, желание смерти и др.? Какой представляет Пушкин юношескую любовь?</a:t>
            </a:r>
          </a:p>
          <a:p>
            <a:pPr marL="0" indent="0" algn="just">
              <a:buNone/>
            </a:pPr>
            <a:r>
              <a:rPr lang="ru-RU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Каким поэт воспринимает свой поэтический дар? Зачем он ему нужен? Почему в стихах о творчестве часто присутствует мотив любви?</a:t>
            </a:r>
          </a:p>
          <a:p>
            <a:pPr marL="0" indent="0" algn="just">
              <a:buNone/>
            </a:pPr>
            <a:r>
              <a:rPr lang="ru-RU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—Чем они отличаются от ранней лирики поэта?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buFont typeface="+mj-lt"/>
              <a:buAutoNum type="arabicPeriod"/>
            </a:pP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>
                <a:hlinkClick r:id="rId2" action="ppaction://hlinkfile"/>
              </a:rPr>
              <a:t>Любовная лирика Пушкина (музыка).mp4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Учитель литературы: </a:t>
            </a:r>
            <a:r>
              <a:rPr lang="ru-RU" dirty="0" err="1"/>
              <a:t>Муллаянова</a:t>
            </a:r>
            <a:r>
              <a:rPr lang="ru-RU" dirty="0"/>
              <a:t>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sp>
        <p:nvSpPr>
          <p:cNvPr id="8" name="AutoShape 2" descr="https://image.jimcdn.com/app/cms/image/transf/dimension=390x10000:format=png/path/s8021c586bc8e422e/image/if3a815532f39609c/version/1370189776/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24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«К***» («Я помню чудное мгновенье...»): обогащение любовной лирики мотивами пробуждения души к творчеству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Чтение вслух стихотворения «К***» («Я помню чудное мгновенье...»).</a:t>
            </a:r>
          </a:p>
          <a:p>
            <a:pPr algn="just"/>
            <a:r>
              <a:rPr lang="ru-RU" dirty="0"/>
              <a:t>Ответ на вопрос 1 из раздела учебника «Обогащаем свою речь». </a:t>
            </a:r>
          </a:p>
          <a:p>
            <a:pPr algn="just"/>
            <a:r>
              <a:rPr lang="ru-RU" dirty="0"/>
              <a:t>Чтение стихотворения про себя и выделение в нём смысловых частей.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816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Групповая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83264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1. </a:t>
            </a:r>
            <a:r>
              <a:rPr lang="ru-RU" sz="1600" b="1" dirty="0">
                <a:solidFill>
                  <a:srgbClr val="00B0F0"/>
                </a:solidFill>
              </a:rPr>
              <a:t>Прочитайте выразительно строфы 1—2 стихотворения. Почему появление ты стало для лирического я чудным мгновеньем? В каком значении употреблено в первой строфе слово гений? Найдите в строфах </a:t>
            </a:r>
            <a:r>
              <a:rPr lang="ru-RU" sz="1600" b="1" u="sng" dirty="0">
                <a:solidFill>
                  <a:srgbClr val="00B0F0"/>
                </a:solidFill>
              </a:rPr>
              <a:t>эпитеты, сравнения, анафоры </a:t>
            </a:r>
            <a:r>
              <a:rPr lang="ru-RU" sz="1600" b="1" dirty="0">
                <a:solidFill>
                  <a:srgbClr val="00B0F0"/>
                </a:solidFill>
              </a:rPr>
              <a:t>и определите их смысловую роль. На какой антитезе построена вторая строфа? Предположите, кто появился перед лирическим я; прекрасная незнакомка, возлюбленная, муза, любовь, гармония. Обоснуйте свой ответ. Есть ли в первых двух строфах гармония мира и лирического я? Аргументируйте свою позицию.</a:t>
            </a:r>
          </a:p>
          <a:p>
            <a:pPr algn="just">
              <a:lnSpc>
                <a:spcPct val="120000"/>
              </a:lnSpc>
            </a:pP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2.</a:t>
            </a:r>
            <a:r>
              <a:rPr lang="ru-RU" sz="1600" dirty="0"/>
              <a:t> </a:t>
            </a:r>
            <a:r>
              <a:rPr lang="ru-RU" sz="1600" b="1" dirty="0">
                <a:solidFill>
                  <a:srgbClr val="FF0000"/>
                </a:solidFill>
              </a:rPr>
              <a:t>Прочитайте выразительно строфы 3—4. Как в них изменился облик лирического я? Что он потерял в жизни и что приобрёл? Найдите в строфах </a:t>
            </a:r>
            <a:r>
              <a:rPr lang="ru-RU" sz="1600" b="1" u="sng" dirty="0">
                <a:solidFill>
                  <a:srgbClr val="FF0000"/>
                </a:solidFill>
              </a:rPr>
              <a:t>эпитеты, метафоры, повторы, анафоры </a:t>
            </a:r>
            <a:r>
              <a:rPr lang="ru-RU" sz="1600" b="1" dirty="0">
                <a:solidFill>
                  <a:srgbClr val="FF0000"/>
                </a:solidFill>
              </a:rPr>
              <a:t>и определите их смысловую роль. Чего не хватало поэту «во мраке заточенья»: любви, вдохновенья, творчества, свободы, гармонии с миром? Обоснуйте свой выбор. Что для поэта является обязательным условием гармонии с миром? Есть ли эта гармония в строфах 3—4 стихотворения? Аргументируйте свою позицию.</a:t>
            </a:r>
          </a:p>
          <a:p>
            <a:pPr algn="just">
              <a:lnSpc>
                <a:spcPct val="120000"/>
              </a:lnSpc>
            </a:pPr>
            <a:r>
              <a:rPr lang="ru-RU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3. </a:t>
            </a:r>
            <a:r>
              <a:rPr lang="ru-RU" sz="1600" b="1" dirty="0">
                <a:solidFill>
                  <a:srgbClr val="00B050"/>
                </a:solidFill>
              </a:rPr>
              <a:t>Прочитайте выразительно строфы 5—6. Что подразумевает поэт под «пробужденьем души»? Почему второе появление ты стало возможным только после пробуждения души? Найдите в строфах </a:t>
            </a:r>
            <a:r>
              <a:rPr lang="ru-RU" sz="1600" b="1" u="sng" dirty="0">
                <a:solidFill>
                  <a:srgbClr val="00B050"/>
                </a:solidFill>
              </a:rPr>
              <a:t>метафоры, повторы, анафоры </a:t>
            </a:r>
            <a:r>
              <a:rPr lang="ru-RU" sz="1600" b="1" dirty="0">
                <a:solidFill>
                  <a:srgbClr val="00B050"/>
                </a:solidFill>
              </a:rPr>
              <a:t>и определите их смысловую роль. Какие образы стихотворения повторяются неоднократно и образуют смысловые композиционные кольца? Почему любовь и творчество в художественном мире поэта неразделимы? Есть ли эта гармония в строфах 5—6? Аргументируйте свою позицию.</a:t>
            </a:r>
          </a:p>
          <a:p>
            <a:pPr algn="just">
              <a:lnSpc>
                <a:spcPct val="120000"/>
              </a:lnSpc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4. </a:t>
            </a:r>
            <a:r>
              <a:rPr lang="ru-RU" sz="1600" b="1" dirty="0"/>
              <a:t>Прослушайте романс М. И. Глинки «Я помню чудное мгновенье..» на стихи Пушкина в исполнении Д. Хворостовского </a:t>
            </a:r>
            <a:r>
              <a:rPr lang="ru-RU" sz="1600" b="1" dirty="0">
                <a:hlinkClick r:id="rId2" action="ppaction://hlinkfile"/>
              </a:rPr>
              <a:t>Хворостовский Я помню чудное мгновенье.mp4</a:t>
            </a:r>
            <a:r>
              <a:rPr lang="ru-RU" sz="1600" b="1" dirty="0"/>
              <a:t> Какие музыкальные образы дополняют словесную картину, созданную Пушкиным? Как интонации и голос певца помогают нам понять движение чувства лирического я? Сопоставьте стихотворение и романс: найдите черты сходства и различия.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011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Обобщающая беседа: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Ответы на вопросы из раздела учебника «Размышляем о прочитанном».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461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Практическая работа.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Составление тезисов статьи учебника о стихотворении «К***» («Я помню чудное мгновенье...») и подбор к ним цитатных аргументов.</a:t>
            </a:r>
            <a:br>
              <a:rPr lang="ru-RU" sz="20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Заполнение цитатной таблицы: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660811"/>
              </p:ext>
            </p:extLst>
          </p:nvPr>
        </p:nvGraphicFramePr>
        <p:xfrm>
          <a:off x="-5710" y="1340768"/>
          <a:ext cx="9149710" cy="5388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3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415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Тезис статья</a:t>
                      </a:r>
                      <a:endParaRPr lang="ru-RU" sz="1800" spc="-2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Примеры из стихотворения</a:t>
                      </a:r>
                      <a:endParaRPr lang="ru-RU" sz="1800" spc="-2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645">
                <a:tc gridSpan="2"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C000"/>
                          </a:solidFill>
                          <a:effectLst/>
                        </a:rPr>
                        <a:t>1. Автобиографический план: история встреч и разлук с А. П. Керн:</a:t>
                      </a:r>
                      <a:endParaRPr lang="ru-RU" sz="1800" spc="-20" dirty="0">
                        <a:solidFill>
                          <a:srgbClr val="FFC000"/>
                        </a:solidFill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369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мимолётная встреча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строфы 1—2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369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унылая жизнь в заточении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599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пробуждение души, упоение твор­чеством, жизнью, красотой, увен­чанными любовью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60">
                <a:tc gridSpan="2"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C000"/>
                          </a:solidFill>
                          <a:effectLst/>
                        </a:rPr>
                        <a:t>2. Тема поэтического вдохнове­ния:</a:t>
                      </a:r>
                      <a:endParaRPr lang="ru-RU" sz="1800" spc="-20" dirty="0">
                        <a:solidFill>
                          <a:srgbClr val="FFC000"/>
                        </a:solidFill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765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любовь пришла после того, как «душе настало пробужденье»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«Душе настало пробужденье: И вот опять явилась ты...»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91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все духовные силы встрепенулись для приятия жизни, все творче­ские способности поэта раскры­лись 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645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жизнь вне гармонии, без красоты, без творчества, без любви бедна и однообразна</a:t>
                      </a:r>
                      <a:endParaRPr lang="ru-RU" sz="18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99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</a:rPr>
                        <a:t>приобщение к бытию происходит необъяснимым образом, благодаря «чудному мгновенью»</a:t>
                      </a:r>
                      <a:endParaRPr lang="ru-RU" sz="18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645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</a:rPr>
                        <a:t>преображающая сила «чудного мгновенья» сродни религиозному откровению</a:t>
                      </a:r>
                      <a:endParaRPr lang="ru-RU" sz="18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7174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</a:rPr>
                        <a:t>преображающая сила «чудного мгновенья» сродни явлению не­земного ангельского лика</a:t>
                      </a:r>
                      <a:endParaRPr lang="ru-RU" sz="18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288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Практическая работа.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ПРОВЕРКА: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622451"/>
              </p:ext>
            </p:extLst>
          </p:nvPr>
        </p:nvGraphicFramePr>
        <p:xfrm>
          <a:off x="0" y="908720"/>
          <a:ext cx="9036496" cy="5887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214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Тезис статья</a:t>
                      </a:r>
                      <a:endParaRPr lang="ru-RU" sz="1800" spc="-2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Примеры из стихотворения</a:t>
                      </a:r>
                      <a:endParaRPr lang="ru-RU" sz="1800" spc="-2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083">
                <a:tc gridSpan="2"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solidFill>
                            <a:srgbClr val="FFC000"/>
                          </a:solidFill>
                          <a:effectLst/>
                        </a:rPr>
                        <a:t>1. Автобиографический план: история встреч и разлук с А. П. Керн:</a:t>
                      </a:r>
                      <a:endParaRPr lang="ru-RU" sz="1600" spc="-20" dirty="0">
                        <a:solidFill>
                          <a:srgbClr val="FFC000"/>
                        </a:solidFill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8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мимолётная встреча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строфы 1—2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98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унылая жизнь в заточении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строфы 3—4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645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пробуждение души, упоение твор­чеством, жизнью, красотой, увен­чанными любовью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строфы 5—6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731">
                <a:tc gridSpan="2"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solidFill>
                            <a:srgbClr val="FFC000"/>
                          </a:solidFill>
                          <a:effectLst/>
                        </a:rPr>
                        <a:t>2. Тема поэтического вдохнове­ния:</a:t>
                      </a:r>
                      <a:endParaRPr lang="ru-RU" sz="1600" spc="-20" dirty="0">
                        <a:solidFill>
                          <a:srgbClr val="FFC000"/>
                        </a:solidFill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624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любовь пришла после того, как «душе настало пробужденье»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«Душе настало пробужденье: И вот опять явилась ты...»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2254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все духовные силы встрепенулись для приятия жизни, все творче­ские способности поэта раскры­лись 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«И сердце бьётся в упоенье,</a:t>
                      </a:r>
                      <a:endParaRPr lang="ru-RU" sz="1600" spc="-2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И для него воскресли вновь </a:t>
                      </a:r>
                    </a:p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И божество, и вдохновенье,</a:t>
                      </a:r>
                      <a:endParaRPr lang="ru-RU" sz="1600" spc="-2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И жизнь, и слёзы, и любовь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84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жизнь вне гармонии, без красоты, без творчества, без любви бедна и однообразна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«Тянулись тихо дни мои</a:t>
                      </a:r>
                      <a:endParaRPr lang="ru-RU" sz="1600" spc="-2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Без божества, без вдохновенье,</a:t>
                      </a:r>
                      <a:endParaRPr lang="ru-RU" sz="1600" spc="-20" dirty="0">
                        <a:effectLst/>
                      </a:endParaRPr>
                    </a:p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Без. слёз, без жизни, , без любви»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645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>
                          <a:effectLst/>
                        </a:rPr>
                        <a:t>приобщение к бытию происходит необъяснимым образом, благодаря «чудному мгновенью»</a:t>
                      </a:r>
                      <a:endParaRPr lang="ru-RU" sz="16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«Я помню чудное мгновенье...»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083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>
                          <a:effectLst/>
                        </a:rPr>
                        <a:t>преображающая сила «чудного мгновенья» сродни религиозному откровению</a:t>
                      </a:r>
                      <a:endParaRPr lang="ru-RU" sz="16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«Как мимолётное виденье...»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709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>
                          <a:effectLst/>
                        </a:rPr>
                        <a:t>преображающая сила «чудного мгновенья» сродни явлению не­земного ангельского лика</a:t>
                      </a:r>
                      <a:endParaRPr lang="ru-RU" sz="16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spc="-30" dirty="0">
                          <a:effectLst/>
                        </a:rPr>
                        <a:t>«Как гений чистой красоты»</a:t>
                      </a:r>
                      <a:endParaRPr lang="ru-RU" sz="16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092" marR="609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070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59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7505" y="404664"/>
            <a:ext cx="8496944" cy="4520793"/>
          </a:xfrm>
        </p:spPr>
        <p:txBody>
          <a:bodyPr>
            <a:noAutofit/>
          </a:bodyPr>
          <a:lstStyle/>
          <a:p>
            <a:pPr algn="ctr"/>
            <a:r>
              <a:rPr lang="ru-RU" sz="4800" i="1" dirty="0"/>
              <a:t>КОНТРОЛЬНАЯ РАБОТА ПО ТВОРЧЕСТВУ </a:t>
            </a:r>
            <a:br>
              <a:rPr lang="ru-RU" sz="4800" i="1" dirty="0"/>
            </a:br>
            <a:r>
              <a:rPr lang="ru-RU" sz="4800" i="1" dirty="0"/>
              <a:t>А.С. ПУШКИНА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21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182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/>
              <a:t>Подготовить устный рассказ о М.Ю. Лермонтове и истории создания поэмы «Мцыри» с использованием справочной литературы и ресурсов Интернета.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Прочитать поэму «Мцыри».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Индивидуальные задания. </a:t>
            </a:r>
            <a:r>
              <a:rPr lang="ru-RU" dirty="0"/>
              <a:t>Прочитать и подготовить пересказ статьи «В гостях у Лермонтова. Осенний день в Тарханах» (см. практикум «Читаем, думаем, спорим...»). </a:t>
            </a:r>
          </a:p>
          <a:p>
            <a:pPr algn="just"/>
            <a:r>
              <a:rPr lang="ru-RU" dirty="0"/>
              <a:t>Подготовить выразительное чтение произведений Лермонтова на историческую тему. </a:t>
            </a:r>
          </a:p>
          <a:p>
            <a:pPr algn="just"/>
            <a:r>
              <a:rPr lang="ru-RU" dirty="0"/>
              <a:t>Подготовить лексические и историко-культурные комментарии к словам и выражениям из поэмы «Мцыри».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67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3000" y="731520"/>
            <a:ext cx="7173416" cy="53617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Основное содержание урока. Письменный анализ стихотворения или сопоставительный анализ стихотворений; анализ эпизода романа «Капитанская дочка»; ответ на проблемный вопрос. Выполнение тестов.</a:t>
            </a:r>
          </a:p>
          <a:p>
            <a:pPr algn="just"/>
            <a:r>
              <a:rPr lang="ru-RU" dirty="0"/>
              <a:t>Основные виды деятельности. Письменный сопоставительный анализ лирики и фрагментов эпических произведений. Выполнение тестов в формате ГИА и ЕГЭ по литературе.</a:t>
            </a:r>
          </a:p>
          <a:p>
            <a:pPr algn="just"/>
            <a:r>
              <a:rPr lang="ru-RU" dirty="0"/>
              <a:t>Планируемые результаты:</a:t>
            </a:r>
          </a:p>
          <a:p>
            <a:pPr algn="just"/>
            <a:r>
              <a:rPr lang="ru-RU" dirty="0"/>
              <a:t>Личностные: формирование ответственного отношения к учению, развитие эстетического сознания в процессе творческой деятельности. </a:t>
            </a:r>
          </a:p>
          <a:p>
            <a:pPr algn="just"/>
            <a:r>
              <a:rPr lang="ru-RU" dirty="0" err="1"/>
              <a:t>Метапредметные</a:t>
            </a:r>
            <a:r>
              <a:rPr lang="ru-RU" dirty="0"/>
              <a:t>: развития умения соотносить свои действия с планируемыми результатами, осуществлять контроль своей деятельности в процессе достижения результата, определять и корректировать способы действий в рамках предложенных условий, выбирать основания для сопоставления и делать выводы.</a:t>
            </a:r>
          </a:p>
          <a:p>
            <a:pPr algn="just"/>
            <a:r>
              <a:rPr lang="ru-RU" dirty="0"/>
              <a:t>Предметные: воспитание читателя, способного аргументировать своё мнение и оформлять его словесно в устных и письменных высказываниях, создавать развёрнутые высказывания аналитического и интерпретирующего характера,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7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Основное содержание урока. «19 октября»: мотивы дружбы, прочного союза и единения друзей. Дружба как нравственный жизненный стержень сообщества избранных. «Туча»: </a:t>
            </a:r>
            <a:r>
              <a:rPr lang="ru-RU" dirty="0" err="1"/>
              <a:t>разноплановость</a:t>
            </a:r>
            <a:r>
              <a:rPr lang="ru-RU" dirty="0"/>
              <a:t> в содержании стихотворения — зарисовка природы, отклик на десятилетие восстания декабристов.</a:t>
            </a:r>
          </a:p>
          <a:p>
            <a:pPr algn="just"/>
            <a:r>
              <a:rPr lang="ru-RU" dirty="0"/>
              <a:t>Основные виды деятельности. Устные сообщения о поэте и истории создания стихотворений. Подбор и обобщение дополнительного материала о биографии и творчестве Пушкина. Восприятие и выразительное чтение стихотворений (в том числе наизусть). Составление лексических и историко-культурных комментариев. Выявление характерных для стихотворений Пушкина тем, образов и приёмов изображения человека. Устный или письменный ответ на вопрос. Участие в коллективном диалоге.</a:t>
            </a:r>
          </a:p>
          <a:p>
            <a:pPr algn="just"/>
            <a:r>
              <a:rPr lang="ru-RU" dirty="0"/>
              <a:t>Планируемые результат:</a:t>
            </a:r>
          </a:p>
          <a:p>
            <a:pPr algn="just"/>
            <a:r>
              <a:rPr lang="ru-RU" dirty="0"/>
              <a:t>Личностные: формирование осознанного, уважительного и доброжелательного отношения к другому человеку, его мнению, готовности и способности вести диалог с другими людьми.</a:t>
            </a:r>
          </a:p>
          <a:p>
            <a:pPr algn="just"/>
            <a:r>
              <a:rPr lang="ru-RU" dirty="0" err="1"/>
              <a:t>Метапредметные</a:t>
            </a:r>
            <a:r>
              <a:rPr lang="ru-RU" dirty="0"/>
              <a:t>: развитие умения выбирать 'основания и критерии для сопоставления и делать выводы; навыки работать индивидуально и в группе; развитие ИКТ-компетенции.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5619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/>
              <a:t>Выполнение тестов. </a:t>
            </a:r>
            <a:br>
              <a:rPr lang="ru-RU" sz="1600" dirty="0"/>
            </a:br>
            <a:r>
              <a:rPr lang="ru-RU" sz="1600" dirty="0"/>
              <a:t>Анализ эпизода романа «Капитанская дочка»; </a:t>
            </a:r>
            <a:br>
              <a:rPr lang="ru-RU" sz="1600" dirty="0"/>
            </a:br>
            <a:r>
              <a:rPr lang="ru-RU" sz="1600" dirty="0"/>
              <a:t>ответ на проблемный вопрос. </a:t>
            </a:r>
            <a:br>
              <a:rPr lang="ru-RU" sz="1600" dirty="0"/>
            </a:br>
            <a:r>
              <a:rPr lang="ru-RU" sz="1600" dirty="0"/>
              <a:t>Письменный анализ стихотворения или сопоставительный анализ стихотворений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Вариант 1</a:t>
            </a:r>
          </a:p>
          <a:p>
            <a:pPr algn="just"/>
            <a:r>
              <a:rPr lang="en-US" dirty="0"/>
              <a:t>I</a:t>
            </a:r>
            <a:r>
              <a:rPr lang="ru-RU" dirty="0">
                <a:solidFill>
                  <a:srgbClr val="0070C0"/>
                </a:solidFill>
              </a:rPr>
              <a:t>. Соотнесите названия литературоведческих терминов </a:t>
            </a:r>
            <a:r>
              <a:rPr lang="ru-RU" dirty="0">
                <a:solidFill>
                  <a:srgbClr val="FF0000"/>
                </a:solidFill>
              </a:rPr>
              <a:t>реализм, историзм, роман </a:t>
            </a:r>
            <a:r>
              <a:rPr lang="ru-RU" dirty="0">
                <a:solidFill>
                  <a:srgbClr val="0070C0"/>
                </a:solidFill>
              </a:rPr>
              <a:t>с их определениями.</a:t>
            </a:r>
          </a:p>
          <a:p>
            <a:pPr algn="just"/>
            <a:r>
              <a:rPr lang="ru-RU" dirty="0"/>
              <a:t>1.	 Способность художественной литературы точно воссоздавать облик, колорит, дух ушедшей исторической эпохи в конкретных картинах жизни, человеческих судьбах и событиях.</a:t>
            </a:r>
          </a:p>
          <a:p>
            <a:pPr algn="just"/>
            <a:r>
              <a:rPr lang="ru-RU" dirty="0"/>
              <a:t>2. Большое эпическое произведение, в котором всесторонне изображается жизнь людей в определённый период времени или в течение целой человеческой жизни.</a:t>
            </a:r>
          </a:p>
          <a:p>
            <a:pPr algn="just"/>
            <a:r>
              <a:rPr lang="ru-RU" dirty="0"/>
              <a:t>3. Художественный метод в литературе и искусстве, следуя которому писатель изображает жизнь в соответствии с объективной реальностью; правдивое воспроизведение «типических характеров в типических обстоятельствах».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655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500" dirty="0">
                <a:solidFill>
                  <a:srgbClr val="0070C0"/>
                </a:solidFill>
              </a:rPr>
              <a:t>II</a:t>
            </a:r>
            <a:r>
              <a:rPr lang="ru-RU" sz="2500" dirty="0">
                <a:solidFill>
                  <a:srgbClr val="0070C0"/>
                </a:solidFill>
              </a:rPr>
              <a:t>.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строфу из стихотворения Пушкина «19 октября»:</a:t>
            </a:r>
            <a:r>
              <a:rPr lang="ru-RU" sz="25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младенчества дух песен в вас горел,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дивное волненье мы познали;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младенчества две музы к нам летали,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сладок был их лаской наш удел: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я любил уже рукоплесканья,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гордый, пел для муз и для души;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дар, как жизнь, я тратил без вниманья,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гений свой воспитывал в тиши.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приведённого ниже перечня выберите три названия художественных средств и приёмов, использованных поэтом в этой строфе: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 анафора;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 гипербола;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 метафора;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 эпитет;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 аллегория.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65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500" dirty="0">
                <a:solidFill>
                  <a:srgbClr val="0070C0"/>
                </a:solidFill>
              </a:rPr>
              <a:t>III</a:t>
            </a:r>
            <a:r>
              <a:rPr lang="ru-RU" sz="2500" dirty="0">
                <a:solidFill>
                  <a:srgbClr val="0070C0"/>
                </a:solidFill>
              </a:rPr>
              <a:t>. Проанализируйте эпизод из романа «Капитанская дочка» (глава I со слов «В то время воспитывались мы не </a:t>
            </a:r>
            <a:r>
              <a:rPr lang="ru-RU" sz="2500" dirty="0" err="1">
                <a:solidFill>
                  <a:srgbClr val="0070C0"/>
                </a:solidFill>
              </a:rPr>
              <a:t>по-нонешнему</a:t>
            </a:r>
            <a:r>
              <a:rPr lang="ru-RU" sz="2500" dirty="0">
                <a:solidFill>
                  <a:srgbClr val="0070C0"/>
                </a:solidFill>
              </a:rPr>
              <a:t>» до слов «Другого ментора я и не желал»):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—Как обучение и воспитание Петруши Гринёва характеризует быт и нравы поместного дворянства времён Екатерины II?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—Какие детали эпизода говорят об ироническом отношении автора к подобному воспитанию?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—Сравните воспитание и обучение Петруши Гринёва с обучением и воспитанием Митрофана </a:t>
            </a:r>
            <a:r>
              <a:rPr lang="ru-RU" sz="2500" dirty="0" err="1">
                <a:solidFill>
                  <a:srgbClr val="0070C0"/>
                </a:solidFill>
              </a:rPr>
              <a:t>Простакова</a:t>
            </a:r>
            <a:r>
              <a:rPr lang="ru-RU" sz="2500" dirty="0">
                <a:solidFill>
                  <a:srgbClr val="0070C0"/>
                </a:solidFill>
              </a:rPr>
              <a:t> (Д. И. Фонвизин. «Недоросль», действие I, явление VI, монолог госпожи </a:t>
            </a:r>
            <a:r>
              <a:rPr lang="ru-RU" sz="2500" dirty="0" err="1">
                <a:solidFill>
                  <a:srgbClr val="0070C0"/>
                </a:solidFill>
              </a:rPr>
              <a:t>Простаковой</a:t>
            </a:r>
            <a:r>
              <a:rPr lang="ru-RU" sz="2500" dirty="0">
                <a:solidFill>
                  <a:srgbClr val="0070C0"/>
                </a:solidFill>
              </a:rPr>
              <a:t> со слов «Ах, батюшка братец!..» до слов «Чем же </a:t>
            </a:r>
            <a:r>
              <a:rPr lang="ru-RU" sz="2500" dirty="0" err="1">
                <a:solidFill>
                  <a:srgbClr val="0070C0"/>
                </a:solidFill>
              </a:rPr>
              <a:t>плоше</a:t>
            </a:r>
            <a:r>
              <a:rPr lang="ru-RU" sz="2500" dirty="0">
                <a:solidFill>
                  <a:srgbClr val="0070C0"/>
                </a:solidFill>
              </a:rPr>
              <a:t> их Митрофанушка?»). В чём сходство и различие обучения и воспитания Митрофана и Петруши?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881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IV. Проанализируйте стихотворение Пушкина «Туча», ответив на следующие вопросы: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—С какой целью автор соединяет в стихотворении черты пейзажной зарисовки и отклик на десятилетие восстания декабристов?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—В чём аллегорический смысл стихотворения?	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—Сравните стихотворение Пушкина «Туча» со стихотворением Лермонтова «Тучи». В чём сходство и различие центральных образов стихотворений?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8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Вариант 1.</a:t>
            </a:r>
            <a:br>
              <a:rPr lang="ru-RU" dirty="0"/>
            </a:br>
            <a:r>
              <a:rPr lang="ru-RU" dirty="0"/>
              <a:t>ОТВЕТЫ: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1 — историзм; 2 — роман; 3 — реализм</a:t>
            </a:r>
            <a:endParaRPr lang="en-US" dirty="0"/>
          </a:p>
          <a:p>
            <a:r>
              <a:rPr lang="en-US" dirty="0"/>
              <a:t>II</a:t>
            </a:r>
            <a:r>
              <a:rPr lang="ru-RU"/>
              <a:t>. 1</a:t>
            </a:r>
            <a:r>
              <a:rPr lang="ru-RU" dirty="0"/>
              <a:t>, 3, 4.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642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/>
              <a:t>Выполнение тестов. </a:t>
            </a:r>
            <a:br>
              <a:rPr lang="ru-RU" sz="1600" dirty="0"/>
            </a:br>
            <a:r>
              <a:rPr lang="ru-RU" sz="1600" dirty="0"/>
              <a:t>Анализ эпизода романа «Капитанская дочка»; </a:t>
            </a:r>
            <a:br>
              <a:rPr lang="ru-RU" sz="1600" dirty="0"/>
            </a:br>
            <a:r>
              <a:rPr lang="ru-RU" sz="1600" dirty="0"/>
              <a:t>ответ на проблемный вопрос. </a:t>
            </a:r>
            <a:br>
              <a:rPr lang="ru-RU" sz="1600" dirty="0"/>
            </a:br>
            <a:r>
              <a:rPr lang="ru-RU" sz="1600" dirty="0"/>
              <a:t>Письменный анализ стихотворения или сопоставительный анализ стихотворений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Вариант 2</a:t>
            </a:r>
          </a:p>
          <a:p>
            <a:pPr algn="just"/>
            <a:r>
              <a:rPr lang="en-US" dirty="0"/>
              <a:t>I</a:t>
            </a:r>
            <a:r>
              <a:rPr lang="ru-RU" dirty="0">
                <a:solidFill>
                  <a:srgbClr val="0070C0"/>
                </a:solidFill>
              </a:rPr>
              <a:t>. Соотнесите названия стихотворений Пушкина «19 октября», «К***» («Я помню чудное мгновенье...»), «Туча» с их основным содержанием.</a:t>
            </a:r>
          </a:p>
          <a:p>
            <a:pPr algn="just"/>
            <a:r>
              <a:rPr lang="ru-RU" dirty="0"/>
              <a:t>1.</a:t>
            </a:r>
            <a:r>
              <a:rPr lang="ru-RU" dirty="0">
                <a:solidFill>
                  <a:srgbClr val="0070C0"/>
                </a:solidFill>
              </a:rPr>
              <a:t>	</a:t>
            </a:r>
            <a:r>
              <a:rPr lang="ru-RU" dirty="0"/>
              <a:t> Зарисовка природы и отклик на десятилетие восстания декабристов.</a:t>
            </a:r>
          </a:p>
          <a:p>
            <a:pPr algn="just"/>
            <a:r>
              <a:rPr lang="ru-RU" dirty="0"/>
              <a:t>2.	 Обогащение любовной лирики мотивами пробуждения души к творчеству.</a:t>
            </a:r>
          </a:p>
          <a:p>
            <a:pPr algn="just"/>
            <a:r>
              <a:rPr lang="ru-RU" dirty="0"/>
              <a:t>3.	 Мотивы дружбы, прочного союза и единения друзей.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882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500" dirty="0">
                <a:solidFill>
                  <a:srgbClr val="0070C0"/>
                </a:solidFill>
              </a:rPr>
              <a:t>II</a:t>
            </a:r>
            <a:r>
              <a:rPr lang="ru-RU" sz="2500" dirty="0">
                <a:solidFill>
                  <a:srgbClr val="0070C0"/>
                </a:solidFill>
              </a:rPr>
              <a:t>.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соответствие между тремя главными героями романа «Капитанская дочка» и их поступками. К каждой позиции из первого столбца подберите соответствующую позицию из второго столбца. Напишите недостающего героя.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18535"/>
              </p:ext>
            </p:extLst>
          </p:nvPr>
        </p:nvGraphicFramePr>
        <p:xfrm>
          <a:off x="395536" y="2564904"/>
          <a:ext cx="8208911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8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870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Герои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Их </a:t>
                      </a:r>
                      <a:r>
                        <a:rPr lang="ru-RU" sz="1800" spc="-70" dirty="0">
                          <a:effectLst/>
                        </a:rPr>
                        <a:t>поступки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870"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А) Пётр Гринёв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1) Дарит коня и овчинный тулуп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69"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>
                          <a:effectLst/>
                        </a:rPr>
                        <a:t>В) Маша Миронова</a:t>
                      </a:r>
                      <a:endParaRPr lang="ru-RU" sz="1400" spc="-2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2) Остаётся верным присяге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870">
                <a:tc>
                  <a:txBody>
                    <a:bodyPr/>
                    <a:lstStyle/>
                    <a:p>
                      <a:pPr marL="76200" indent="-24130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В) Пугачёв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3) Вызывает соперника на дуэль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2800">
                        <a:solidFill>
                          <a:srgbClr val="000000"/>
                        </a:solidFill>
                        <a:effectLst/>
                        <a:latin typeface="Courier New"/>
                        <a:ea typeface="Courier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76200" indent="-24130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spc="-30" dirty="0">
                          <a:effectLst/>
                        </a:rPr>
                        <a:t>4) Отправляется в Петербург</a:t>
                      </a:r>
                      <a:endParaRPr lang="ru-RU" sz="1400" spc="-20" dirty="0">
                        <a:effectLst/>
                        <a:latin typeface="Bookman Old Style"/>
                        <a:ea typeface="Bookman Old Style"/>
                        <a:cs typeface="Bookman Old Style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834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500" dirty="0">
                <a:solidFill>
                  <a:srgbClr val="0070C0"/>
                </a:solidFill>
              </a:rPr>
              <a:t>III</a:t>
            </a:r>
            <a:r>
              <a:rPr lang="ru-RU" sz="2500" dirty="0">
                <a:solidFill>
                  <a:srgbClr val="0070C0"/>
                </a:solidFill>
              </a:rPr>
              <a:t>. Проанализируйте эпизод из романа «Капитанская дочка» (глава XI со слов «Я вошёл в избу...» до слов «Говори, по какому же делу ты выехал из Оренбурга?») по следующим вопросам: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—Как характеризует Пугачёва его окружение и интерьер избы - «дворца»?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—Какие детали говорят об ироническом отношении автора к изображаемому?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—Сравните описание внешности и поведения Пугачёва в данном эпизоде с обликом и поведением царя Ивана Васильевича (М. Ю. Лермонтов. «Песня про царя Ивана Васильевича...», часть I со слов «Не сияет на небе солнце красное...» до слов «И </a:t>
            </a:r>
            <a:r>
              <a:rPr lang="ru-RU" sz="2500" dirty="0" err="1">
                <a:solidFill>
                  <a:srgbClr val="0070C0"/>
                </a:solidFill>
              </a:rPr>
              <a:t>семьёю</a:t>
            </a:r>
            <a:r>
              <a:rPr lang="ru-RU" sz="2500" dirty="0">
                <a:solidFill>
                  <a:srgbClr val="0070C0"/>
                </a:solidFill>
              </a:rPr>
              <a:t> ты вскормлен Малютиной!..»). В чём сходство и различие облика и поведения Пугачёва и царя Ивана Васильевича?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794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33670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IV. Проанализируйте стихотворение Пушкина «К***» («Я помню чудное мгновенье...»), ответив на следующие вопросы: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—Как сочетаются в стихотворении автобиографический аспект и тема поэтического вдохновения?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—Почему лирический герой стихотворения считает гармонию человека с миром основой мироздания?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solidFill>
                  <a:srgbClr val="0070C0"/>
                </a:solidFill>
              </a:rPr>
              <a:t>— Сравните стихотворение Пушкина «К***» («Я помню чудное мгновенье...») со стихотворением Пастернака «Никого не будет в доме». В чём сходство и различие состояния лирического я в каждом стихотворении? Почему любовь вносит в жизнь каждого лирического я гармонию и красоту?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995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Вариант 2.</a:t>
            </a:r>
            <a:br>
              <a:rPr lang="ru-RU" dirty="0"/>
            </a:br>
            <a:r>
              <a:rPr lang="ru-RU" dirty="0"/>
              <a:t>ОТВЕТЫ: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1 — «Туча»; 2 — «К***» («Я помню чудное мгновенье...»); 3 — «19 октября».</a:t>
            </a:r>
            <a:endParaRPr lang="en-US" dirty="0"/>
          </a:p>
          <a:p>
            <a:r>
              <a:rPr lang="en-US" dirty="0"/>
              <a:t>II</a:t>
            </a:r>
            <a:r>
              <a:rPr lang="ru-RU" dirty="0"/>
              <a:t>. А—2, Б—4, В—1. Швабрин – 3.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2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ycast.ru/uploads/2014/09/23/99367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65850"/>
            <a:ext cx="7164288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476"/>
            <a:ext cx="8229600" cy="85010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«19 октября»: мотивы дружбы, прочного союза и единения друзей.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Дружба как нравственный жизненный стержень сообщества избранных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1800200" cy="5112568"/>
          </a:xfrm>
        </p:spPr>
        <p:txBody>
          <a:bodyPr>
            <a:normAutofit fontScale="92500"/>
          </a:bodyPr>
          <a:lstStyle/>
          <a:p>
            <a:pPr marL="0" indent="0" algn="just"/>
            <a:r>
              <a:rPr lang="ru-RU" sz="1400" b="1" i="1" dirty="0"/>
              <a:t>Концерт-миниатюра из стихотворений Пушкина, посвящённых друзьям-лицеистам</a:t>
            </a:r>
            <a:r>
              <a:rPr lang="ru-RU" sz="1400" dirty="0"/>
              <a:t>: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«Пирующие студенты»,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«К Пущину (4 мая)»,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«Друзьям» («Богами вам ещё даны...»),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</a:t>
            </a:r>
            <a:r>
              <a:rPr lang="ru-RU" sz="1400" dirty="0" err="1"/>
              <a:t>Дельвигу</a:t>
            </a:r>
            <a:r>
              <a:rPr lang="ru-RU" sz="1400" dirty="0"/>
              <a:t>» («Любовью, дружеством и ленью...»),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«Послание к кн. Горчакову» («Питомец мод, большого света друг...»), 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1400" dirty="0"/>
              <a:t>«К Кюхельбекеру» («В последний раз, в тиши уединенья...»)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11" name="Объект 10"/>
          <p:cNvSpPr txBox="1">
            <a:spLocks/>
          </p:cNvSpPr>
          <p:nvPr/>
        </p:nvSpPr>
        <p:spPr>
          <a:xfrm>
            <a:off x="2411760" y="1204186"/>
            <a:ext cx="6408712" cy="5256584"/>
          </a:xfrm>
          <a:prstGeom prst="rect">
            <a:avLst/>
          </a:prstGeom>
        </p:spPr>
        <p:txBody>
          <a:bodyPr vert="horz" lIns="91440" tIns="45720" rIns="91440" bIns="45720" numCol="4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900" b="1" dirty="0"/>
              <a:t>Пирующие студенты</a:t>
            </a:r>
          </a:p>
          <a:p>
            <a:pPr marL="0" indent="0" algn="ctr">
              <a:buFont typeface="Arial" pitchFamily="34" charset="0"/>
              <a:buNone/>
            </a:pPr>
            <a:br>
              <a:rPr lang="ru-RU" sz="900" dirty="0"/>
            </a:br>
            <a:r>
              <a:rPr lang="ru-RU" sz="900" dirty="0"/>
              <a:t>Друзья! </a:t>
            </a:r>
            <a:r>
              <a:rPr lang="ru-RU" sz="900" dirty="0" err="1"/>
              <a:t>досужный</a:t>
            </a:r>
            <a:r>
              <a:rPr lang="ru-RU" sz="900" dirty="0"/>
              <a:t> час настал;</a:t>
            </a:r>
            <a:br>
              <a:rPr lang="ru-RU" sz="900" dirty="0"/>
            </a:br>
            <a:r>
              <a:rPr lang="ru-RU" sz="900" dirty="0"/>
              <a:t>    Всё тихо, все в покое;</a:t>
            </a:r>
            <a:br>
              <a:rPr lang="ru-RU" sz="900" dirty="0"/>
            </a:br>
            <a:r>
              <a:rPr lang="ru-RU" sz="900" dirty="0"/>
              <a:t>Скорее скатерть и бокал!</a:t>
            </a:r>
            <a:br>
              <a:rPr lang="ru-RU" sz="900" dirty="0"/>
            </a:br>
            <a:r>
              <a:rPr lang="ru-RU" sz="900" dirty="0"/>
              <a:t>    Сюда, вино златое!</a:t>
            </a:r>
            <a:br>
              <a:rPr lang="ru-RU" sz="900" dirty="0"/>
            </a:br>
            <a:r>
              <a:rPr lang="ru-RU" sz="900" dirty="0"/>
              <a:t>Шипи, шампанское, в стекле.</a:t>
            </a:r>
            <a:br>
              <a:rPr lang="ru-RU" sz="900" dirty="0"/>
            </a:br>
            <a:r>
              <a:rPr lang="ru-RU" sz="900" dirty="0"/>
              <a:t>    Друзья, почто же с Кантом</a:t>
            </a:r>
            <a:br>
              <a:rPr lang="ru-RU" sz="900" dirty="0"/>
            </a:br>
            <a:r>
              <a:rPr lang="ru-RU" sz="900" dirty="0"/>
              <a:t>Сенека, Тацит на столе,</a:t>
            </a:r>
            <a:br>
              <a:rPr lang="ru-RU" sz="900" dirty="0"/>
            </a:br>
            <a:r>
              <a:rPr lang="ru-RU" sz="900" dirty="0"/>
              <a:t>    </a:t>
            </a:r>
            <a:r>
              <a:rPr lang="ru-RU" sz="900" dirty="0" err="1"/>
              <a:t>Фольянт</a:t>
            </a:r>
            <a:r>
              <a:rPr lang="ru-RU" sz="900" dirty="0"/>
              <a:t> над фолиантом?</a:t>
            </a:r>
            <a:br>
              <a:rPr lang="ru-RU" sz="900" dirty="0"/>
            </a:br>
            <a:r>
              <a:rPr lang="ru-RU" sz="900" dirty="0"/>
              <a:t>Под стол холодных мудрецов,</a:t>
            </a:r>
            <a:br>
              <a:rPr lang="ru-RU" sz="900" dirty="0"/>
            </a:br>
            <a:r>
              <a:rPr lang="ru-RU" sz="900" dirty="0"/>
              <a:t>    Мы полем овладеем;</a:t>
            </a:r>
            <a:br>
              <a:rPr lang="ru-RU" sz="900" dirty="0"/>
            </a:br>
            <a:r>
              <a:rPr lang="ru-RU" sz="900" dirty="0"/>
              <a:t>Под стол ученых дураков!</a:t>
            </a:r>
            <a:br>
              <a:rPr lang="ru-RU" sz="900" dirty="0"/>
            </a:br>
            <a:r>
              <a:rPr lang="ru-RU" sz="900" dirty="0"/>
              <a:t>    Без них мы пить умеем.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Ужели трезвого найдем</a:t>
            </a:r>
            <a:br>
              <a:rPr lang="ru-RU" sz="900" dirty="0"/>
            </a:br>
            <a:r>
              <a:rPr lang="ru-RU" sz="900" dirty="0"/>
              <a:t>    За скатертью студента?</a:t>
            </a:r>
            <a:br>
              <a:rPr lang="ru-RU" sz="900" dirty="0"/>
            </a:br>
            <a:r>
              <a:rPr lang="ru-RU" sz="900" dirty="0"/>
              <a:t>На всякий случай изберем</a:t>
            </a:r>
            <a:br>
              <a:rPr lang="ru-RU" sz="900" dirty="0"/>
            </a:br>
            <a:r>
              <a:rPr lang="ru-RU" sz="900" dirty="0"/>
              <a:t>    Скорее президента.</a:t>
            </a:r>
            <a:br>
              <a:rPr lang="ru-RU" sz="900" dirty="0"/>
            </a:br>
            <a:r>
              <a:rPr lang="ru-RU" sz="900" dirty="0"/>
              <a:t>В награду пьяным — он нальет</a:t>
            </a:r>
            <a:br>
              <a:rPr lang="ru-RU" sz="900" dirty="0"/>
            </a:br>
            <a:r>
              <a:rPr lang="ru-RU" sz="900" dirty="0"/>
              <a:t>    И пунш и грог душистый,</a:t>
            </a:r>
            <a:br>
              <a:rPr lang="ru-RU" sz="900" dirty="0"/>
            </a:br>
            <a:r>
              <a:rPr lang="ru-RU" sz="900" dirty="0"/>
              <a:t>А вам, спартанцы, поднесет</a:t>
            </a:r>
            <a:br>
              <a:rPr lang="ru-RU" sz="900" dirty="0"/>
            </a:br>
            <a:r>
              <a:rPr lang="ru-RU" sz="900" dirty="0"/>
              <a:t>    Воды в стакане чистой!</a:t>
            </a:r>
            <a:br>
              <a:rPr lang="ru-RU" sz="900" dirty="0"/>
            </a:br>
            <a:r>
              <a:rPr lang="ru-RU" sz="900" dirty="0"/>
              <a:t>Апостол неги и прохлад,</a:t>
            </a:r>
            <a:br>
              <a:rPr lang="ru-RU" sz="900" dirty="0"/>
            </a:br>
            <a:r>
              <a:rPr lang="ru-RU" sz="900" dirty="0"/>
              <a:t>    Мой добрый Галич, </a:t>
            </a:r>
            <a:r>
              <a:rPr lang="ru-RU" sz="900" dirty="0" err="1"/>
              <a:t>vale</a:t>
            </a:r>
            <a:r>
              <a:rPr lang="ru-RU" sz="900" dirty="0"/>
              <a:t>!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Ты Эпикуров младший брат,</a:t>
            </a:r>
            <a:br>
              <a:rPr lang="ru-RU" sz="900" dirty="0"/>
            </a:br>
            <a:r>
              <a:rPr lang="ru-RU" sz="900" dirty="0"/>
              <a:t>    Душа твоя в бокале.</a:t>
            </a:r>
            <a:br>
              <a:rPr lang="ru-RU" sz="900" dirty="0"/>
            </a:br>
            <a:r>
              <a:rPr lang="ru-RU" sz="900" dirty="0"/>
              <a:t>Главу венками убери,</a:t>
            </a:r>
            <a:br>
              <a:rPr lang="ru-RU" sz="900" dirty="0"/>
            </a:br>
            <a:r>
              <a:rPr lang="ru-RU" sz="900" dirty="0"/>
              <a:t>    Будь нашим президентом,</a:t>
            </a:r>
            <a:br>
              <a:rPr lang="ru-RU" sz="900" dirty="0"/>
            </a:br>
            <a:r>
              <a:rPr lang="ru-RU" sz="900" dirty="0"/>
              <a:t>И станут самые цари</a:t>
            </a:r>
            <a:br>
              <a:rPr lang="ru-RU" sz="900" dirty="0"/>
            </a:br>
            <a:r>
              <a:rPr lang="ru-RU" sz="900" dirty="0"/>
              <a:t>    Завидовать студентам.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Дай руку, </a:t>
            </a:r>
            <a:r>
              <a:rPr lang="ru-RU" sz="900" dirty="0" err="1"/>
              <a:t>Дельвиг</a:t>
            </a:r>
            <a:r>
              <a:rPr lang="ru-RU" sz="900" dirty="0"/>
              <a:t>! что ты спишь?</a:t>
            </a:r>
            <a:br>
              <a:rPr lang="ru-RU" sz="900" dirty="0"/>
            </a:br>
            <a:r>
              <a:rPr lang="ru-RU" sz="900" dirty="0"/>
              <a:t>    Проснись, ленивец сонный!</a:t>
            </a:r>
            <a:br>
              <a:rPr lang="ru-RU" sz="900" dirty="0"/>
            </a:br>
            <a:r>
              <a:rPr lang="ru-RU" sz="900" dirty="0"/>
              <a:t>Ты не под кафедрой сидишь,</a:t>
            </a:r>
            <a:br>
              <a:rPr lang="ru-RU" sz="900" dirty="0"/>
            </a:br>
            <a:r>
              <a:rPr lang="ru-RU" sz="900" dirty="0"/>
              <a:t>    Латынью усыпленный.</a:t>
            </a:r>
            <a:br>
              <a:rPr lang="ru-RU" sz="900" dirty="0"/>
            </a:br>
            <a:r>
              <a:rPr lang="ru-RU" sz="900" dirty="0"/>
              <a:t>Взгляни: здесь круг твоих друзей;</a:t>
            </a:r>
            <a:br>
              <a:rPr lang="ru-RU" sz="900" dirty="0"/>
            </a:br>
            <a:r>
              <a:rPr lang="ru-RU" sz="900" dirty="0"/>
              <a:t>    Бутыль вином налита,</a:t>
            </a:r>
            <a:br>
              <a:rPr lang="ru-RU" sz="900" dirty="0"/>
            </a:br>
            <a:r>
              <a:rPr lang="ru-RU" sz="900" dirty="0"/>
              <a:t>За здравье нашей музы пей,</a:t>
            </a:r>
            <a:br>
              <a:rPr lang="ru-RU" sz="900" dirty="0"/>
            </a:br>
            <a:r>
              <a:rPr lang="ru-RU" sz="900" dirty="0"/>
              <a:t>    Парнасский волокита.</a:t>
            </a:r>
            <a:br>
              <a:rPr lang="ru-RU" sz="900" dirty="0"/>
            </a:br>
            <a:r>
              <a:rPr lang="ru-RU" sz="900" dirty="0"/>
              <a:t>Остряк любезный, по рукам!</a:t>
            </a:r>
            <a:br>
              <a:rPr lang="ru-RU" sz="900" dirty="0"/>
            </a:br>
            <a:r>
              <a:rPr lang="ru-RU" sz="900" dirty="0"/>
              <a:t>    Полней бокал досуга!</a:t>
            </a:r>
            <a:br>
              <a:rPr lang="ru-RU" sz="900" dirty="0"/>
            </a:br>
            <a:r>
              <a:rPr lang="ru-RU" sz="900" dirty="0"/>
              <a:t>И вылей сотню эпиграмм</a:t>
            </a:r>
            <a:br>
              <a:rPr lang="ru-RU" sz="900" dirty="0"/>
            </a:br>
            <a:r>
              <a:rPr lang="ru-RU" sz="900" dirty="0"/>
              <a:t>    На недруга и друга.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А ты, красавец молодой,</a:t>
            </a:r>
            <a:br>
              <a:rPr lang="ru-RU" sz="900" dirty="0"/>
            </a:br>
            <a:r>
              <a:rPr lang="ru-RU" sz="900" dirty="0"/>
              <a:t>    Сиятельный повеса!</a:t>
            </a:r>
            <a:br>
              <a:rPr lang="ru-RU" sz="900" dirty="0"/>
            </a:br>
            <a:r>
              <a:rPr lang="ru-RU" sz="900" dirty="0"/>
              <a:t>Ты будешь Вакха жрец лихой,</a:t>
            </a:r>
            <a:br>
              <a:rPr lang="ru-RU" sz="900" dirty="0"/>
            </a:br>
            <a:r>
              <a:rPr lang="ru-RU" sz="900" dirty="0"/>
              <a:t>    На прочее — завеса!</a:t>
            </a:r>
            <a:br>
              <a:rPr lang="ru-RU" sz="900" dirty="0"/>
            </a:br>
            <a:r>
              <a:rPr lang="ru-RU" sz="900" dirty="0"/>
              <a:t>Хотя студент, хотя я пьян,</a:t>
            </a:r>
            <a:br>
              <a:rPr lang="ru-RU" sz="900" dirty="0"/>
            </a:br>
            <a:r>
              <a:rPr lang="ru-RU" sz="900" dirty="0"/>
              <a:t>    Но скромность почитаю;</a:t>
            </a:r>
            <a:br>
              <a:rPr lang="ru-RU" sz="900" dirty="0"/>
            </a:br>
            <a:r>
              <a:rPr lang="ru-RU" sz="900" dirty="0"/>
              <a:t>Придвинь же пенистый стакан,</a:t>
            </a:r>
            <a:br>
              <a:rPr lang="ru-RU" sz="900" dirty="0"/>
            </a:br>
            <a:r>
              <a:rPr lang="ru-RU" sz="900" dirty="0"/>
              <a:t>    На брань благословляю.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Товарищ милый, друг прямой,</a:t>
            </a:r>
            <a:br>
              <a:rPr lang="ru-RU" sz="900" dirty="0"/>
            </a:br>
            <a:r>
              <a:rPr lang="ru-RU" sz="900" dirty="0"/>
              <a:t>    Тряхнем рукою руку,</a:t>
            </a:r>
            <a:br>
              <a:rPr lang="ru-RU" sz="900" dirty="0"/>
            </a:br>
            <a:r>
              <a:rPr lang="ru-RU" sz="900" dirty="0"/>
              <a:t>Оставим в чаше круговой</a:t>
            </a:r>
            <a:br>
              <a:rPr lang="ru-RU" sz="900" dirty="0"/>
            </a:br>
            <a:r>
              <a:rPr lang="ru-RU" sz="900" dirty="0"/>
              <a:t>    Педантам </a:t>
            </a:r>
            <a:r>
              <a:rPr lang="ru-RU" sz="900" dirty="0" err="1"/>
              <a:t>сродну</a:t>
            </a:r>
            <a:r>
              <a:rPr lang="ru-RU" sz="900" dirty="0"/>
              <a:t> скуку:</a:t>
            </a:r>
            <a:br>
              <a:rPr lang="ru-RU" sz="900" dirty="0"/>
            </a:br>
            <a:r>
              <a:rPr lang="ru-RU" sz="900" dirty="0"/>
              <a:t>Не в первый раз мы вместе пьем,</a:t>
            </a:r>
            <a:br>
              <a:rPr lang="ru-RU" sz="900" dirty="0"/>
            </a:br>
            <a:r>
              <a:rPr lang="ru-RU" sz="900" dirty="0"/>
              <a:t>    Нередко и бранимся,</a:t>
            </a:r>
            <a:br>
              <a:rPr lang="ru-RU" sz="900" dirty="0"/>
            </a:br>
            <a:r>
              <a:rPr lang="ru-RU" sz="900" dirty="0"/>
              <a:t>Но чашу дружества нальем —</a:t>
            </a:r>
            <a:br>
              <a:rPr lang="ru-RU" sz="900" dirty="0"/>
            </a:br>
            <a:r>
              <a:rPr lang="ru-RU" sz="900" dirty="0"/>
              <a:t>    И тотчас помиримся.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А ты, который с детских лет</a:t>
            </a:r>
            <a:br>
              <a:rPr lang="ru-RU" sz="900" dirty="0"/>
            </a:br>
            <a:r>
              <a:rPr lang="ru-RU" sz="900" dirty="0"/>
              <a:t>    Одним весельем дышишь,</a:t>
            </a:r>
            <a:br>
              <a:rPr lang="ru-RU" sz="900" dirty="0"/>
            </a:br>
            <a:r>
              <a:rPr lang="ru-RU" sz="900" dirty="0"/>
              <a:t>Забавный, право, ты поэт,</a:t>
            </a:r>
            <a:br>
              <a:rPr lang="ru-RU" sz="900" dirty="0"/>
            </a:br>
            <a:r>
              <a:rPr lang="ru-RU" sz="900" dirty="0"/>
              <a:t>    Хоть плохо басни пишешь;</a:t>
            </a:r>
            <a:br>
              <a:rPr lang="ru-RU" sz="900" dirty="0"/>
            </a:br>
            <a:r>
              <a:rPr lang="ru-RU" sz="900" dirty="0"/>
              <a:t>С тобой тасуюсь без чинов,</a:t>
            </a:r>
            <a:br>
              <a:rPr lang="ru-RU" sz="900" dirty="0"/>
            </a:br>
            <a:r>
              <a:rPr lang="ru-RU" sz="900" dirty="0"/>
              <a:t>    Люблю тебя душою,</a:t>
            </a:r>
            <a:br>
              <a:rPr lang="ru-RU" sz="900" dirty="0"/>
            </a:br>
            <a:r>
              <a:rPr lang="ru-RU" sz="900" dirty="0"/>
              <a:t>Наполни кружку до краев,—</a:t>
            </a:r>
            <a:br>
              <a:rPr lang="ru-RU" sz="900" dirty="0"/>
            </a:br>
            <a:r>
              <a:rPr lang="ru-RU" sz="900" dirty="0"/>
              <a:t>    Рассудок! бог с тобою!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А ты, повеса из повес,</a:t>
            </a:r>
            <a:br>
              <a:rPr lang="ru-RU" sz="900" dirty="0"/>
            </a:br>
            <a:r>
              <a:rPr lang="ru-RU" sz="900" dirty="0"/>
              <a:t>    На шалости рожденный,</a:t>
            </a:r>
            <a:br>
              <a:rPr lang="ru-RU" sz="900" dirty="0"/>
            </a:br>
            <a:r>
              <a:rPr lang="ru-RU" sz="900" dirty="0"/>
              <a:t>Удалый хват, головорез,</a:t>
            </a:r>
            <a:br>
              <a:rPr lang="ru-RU" sz="900" dirty="0"/>
            </a:br>
            <a:r>
              <a:rPr lang="ru-RU" sz="900" dirty="0"/>
              <a:t>    Приятель задушевный,</a:t>
            </a:r>
            <a:br>
              <a:rPr lang="ru-RU" sz="900" dirty="0"/>
            </a:br>
            <a:r>
              <a:rPr lang="ru-RU" sz="900" dirty="0"/>
              <a:t>Бутылки, рюмки разобьем</a:t>
            </a:r>
            <a:br>
              <a:rPr lang="ru-RU" sz="900" dirty="0"/>
            </a:br>
            <a:r>
              <a:rPr lang="ru-RU" sz="900" dirty="0"/>
              <a:t>    За здравие Платова,</a:t>
            </a:r>
            <a:br>
              <a:rPr lang="ru-RU" sz="900" dirty="0"/>
            </a:br>
            <a:r>
              <a:rPr lang="ru-RU" sz="900" dirty="0"/>
              <a:t>В казачью шапку пунш нальем —</a:t>
            </a:r>
            <a:br>
              <a:rPr lang="ru-RU" sz="900" dirty="0"/>
            </a:br>
            <a:r>
              <a:rPr lang="ru-RU" sz="900" dirty="0"/>
              <a:t>    И пить давайте снова!..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 err="1"/>
              <a:t>Приближься</a:t>
            </a:r>
            <a:r>
              <a:rPr lang="ru-RU" sz="900" dirty="0"/>
              <a:t>, милый наш певец,</a:t>
            </a:r>
            <a:br>
              <a:rPr lang="ru-RU" sz="900" dirty="0"/>
            </a:br>
            <a:r>
              <a:rPr lang="ru-RU" sz="900" dirty="0"/>
              <a:t>    Любимый Аполлоном!</a:t>
            </a:r>
            <a:br>
              <a:rPr lang="ru-RU" sz="900" dirty="0"/>
            </a:br>
            <a:r>
              <a:rPr lang="ru-RU" sz="900" dirty="0"/>
              <a:t>Воспой властителя сердец</a:t>
            </a:r>
            <a:br>
              <a:rPr lang="ru-RU" sz="900" dirty="0"/>
            </a:br>
            <a:r>
              <a:rPr lang="ru-RU" sz="900" dirty="0"/>
              <a:t>    Гитары тихим звоном.</a:t>
            </a:r>
            <a:br>
              <a:rPr lang="ru-RU" sz="900" dirty="0"/>
            </a:br>
            <a:r>
              <a:rPr lang="ru-RU" sz="900" dirty="0"/>
              <a:t>Как сладостно в </a:t>
            </a:r>
            <a:r>
              <a:rPr lang="ru-RU" sz="900" dirty="0" err="1"/>
              <a:t>стесненну</a:t>
            </a:r>
            <a:r>
              <a:rPr lang="ru-RU" sz="900" dirty="0"/>
              <a:t> грудь</a:t>
            </a:r>
            <a:br>
              <a:rPr lang="ru-RU" sz="900" dirty="0"/>
            </a:br>
            <a:r>
              <a:rPr lang="ru-RU" sz="900" dirty="0"/>
              <a:t>    Томленье звуков льется!..</a:t>
            </a:r>
            <a:br>
              <a:rPr lang="ru-RU" sz="900" dirty="0"/>
            </a:br>
            <a:r>
              <a:rPr lang="ru-RU" sz="900" dirty="0"/>
              <a:t>Но мне ли страстью воздохнуть?</a:t>
            </a:r>
            <a:br>
              <a:rPr lang="ru-RU" sz="900" dirty="0"/>
            </a:br>
            <a:r>
              <a:rPr lang="ru-RU" sz="900" dirty="0"/>
              <a:t>    Нет! пьяный лишь смеется!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Не лучше ль, Роде записной,</a:t>
            </a:r>
            <a:br>
              <a:rPr lang="ru-RU" sz="900" dirty="0"/>
            </a:br>
            <a:r>
              <a:rPr lang="ru-RU" sz="900" dirty="0"/>
              <a:t>    В честь </a:t>
            </a:r>
            <a:r>
              <a:rPr lang="ru-RU" sz="900" dirty="0" err="1"/>
              <a:t>Вакховой</a:t>
            </a:r>
            <a:r>
              <a:rPr lang="ru-RU" sz="900" dirty="0"/>
              <a:t> станицы</a:t>
            </a:r>
            <a:br>
              <a:rPr lang="ru-RU" sz="900" dirty="0"/>
            </a:br>
            <a:r>
              <a:rPr lang="ru-RU" sz="900" dirty="0"/>
              <a:t>Теперь </a:t>
            </a:r>
            <a:r>
              <a:rPr lang="ru-RU" sz="900" dirty="0" err="1"/>
              <a:t>скрыпеть</a:t>
            </a:r>
            <a:r>
              <a:rPr lang="ru-RU" sz="900" dirty="0"/>
              <a:t> тебе струной</a:t>
            </a:r>
            <a:br>
              <a:rPr lang="ru-RU" sz="900" dirty="0"/>
            </a:br>
            <a:r>
              <a:rPr lang="ru-RU" sz="900" dirty="0"/>
              <a:t>    Расстроенной </a:t>
            </a:r>
            <a:r>
              <a:rPr lang="ru-RU" sz="900" dirty="0" err="1"/>
              <a:t>скрыпицы</a:t>
            </a:r>
            <a:r>
              <a:rPr lang="ru-RU" sz="900" dirty="0"/>
              <a:t>?</a:t>
            </a:r>
            <a:br>
              <a:rPr lang="ru-RU" sz="900" dirty="0"/>
            </a:br>
            <a:r>
              <a:rPr lang="ru-RU" sz="900" dirty="0"/>
              <a:t>Запойте хором, господа,</a:t>
            </a:r>
            <a:br>
              <a:rPr lang="ru-RU" sz="900" dirty="0"/>
            </a:br>
            <a:r>
              <a:rPr lang="ru-RU" sz="900" dirty="0"/>
              <a:t>    Нет нужды, что нескладно;</a:t>
            </a:r>
            <a:br>
              <a:rPr lang="ru-RU" sz="900" dirty="0"/>
            </a:br>
            <a:r>
              <a:rPr lang="ru-RU" sz="900" dirty="0"/>
              <a:t>Охрипли?— это не беда:</a:t>
            </a:r>
            <a:br>
              <a:rPr lang="ru-RU" sz="900" dirty="0"/>
            </a:br>
            <a:r>
              <a:rPr lang="ru-RU" sz="900" dirty="0"/>
              <a:t>    Для пьяных всё ведь ладно!</a:t>
            </a:r>
            <a:br>
              <a:rPr lang="ru-RU" sz="900" dirty="0"/>
            </a:br>
            <a:br>
              <a:rPr lang="ru-RU" sz="900" dirty="0"/>
            </a:br>
            <a:r>
              <a:rPr lang="ru-RU" sz="900" dirty="0"/>
              <a:t>Но что?.. я вижу всё вдвоем;</a:t>
            </a:r>
            <a:br>
              <a:rPr lang="ru-RU" sz="900" dirty="0"/>
            </a:br>
            <a:r>
              <a:rPr lang="ru-RU" sz="900" dirty="0"/>
              <a:t>    Двоится штоф с араком;</a:t>
            </a:r>
            <a:br>
              <a:rPr lang="ru-RU" sz="900" dirty="0"/>
            </a:br>
            <a:r>
              <a:rPr lang="ru-RU" sz="900" dirty="0"/>
              <a:t>Вся комната пошла кругом;</a:t>
            </a:r>
            <a:br>
              <a:rPr lang="ru-RU" sz="900" dirty="0"/>
            </a:br>
            <a:r>
              <a:rPr lang="ru-RU" sz="900" dirty="0"/>
              <a:t>    Покрылись очи мраком...</a:t>
            </a:r>
            <a:br>
              <a:rPr lang="ru-RU" sz="900" dirty="0"/>
            </a:br>
            <a:r>
              <a:rPr lang="ru-RU" sz="900" dirty="0"/>
              <a:t>Где вы, товарищи? где я?</a:t>
            </a:r>
            <a:br>
              <a:rPr lang="ru-RU" sz="900" dirty="0"/>
            </a:br>
            <a:r>
              <a:rPr lang="ru-RU" sz="900" dirty="0"/>
              <a:t>    Скажите, Вакха ради...</a:t>
            </a:r>
            <a:br>
              <a:rPr lang="ru-RU" sz="900" dirty="0"/>
            </a:br>
            <a:r>
              <a:rPr lang="ru-RU" sz="900" dirty="0"/>
              <a:t>Вы дремлете, мои друзья,</a:t>
            </a:r>
            <a:br>
              <a:rPr lang="ru-RU" sz="900" dirty="0"/>
            </a:br>
            <a:r>
              <a:rPr lang="ru-RU" sz="900" dirty="0"/>
              <a:t>    Склонившись на тетради...</a:t>
            </a:r>
            <a:br>
              <a:rPr lang="ru-RU" sz="900" dirty="0"/>
            </a:br>
            <a:r>
              <a:rPr lang="ru-RU" sz="900" dirty="0"/>
              <a:t>Писатель за свои грехи!</a:t>
            </a:r>
            <a:br>
              <a:rPr lang="ru-RU" sz="900" dirty="0"/>
            </a:br>
            <a:r>
              <a:rPr lang="ru-RU" sz="900" dirty="0"/>
              <a:t>    Ты с виду всех трезвее;</a:t>
            </a:r>
            <a:br>
              <a:rPr lang="ru-RU" sz="900" dirty="0"/>
            </a:br>
            <a:r>
              <a:rPr lang="ru-RU" sz="900" dirty="0"/>
              <a:t>Вильгельм, прочти свои стихи,</a:t>
            </a:r>
            <a:br>
              <a:rPr lang="ru-RU" sz="900" dirty="0"/>
            </a:br>
            <a:r>
              <a:rPr lang="ru-RU" sz="900" dirty="0"/>
              <a:t>    Чтоб мне заснуть скорее.</a:t>
            </a:r>
          </a:p>
          <a:p>
            <a:pPr algn="ctr"/>
            <a:endParaRPr lang="ru-RU" sz="900" dirty="0"/>
          </a:p>
        </p:txBody>
      </p:sp>
      <p:sp>
        <p:nvSpPr>
          <p:cNvPr id="12" name="Объект 11"/>
          <p:cNvSpPr txBox="1">
            <a:spLocks/>
          </p:cNvSpPr>
          <p:nvPr/>
        </p:nvSpPr>
        <p:spPr>
          <a:xfrm>
            <a:off x="2411760" y="1204186"/>
            <a:ext cx="6275040" cy="5256584"/>
          </a:xfrm>
          <a:prstGeom prst="rect">
            <a:avLst/>
          </a:prstGeom>
        </p:spPr>
        <p:txBody>
          <a:bodyPr numCol="4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300" b="1" dirty="0">
                <a:solidFill>
                  <a:srgbClr val="FF0000"/>
                </a:solidFill>
              </a:rPr>
              <a:t>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Пущину (4 мая)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Любезный именинник,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Пущин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дорогой!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Прибрел к тебе пустынник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открытою душой;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пришельцем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обнимися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доброго певца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Встречать не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суетися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парадного крыльца.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гость без этикета,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требует привета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Лукавой суеты;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Прими ж его лобзанья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чистые желанья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Сердечной простоты!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 гостям пирушку;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столик вощаной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 пивную кружку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кубок пуншевой.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Старинный собутыльник!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Забудемся на час.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 ума светильник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Погаснет ныне в нас,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 старик крылатый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Летит на почтовых!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дорог миг утраты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забавах лишь одних!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счастлив, друг сердечный: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спокойствии златом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Течет твой век беспечный,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день за днем,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ты в беседе граций,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зная черных бед,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Живешь, как жил Гораций,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и не поэт.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кровом небогатым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вовсе не знаком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зловещим Гиппократом,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нахмуренным попом;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видишь у порогу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Толпящихся забот;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Нашли к тебе дорогу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Веселость и Эрот;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любишь звон стаканов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трубки дым густой.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демон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метроманов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властвует тобой.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счастлив в этой доле;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Скажи, чего же боле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 другу пожелать?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Придется замолчать…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 бог, чтоб я, с друзьями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Встречая сотый май,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Покрытый сединами,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Сказал тебе стихами: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кубок; наливай!</a:t>
            </a:r>
            <a:r>
              <a:rPr lang="ru-RU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*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Веселье! будь до гроба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Сопутник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верный наш,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пусть умрем мы оба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стуке полных чаш!</a:t>
            </a:r>
          </a:p>
          <a:p>
            <a:pPr marL="0" indent="0" algn="ctr">
              <a:buFont typeface="Arial" pitchFamily="34" charset="0"/>
              <a:buNone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0"/>
          <p:cNvSpPr txBox="1">
            <a:spLocks/>
          </p:cNvSpPr>
          <p:nvPr/>
        </p:nvSpPr>
        <p:spPr>
          <a:xfrm>
            <a:off x="2415650" y="1204185"/>
            <a:ext cx="6404822" cy="525658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b="1" dirty="0">
                <a:solidFill>
                  <a:srgbClr val="FF0000"/>
                </a:solidFill>
              </a:rPr>
              <a:t>ДРУЗЬЯМ.</a:t>
            </a:r>
          </a:p>
          <a:p>
            <a:pPr marL="0" indent="0" algn="ctr">
              <a:buFont typeface="Arial" pitchFamily="34" charset="0"/>
              <a:buNone/>
            </a:pPr>
            <a:endParaRPr lang="ru-RU" sz="2000" b="1" dirty="0"/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Богами вам ещё даны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Златые дни, златые ночи,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И томных дев устремлены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На вас внимательные очи.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Играйте, пойте, о друзья!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Утратьте вечер скоротечный;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И вашей радости беспечной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Сквозь слёзы </a:t>
            </a:r>
            <a:r>
              <a:rPr lang="ru-RU" sz="2000" b="1" dirty="0" err="1"/>
              <a:t>улыбнуся</a:t>
            </a:r>
            <a:r>
              <a:rPr lang="ru-RU" sz="2000" b="1" dirty="0"/>
              <a:t> я.</a:t>
            </a:r>
          </a:p>
          <a:p>
            <a:pPr marL="0" indent="0" algn="ctr">
              <a:buFont typeface="Arial" pitchFamily="34" charset="0"/>
              <a:buNone/>
            </a:pPr>
            <a:endParaRPr lang="ru-RU" sz="2000" b="1" dirty="0"/>
          </a:p>
          <a:p>
            <a:pPr marL="0" indent="0" algn="ctr">
              <a:buFont typeface="Arial" pitchFamily="34" charset="0"/>
              <a:buNone/>
            </a:pPr>
            <a:r>
              <a:rPr lang="ru-RU" sz="2000" b="1" dirty="0"/>
              <a:t>&lt;1816 (ред. 1825)&gt;</a:t>
            </a:r>
          </a:p>
        </p:txBody>
      </p:sp>
      <p:sp>
        <p:nvSpPr>
          <p:cNvPr id="14" name="Объект 11"/>
          <p:cNvSpPr txBox="1">
            <a:spLocks/>
          </p:cNvSpPr>
          <p:nvPr/>
        </p:nvSpPr>
        <p:spPr>
          <a:xfrm>
            <a:off x="2411760" y="1204186"/>
            <a:ext cx="6408712" cy="5256584"/>
          </a:xfrm>
          <a:prstGeom prst="rect">
            <a:avLst/>
          </a:prstGeom>
        </p:spPr>
        <p:txBody>
          <a:bodyPr numCol="2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b="1" dirty="0" err="1">
                <a:solidFill>
                  <a:srgbClr val="FF0000"/>
                </a:solidFill>
              </a:rPr>
              <a:t>Дельвигу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ru-RU" dirty="0"/>
              <a:t>Любовью, дружеством и ленью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Укрытый от забот и бед,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Живи под их надежной сенью;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В уединении ты счастлив: ты поэт.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Наперснику богов не страшны бури злые: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Над ним их промысел высокий и святой;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Его баюкают камены молодые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И с перстом на устах хранят его покой.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О милый друг, и мне богини песнопенья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Еще в младенческую грудь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Влияли искру вдохновенья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И тайный указали путь: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Я лирных звуков наслажденья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Младенцем чувствовать умел,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И лира стала мой удел.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Но где же вы минуты упоенья,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Неизъяснимый сердца жар,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Одушевленный труд и слезы вдохновенья!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Как дым исчез мой легкий дар.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Как рано зависти привлек я взор кровавый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И злобной клеветы невидимый кинжал!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Нет, нет, ни </a:t>
            </a:r>
            <a:r>
              <a:rPr lang="ru-RU" dirty="0" err="1"/>
              <a:t>счастием</a:t>
            </a:r>
            <a:r>
              <a:rPr lang="ru-RU" dirty="0"/>
              <a:t>, ни славой,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Ни гордой жаждою похвал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Не буду увлечен! В бездействии счастливом,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Забуду милых муз, мучительниц моих;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Но, может быть, вздохну в восторге молчаливом,</a:t>
            </a:r>
          </a:p>
          <a:p>
            <a:pPr marL="0" indent="0">
              <a:buFont typeface="Arial" pitchFamily="34" charset="0"/>
              <a:buNone/>
            </a:pPr>
            <a:r>
              <a:rPr lang="ru-RU" dirty="0"/>
              <a:t>Внимая звуку струн твоих.</a:t>
            </a:r>
          </a:p>
        </p:txBody>
      </p:sp>
      <p:sp>
        <p:nvSpPr>
          <p:cNvPr id="15" name="Объект 11"/>
          <p:cNvSpPr txBox="1">
            <a:spLocks/>
          </p:cNvSpPr>
          <p:nvPr/>
        </p:nvSpPr>
        <p:spPr>
          <a:xfrm>
            <a:off x="2267744" y="1204186"/>
            <a:ext cx="6419056" cy="5256584"/>
          </a:xfrm>
          <a:prstGeom prst="rect">
            <a:avLst/>
          </a:prstGeom>
        </p:spPr>
        <p:txBody>
          <a:bodyPr numCol="2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b="1" dirty="0">
                <a:solidFill>
                  <a:srgbClr val="FF0000"/>
                </a:solidFill>
              </a:rPr>
              <a:t>ПОСЛАНИЕ К КН. ГОРЧАКОВУ.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Питомец мод, большого света друг,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Обычаев блестящий наблюдатель,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Ты мне велишь оставить мирный круг,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Где, красоты беспечный обожатель,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Я провожу незнаемый досуг.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Как ты, мой друг, в неопытные лета,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Опасною прельщенный суетой,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Терял я жизнь и чувства и покой;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Но угорел в чаду большого света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отдохнуть убрался я домой.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И, признаюсь, мне во сто крат милее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Младых повес счастливая семья,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ум кипит, где в мыслях волен я,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спорю вслух, где чувствую живее,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где мы все — прекрасного друзья,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Чем вялые, бездушные собранья,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ум хранит невольное молчанье,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холодом сердца поражены,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Бутурлин — невежд законодатель,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</a:t>
            </a:r>
            <a:r>
              <a:rPr lang="ru-RU" b="1" dirty="0" err="1"/>
              <a:t>Шепинг</a:t>
            </a:r>
            <a:r>
              <a:rPr lang="ru-RU" b="1" dirty="0"/>
              <a:t> — царь, а скука — председатель,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Где глупостью единой все равны.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Я помню их, детей самолюбивых,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Злых без ума, без гордости спесивых,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И, разглядев тиранов модных зал,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Чуждаюсь их укоров и похвал!..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Когда в кругу </a:t>
            </a:r>
            <a:r>
              <a:rPr lang="ru-RU" b="1" dirty="0" err="1"/>
              <a:t>Лаис</a:t>
            </a:r>
            <a:r>
              <a:rPr lang="ru-RU" b="1" dirty="0"/>
              <a:t> благочестивых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Затянутый невежда-генерал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Красавицам внимательным и сонным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С трудом острит французский мадригал,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Глядя на всех с нахальством благосклонным,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все вокруг и дремлют, и молчат,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Крутят усы и шпорами бренчат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Да изредка с </a:t>
            </a:r>
            <a:r>
              <a:rPr lang="ru-RU" b="1" dirty="0" err="1"/>
              <a:t>улыбкою</a:t>
            </a:r>
            <a:r>
              <a:rPr lang="ru-RU" b="1" dirty="0"/>
              <a:t> зевают, —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Тогда, мой друг, забытых шалунов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Свобода, Вакх и музы угощают.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Не слышу я бывало-острых слов,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Политики смешного лепетанья,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Не вижу я изношенных глупцов,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Святых невежд, почетных </a:t>
            </a:r>
            <a:r>
              <a:rPr lang="ru-RU" b="1" dirty="0" err="1"/>
              <a:t>подлецов</a:t>
            </a:r>
            <a:endParaRPr lang="ru-RU" b="1" dirty="0"/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мистики придворного кривлянья!..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ты на миг оставь своих вельмож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И тесный круг друзей моих умножь,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О ты, харит любовник своевольный,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Приятный льстец, язвительный болтун,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По-прежнему остряк небогомольный,</a:t>
            </a:r>
          </a:p>
          <a:p>
            <a:pPr marL="0" indent="0">
              <a:buFont typeface="Arial" pitchFamily="34" charset="0"/>
              <a:buNone/>
            </a:pPr>
            <a:r>
              <a:rPr lang="ru-RU" b="1" dirty="0"/>
              <a:t>По-прежнему философ и шалун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  <p:sp>
        <p:nvSpPr>
          <p:cNvPr id="16" name="Объект 11"/>
          <p:cNvSpPr txBox="1">
            <a:spLocks/>
          </p:cNvSpPr>
          <p:nvPr/>
        </p:nvSpPr>
        <p:spPr>
          <a:xfrm>
            <a:off x="2411760" y="1204186"/>
            <a:ext cx="6408712" cy="5256584"/>
          </a:xfrm>
          <a:prstGeom prst="rect">
            <a:avLst/>
          </a:prstGeom>
        </p:spPr>
        <p:txBody>
          <a:bodyPr numCol="2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b="1" dirty="0">
                <a:solidFill>
                  <a:srgbClr val="FF0000"/>
                </a:solidFill>
              </a:rPr>
              <a:t>«К Кюхельбекеру»</a:t>
            </a:r>
          </a:p>
          <a:p>
            <a:pPr marL="0" indent="0" algn="ctr">
              <a:buFont typeface="Arial" pitchFamily="34" charset="0"/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В последний раз, в тиши уединенья,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Моим стихам внимает наш </a:t>
            </a:r>
            <a:r>
              <a:rPr lang="ru-RU" b="1" dirty="0" err="1"/>
              <a:t>Пенат</a:t>
            </a:r>
            <a:r>
              <a:rPr lang="ru-RU" b="1" dirty="0"/>
              <a:t>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Лицейской жизни милый брат,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Делю с тобой последние мгновенья!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Итак, они прошли - лета соединенья; -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Итак, разорван он - наш братский верный круг!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Прости!.. хранимый тайным небом,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Не разлучайся, милый друг,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С фортуной, дружеством и Фебом, -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Узнай любовь - неведомую мне -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Любовь надежд, восторгов, упоенья: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И дни твои полетом сновиденья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Да пролетят в счастливой тишине!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Прости... где б ни был я: в огне ли смертной битвы,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При мирных ли брегах родимого ручья,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Святому братству верен я!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И пусть... (услышит ли Судьба мои молитвы?)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b="1" dirty="0"/>
              <a:t>Пусть будут счастливы все, все твои друзья!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45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Актуализация имеющихся знаний о Пушкине: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—Какую роль сыграл в жизни Пушкина Царскосельский лицей? —С кем из друзей-лицеистов Пушкин был особенно дружен?</a:t>
            </a:r>
          </a:p>
          <a:p>
            <a:pPr marL="0" indent="0" algn="just">
              <a:buNone/>
            </a:pPr>
            <a:r>
              <a:rPr lang="ru-RU" sz="2400" dirty="0"/>
              <a:t>—	 Кто из преподавателей Лицея наиболее сильно повлиял на формирование мировоззрения будущего поэта?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hlinkClick r:id="rId2" action="ppaction://hlinkfile"/>
              </a:rPr>
              <a:t>Видеоэкскурсия по </a:t>
            </a:r>
            <a:r>
              <a:rPr lang="ru-RU" dirty="0" err="1">
                <a:hlinkClick r:id="rId2" action="ppaction://hlinkfile"/>
              </a:rPr>
              <a:t>Царскосельскомиу</a:t>
            </a:r>
            <a:r>
              <a:rPr lang="ru-RU" dirty="0">
                <a:hlinkClick r:id="rId2" action="ppaction://hlinkfile"/>
              </a:rPr>
              <a:t> лицею.</a:t>
            </a:r>
            <a:r>
              <a:rPr lang="en-US" dirty="0">
                <a:hlinkClick r:id="rId2" action="ppaction://hlinkfile"/>
              </a:rPr>
              <a:t>mp4</a:t>
            </a:r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«Прощальной песни воспитанников Царскосельского лицея» </a:t>
            </a:r>
            <a:r>
              <a:rPr lang="ru-RU" b="1" i="1" dirty="0" err="1">
                <a:solidFill>
                  <a:srgbClr val="FF0000"/>
                </a:solidFill>
              </a:rPr>
              <a:t>Дельвига</a:t>
            </a:r>
            <a:r>
              <a:rPr lang="ru-RU" b="1" i="1" dirty="0">
                <a:solidFill>
                  <a:srgbClr val="FF0000"/>
                </a:solidFill>
              </a:rPr>
              <a:t>, написанной на окончание Лицея: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Простимся, братья! Руку в руку!</a:t>
            </a:r>
          </a:p>
          <a:p>
            <a:pPr marL="0" indent="0" algn="ctr">
              <a:buNone/>
            </a:pPr>
            <a:r>
              <a:rPr lang="ru-RU" dirty="0"/>
              <a:t>Обнимемся в последний раз!</a:t>
            </a:r>
          </a:p>
          <a:p>
            <a:pPr marL="0" indent="0" algn="ctr">
              <a:buNone/>
            </a:pPr>
            <a:r>
              <a:rPr lang="ru-RU" dirty="0"/>
              <a:t>Судьба на вечную разлуку,</a:t>
            </a:r>
          </a:p>
          <a:p>
            <a:pPr marL="0" indent="0" algn="ctr">
              <a:buNone/>
            </a:pPr>
            <a:r>
              <a:rPr lang="ru-RU" dirty="0"/>
              <a:t>Быть может, здесь сроднила нас!</a:t>
            </a:r>
          </a:p>
          <a:p>
            <a:pPr marL="0" indent="0" algn="ctr">
              <a:buNone/>
            </a:pPr>
            <a:r>
              <a:rPr lang="ru-RU" dirty="0"/>
              <a:t>Друг на друге остановите </a:t>
            </a:r>
          </a:p>
          <a:p>
            <a:pPr marL="0" indent="0" algn="ctr">
              <a:buNone/>
            </a:pPr>
            <a:r>
              <a:rPr lang="ru-RU" dirty="0"/>
              <a:t>Вы взор с прощальною слезой!</a:t>
            </a:r>
          </a:p>
          <a:p>
            <a:pPr marL="0" indent="0" algn="ctr">
              <a:buNone/>
            </a:pPr>
            <a:r>
              <a:rPr lang="ru-RU" dirty="0"/>
              <a:t>Храните, о друзья, храните </a:t>
            </a:r>
          </a:p>
          <a:p>
            <a:pPr marL="0" indent="0" algn="ctr">
              <a:buNone/>
            </a:pPr>
            <a:r>
              <a:rPr lang="ru-RU" dirty="0"/>
              <a:t>Ту ж дружбу, с тою же душой,</a:t>
            </a:r>
          </a:p>
          <a:p>
            <a:pPr marL="0" indent="0" algn="ctr">
              <a:buNone/>
            </a:pPr>
            <a:r>
              <a:rPr lang="ru-RU" dirty="0"/>
              <a:t>То ж к славе сильное стремленье,</a:t>
            </a:r>
          </a:p>
          <a:p>
            <a:pPr marL="0" indent="0" algn="ctr">
              <a:buNone/>
            </a:pPr>
            <a:r>
              <a:rPr lang="ru-RU" dirty="0"/>
              <a:t>То ж правде — да, неправде — нет,</a:t>
            </a:r>
          </a:p>
          <a:p>
            <a:pPr marL="0" indent="0" algn="ctr">
              <a:buNone/>
            </a:pPr>
            <a:r>
              <a:rPr lang="ru-RU" dirty="0"/>
              <a:t>В несчастье — гордое терпенье,</a:t>
            </a:r>
          </a:p>
          <a:p>
            <a:pPr marL="0" indent="0" algn="ctr">
              <a:buNone/>
            </a:pPr>
            <a:r>
              <a:rPr lang="ru-RU" dirty="0"/>
              <a:t>А в счастье — всем равно привет.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b="1" dirty="0"/>
              <a:t>Какой призыв звучит в этом стихотворении? Какими чувствами оно проникнуто? Какие нравственные принципы лицейского братства и дворянской чести провозглашает </a:t>
            </a:r>
            <a:r>
              <a:rPr lang="ru-RU" b="1" dirty="0" err="1"/>
              <a:t>Дельвиг</a:t>
            </a:r>
            <a:r>
              <a:rPr lang="ru-RU" b="1" dirty="0"/>
              <a:t>?</a:t>
            </a:r>
          </a:p>
          <a:p>
            <a:pPr marL="0" indent="0" algn="just">
              <a:buNone/>
            </a:pPr>
            <a:r>
              <a:rPr lang="ru-RU" b="1" dirty="0"/>
              <a:t>—Какие строки из стихотворения </a:t>
            </a:r>
            <a:r>
              <a:rPr lang="ru-RU" b="1" dirty="0" err="1"/>
              <a:t>Дельвига</a:t>
            </a:r>
            <a:r>
              <a:rPr lang="ru-RU" b="1" dirty="0"/>
              <a:t> Пушкин включил впоследствии в свои стихи? С какой целью?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1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Выразительное чтение и обсуждение стихотворения «19 октября» (1925):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544616"/>
          </a:xfrm>
        </p:spPr>
        <p:txBody>
          <a:bodyPr numCol="1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- 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 фактах биографии Пушкина говорит название стихотворения и его датировка?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—Познакомьтесь с комментариями Т. Г.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Цявловской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стихотворению «19 октября» и строфами, не включенными Пушкиным в окончательную редакцию текста. Выпишите из комментариев имена лицеистов, которых упоминает Пушкин в стихотворении. Заполните по образцу цитатную таблицу: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37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Выразительное чтение и обсуждение стихотворения «19 октября» (1925):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544616"/>
          </a:xfrm>
        </p:spPr>
        <p:txBody>
          <a:bodyPr numCol="3"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октября — день основания лицея, постоянно отмечавшийся лицеистами первого выпуска.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не пришел, кудрявый наш певец — Корсаков, Николай Александрович, композитор, умерший 26 сентября 1820 г. во Флоренции.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Чужих небес любовник беспокойный — Матюшкин, Федор Федорович (1799—1872), моряк; он был в это время уже в третьем плаванье, кругосветном.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долгую разлуку... — перифраз заключительных стихов «Прощальной песни воспитанников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царскосельского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лицея»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Дельвига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Судьба на вечную разлуку,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может, здесь сроднила нас.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 Друзьям иным душой предался нежной, // Но горек был небратский их привет говорят о предательской дружбе Ф. Толстого и других в 1820 г. (см. прим. к стих. «Эпиграмма» — «В жизни мрачной и презренной...» — т. 1), а затем А. Н. Раевского (см. выше, «Коварность»).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Пущин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мой, ты первый посетил... —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Пущин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приезжал к Пушкину в Михайловское на один день, 11 января 1825 г. Он рассказал позднее об этом посещении в своих «Записках о Пушкине».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Горчаков... — А. М. Горчаков встретился с Пушкиным у своего дяди, А. Н.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Пещурова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имении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Лямоново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недалеко от Михайловского, летом 1825 г.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Дельвиг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мой... —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Дельвиг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гостил у Пушкина в Михайловском в апреле 1825 г.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Скажи, Вильгельм... — Кюхельбекер.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Несчастный друг... — пережил всех товарищей по выпуску А. М. Горчаков, умерший 84 лет.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первоначальной беловой редакции были строфы, которые Пушкин не ввел в окончательный текст; после стиха «Минутное забвенье горьких мук...» (строфа 1):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Товарищи! сегодня праздник наш.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Заветный срок! сегодня там, далече,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пир любви, на сладостное вече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Стеклися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 при звоне мирных чаш. —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собрались, мгновенно молодея,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Усталый дух в минувшем обновить,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Поговорить на языке лицея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 жизнью вновь свободно пошалить.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пир любви душой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стремлюся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я...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вижу вас, вот милых обнимаю.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праздника порядок учреждаю...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вдохновен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о, слушайте, друзья: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 тридцать мест нас ожидали снова!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Садитеся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вы садились там,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места в тени святого крова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предписывало нам.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Спартанскою душой пленяя нас,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Воспитанный суровою Минервой,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 опять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Вальховский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сядет первый,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Последним я, иль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Брольо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иль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Данзас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многие не явятся меж нами...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Пускай, друзья, пустеет место их.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придут: конечно, над водами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Иль на холме под сенью лип густых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твердят томительный урок,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роман украдкой пожирают,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стихи влюбленные слагают,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позабыт полуденный звонок.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придут! — за праздные приборы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Усядутся; напенят свой стакан,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нестройный хор сольются разговоры,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загремит веселый наш пеан.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стиха «Ты в день его лицея превратил» (строфа 9) следует строфа о И. В. Малиновском: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ж я тебя не встретил тут же с ним,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наш казак и пылкий и незлобный,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и ты моей сени надгробной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озарил присутствием своим?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вспомнили б, как Вакху приносили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Безмолвную мы жертву в первый раз,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мы впервой все трое полюбили,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Наперсники, товарищи проказ...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трое полюбили — Пушкин,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Пущин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Малиновский влюбились в Е. П. Бакунину (см. прим. к стих. «Осеннее утро» — т. 1).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стиха «Он взял Париж, он основал лицей» (строфа 17) следовало: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Куницыну дань сердца и вина!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создал нас, он воспитал наш пламень,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 им краеугольный камень,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чистая лампада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возжена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Наставникам, хранившим юность нашу,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честию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и мертвым и живым,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устам подняв признательную чашу, 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помня зла, за благо воздадим.</a:t>
            </a: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Куницын, Александр Петрович — преподаватель «нравственных и политических наук» в Царскосельском лицее, один из самых любимых и уважаемых профессоров Пушкина, известный своими передовыми убеждениями.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08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7404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Заполните по образцу цитатную таблицу: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733044"/>
              </p:ext>
            </p:extLst>
          </p:nvPr>
        </p:nvGraphicFramePr>
        <p:xfrm>
          <a:off x="107504" y="404664"/>
          <a:ext cx="8856984" cy="541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i="0" u="none" strike="noStrike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Лицеисты, упомянутые в окончательной редакция стихотворения</a:t>
                      </a:r>
                      <a:endParaRPr lang="ru-RU" sz="11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Фамилия лицеиста и краткие сведения о нём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Цитата из стихотворения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Корсаков Николай Александрович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(1800—1820), русский поэт, компо­зитор, умерший во Флоренции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«Он не пришёл, кудрявый наш певец...*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5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i="0" u="none" strike="noStrike" kern="12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Лицеисты, упомянутые в черновой редакции стихотворения</a:t>
                      </a:r>
                      <a:endParaRPr lang="ru-RU" sz="11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Фамилия лицеиста и краткие сведения о нём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Цитата из стихотворения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Валъховский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Владимир Дмитриевич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(1798—1841), офицер, член ранних декабристских организаций. Во вре­мя восстания 1825 года находился в экспедиции, после которой был от­правлен на Кавказ, участвовал в вой­нах с Персией и Турцией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«Спартанскою душой пленяя нас, / Воспитанный суровою Минервой, / Пускай опять Вальховский сядет первый...»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3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74042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Проверьте заполнение  цитатной  таблицы: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082611"/>
              </p:ext>
            </p:extLst>
          </p:nvPr>
        </p:nvGraphicFramePr>
        <p:xfrm>
          <a:off x="107504" y="404664"/>
          <a:ext cx="8856984" cy="6245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i="0" u="none" strike="noStrike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Лицеисты, упомянутые в окончательной редакция стихотворения</a:t>
                      </a:r>
                      <a:endParaRPr lang="ru-RU" sz="11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Фамилия лицеиста и краткие сведения о нём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Цитата из стихотворения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Корсаков Николай Александрович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(1800—1820), русский поэт, компо­зитор, умерший во Флоренции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«Он не пришёл, кудрявый наш певец...*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Матюшгсин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Фёдор Фёдорович</a:t>
                      </a:r>
                      <a:r>
                        <a:rPr lang="ru-RU" sz="1100" b="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(1799— 1872), моряк; в октябре 1825 года был в третьем плаванье, кругосветном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«Чужих небес любовник бес­покойный...»,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«С лицейского порога / Ты на корабль перешагнул шутя...»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Пущин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Иван Иванович</a:t>
                      </a:r>
                      <a:r>
                        <a:rPr lang="ru-RU" sz="1100" b="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 1859), офицер, декабрист, автор «Записок о Пушкине». Приезжал к Пушкину в Михайловское 11 января 1825 года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«Поэта дом опальный, / О Пущин мой, ты первый посе­тил...»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Горчаков Александр Михайлович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(1798—1883), российский дипломат и государственный деятель, канцлер Российской империи. Встретился с Пушкиным у своего дяди недалеко от Михайловского летом 1825 года. Пережил всех товарищей по выпуску и умер в возрасте 84 лет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«Ты, Горчаков, счастливец с первых дней, / Хвала тебе...»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Дельвиг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Антон Антонович</a:t>
                      </a:r>
                      <a:r>
                        <a:rPr lang="ru-RU" sz="1100" b="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 1831), русский поэт, издатель.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Дель­виг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гостил у Пушкина в Михайлов­ском в апреле 1825 года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Дельвиг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мой: твой голос пробудил / Сердечный жар...»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Кюхельбекер Вильгельм Карлович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(1797—1846), русский поэт, писатель и общественный деятель,, декабрист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«Вильгельм... / Мой брат род­ной по музе, по судьбам!»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5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100" b="1" i="0" u="none" strike="noStrike" kern="12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Лицеисты, упомянутые в черновой редакции стихотворения</a:t>
                      </a:r>
                      <a:endParaRPr lang="ru-RU" sz="11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Фамилия лицеиста и краткие сведения о нём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-3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Цитата из стихотворения</a:t>
                      </a:r>
                      <a:endParaRPr lang="ru-RU" sz="1100" spc="-2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Валъховский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Владимир Дмитриевич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(1798—1841), офицер, член ранних декабристских организаций. Во вре­мя восстания 1825 года находился в экспедиции, после которой был от­правлен на Кавказ, участвовал в вой­нах с Персией и Турцией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«Спартанскою душой пленяя нас, / Воспитанный суровою Минервой, / Пускай опять Вальховский сядет первый...»</a:t>
                      </a:r>
                      <a:endParaRPr lang="ru-RU" sz="1100" b="0" spc="-2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Броглио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Брольо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, де </a:t>
                      </a: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Броль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Сильверий</a:t>
                      </a:r>
                      <a:r>
                        <a:rPr lang="ru-RU" sz="1100" b="0" i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Францевич</a:t>
                      </a:r>
                      <a:r>
                        <a:rPr lang="ru-RU" sz="1100" b="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(1799—1820), даль­ний родственник французских герцо­гов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Брольи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. После окончания Лицея уехал на родину в Италию. Погиб в 1820 году в Греции, где шла освободи­тельная война против турецкого ига.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«...Последним я, иль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Брольо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, иль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Данзас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...»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Данзас</a:t>
                      </a: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Константин Карлович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(1800— 1870). Вместе с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Дельвигом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выпускал журнал «Лицейский мудрец», после окончания Лицея долго служил в ар­мии, был секундантом на дуэли Пуш­кина с Дантесом.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Брольо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Данзас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были постоянно в числе последних учеников. Пушкин окончил лицей 19-м из 29 выпускников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Илличевский Алексей </a:t>
                      </a:r>
                      <a:r>
                        <a:rPr lang="ru-RU" sz="1100" b="0" i="1" spc="-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Демьянович</a:t>
                      </a: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(1798—1837), поэт, автор эпиграмм и карикатур. Стихи Илличевского «Лето, знойна дщерь природы...» («пеан») пе­лись на каждой лицейской годовщине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«И загремит весёлый наш пеан...»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Малиновский Иван Васильевич 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(1796—1873), сын первого директора Лицея В. Ф. Малиновского, умерше­го в 1814 году. Лицеисты Пушкин, </a:t>
                      </a:r>
                      <a:r>
                        <a:rPr lang="ru-RU" sz="1100" b="0" spc="-3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Пущин</a:t>
                      </a: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 и Малиновский одновременно влюбилась в Е. П. Бакунину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«Ты, наш казак и пылкий и незлобный...»,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  <a:p>
                      <a:pPr indent="-2413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-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Bookman Old Style"/>
                          <a:cs typeface="Times New Roman" panose="02020603050405020304" pitchFamily="18" charset="0"/>
                        </a:rPr>
                        <a:t>«Как мы впервой все трое по­любили, / Наперсники, това­рищи проказ...»</a:t>
                      </a:r>
                      <a:endParaRPr lang="ru-RU" sz="1100" b="0" spc="-20" dirty="0">
                        <a:effectLst/>
                        <a:latin typeface="Times New Roman" panose="02020603050405020304" pitchFamily="18" charset="0"/>
                        <a:ea typeface="Bookman Old Style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Учитель литературы: Муллаянова А. 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30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Шаблон_презентации_118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Шаблон_презентации_108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6438</Words>
  <Application>Microsoft Office PowerPoint</Application>
  <PresentationFormat>Экран (4:3)</PresentationFormat>
  <Paragraphs>658</Paragraphs>
  <Slides>39</Slides>
  <Notes>0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39</vt:i4>
      </vt:variant>
    </vt:vector>
  </HeadingPairs>
  <TitlesOfParts>
    <vt:vector size="52" baseType="lpstr">
      <vt:lpstr>Andantino script</vt:lpstr>
      <vt:lpstr>Arial</vt:lpstr>
      <vt:lpstr>Arial Black</vt:lpstr>
      <vt:lpstr>Bookman Old Style</vt:lpstr>
      <vt:lpstr>Calibri</vt:lpstr>
      <vt:lpstr>Calibri Light</vt:lpstr>
      <vt:lpstr>Courier New</vt:lpstr>
      <vt:lpstr>Times New Roman</vt:lpstr>
      <vt:lpstr>Главная</vt:lpstr>
      <vt:lpstr>1_Главная</vt:lpstr>
      <vt:lpstr>2_Главная</vt:lpstr>
      <vt:lpstr>Шаблон_презентации_118</vt:lpstr>
      <vt:lpstr>Шаблон_презентации_108</vt:lpstr>
      <vt:lpstr>А. С. Пушкин.  «19 октября», «Туча»</vt:lpstr>
      <vt:lpstr>Домашнее задание</vt:lpstr>
      <vt:lpstr>Презентация PowerPoint</vt:lpstr>
      <vt:lpstr>«19 октября»: мотивы дружбы, прочного союза и единения друзей. Дружба как нравственный жизненный стержень сообщества избранных</vt:lpstr>
      <vt:lpstr>Актуализация имеющихся знаний о Пушкине:</vt:lpstr>
      <vt:lpstr>Выразительное чтение и обсуждение стихотворения «19 октября» (1925): </vt:lpstr>
      <vt:lpstr>Выразительное чтение и обсуждение стихотворения «19 октября» (1925): </vt:lpstr>
      <vt:lpstr>Заполните по образцу цитатную таблицу:</vt:lpstr>
      <vt:lpstr>Проверьте заполнение  цитатной  таблицы:</vt:lpstr>
      <vt:lpstr>Прочитайте стихотворение А. Д. Илличевского, которое пели все лицеисты:</vt:lpstr>
      <vt:lpstr>Групповая работа:</vt:lpstr>
      <vt:lpstr>Обобщающая беседа:</vt:lpstr>
      <vt:lpstr>«Туча»: разноплановость в содержании стихотворения — зарисовка природы, отклик на десятилетие восстания декабристов</vt:lpstr>
      <vt:lpstr>Практическая работа.  Составление плана и устный анализ одного из стихотворений.</vt:lpstr>
      <vt:lpstr>Итоговый вопрос:</vt:lpstr>
      <vt:lpstr>Презентация PowerPoint</vt:lpstr>
      <vt:lpstr>А. С. ПУШКИН.  «К***» («Я ПОМНЮ ЧУДНОЕ МГНОВЕНЬЕ...»)  И ДРУГИЕ СТИХОТВОРЕНИЯ, ПОСВЯЩЁННЫЕ ТЕМАМ ЛЮБВИ И ТВОРЧЕСТВА</vt:lpstr>
      <vt:lpstr>Домашнее задание</vt:lpstr>
      <vt:lpstr>Презентация PowerPoint</vt:lpstr>
      <vt:lpstr>Эволюция тем любви и творчества в ранней и поздней лирике поэта.  Концерт-миниатюра из произведений ранней лирики Пушкина о любви и творчестве.</vt:lpstr>
      <vt:lpstr>«К***» («Я помню чудное мгновенье...»): обогащение любовной лирики мотивами пробуждения души к творчеству</vt:lpstr>
      <vt:lpstr>Групповая работа</vt:lpstr>
      <vt:lpstr>Обобщающая беседа:</vt:lpstr>
      <vt:lpstr>Практическая работа.  Составление тезисов статьи учебника о стихотворении «К***» («Я помню чудное мгновенье...») и подбор к ним цитатных аргументов. Заполнение цитатной таблицы:</vt:lpstr>
      <vt:lpstr>Практическая работа.  ПРОВЕРКА:</vt:lpstr>
      <vt:lpstr>Презентация PowerPoint</vt:lpstr>
      <vt:lpstr>КОНТРОЛЬНАЯ РАБОТА ПО ТВОРЧЕСТВУ  А.С. ПУШКИНА</vt:lpstr>
      <vt:lpstr>Домашнее задание</vt:lpstr>
      <vt:lpstr>Презентация PowerPoint</vt:lpstr>
      <vt:lpstr>Выполнение тестов.  Анализ эпизода романа «Капитанская дочка»;  ответ на проблемный вопрос.  Письменный анализ стихотворения или сопоставительный анализ стихотворений</vt:lpstr>
      <vt:lpstr>Презентация PowerPoint</vt:lpstr>
      <vt:lpstr>Презентация PowerPoint</vt:lpstr>
      <vt:lpstr>Презентация PowerPoint</vt:lpstr>
      <vt:lpstr>Вариант 1. ОТВЕТЫ:</vt:lpstr>
      <vt:lpstr>Выполнение тестов.  Анализ эпизода романа «Капитанская дочка»;  ответ на проблемный вопрос.  Письменный анализ стихотворения или сопоставительный анализ стихотворений</vt:lpstr>
      <vt:lpstr>Презентация PowerPoint</vt:lpstr>
      <vt:lpstr>Презентация PowerPoint</vt:lpstr>
      <vt:lpstr>Презентация PowerPoint</vt:lpstr>
      <vt:lpstr>Вариант 2. ОТВЕТЫ: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 С. ПУШКИН.  «19 ОКТЯБРЯ», «ТУЧА»</dc:title>
  <dc:creator>Альбина Муллаянова</dc:creator>
  <cp:lastModifiedBy>shoolalbina2@gmail.com</cp:lastModifiedBy>
  <cp:revision>31</cp:revision>
  <dcterms:created xsi:type="dcterms:W3CDTF">2016-11-01T04:48:57Z</dcterms:created>
  <dcterms:modified xsi:type="dcterms:W3CDTF">2017-02-28T18:29:01Z</dcterms:modified>
</cp:coreProperties>
</file>