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4" r:id="rId18"/>
    <p:sldId id="272" r:id="rId19"/>
    <p:sldId id="275" r:id="rId20"/>
    <p:sldId id="276" r:id="rId21"/>
    <p:sldId id="273" r:id="rId22"/>
    <p:sldId id="27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6" d="100"/>
          <a:sy n="96" d="100"/>
        </p:scale>
        <p:origin x="-1056" y="-9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62520E-373E-4B43-B87B-C985F18D51A8}" type="doc">
      <dgm:prSet loTypeId="urn:microsoft.com/office/officeart/2005/8/layout/bProcess3" loCatId="process" qsTypeId="urn:microsoft.com/office/officeart/2005/8/quickstyle/3d2" qsCatId="3D" csTypeId="urn:microsoft.com/office/officeart/2005/8/colors/colorful4" csCatId="colorful" phldr="1"/>
      <dgm:spPr/>
      <dgm:t>
        <a:bodyPr/>
        <a:lstStyle/>
        <a:p>
          <a:endParaRPr lang="ru-RU"/>
        </a:p>
      </dgm:t>
    </dgm:pt>
    <dgm:pt modelId="{FD06A728-AC16-48FE-8BF9-98EF6D98CFAB}">
      <dgm:prSet phldrT="[Текст]" custT="1"/>
      <dgm:spPr/>
      <dgm:t>
        <a:bodyPr/>
        <a:lstStyle/>
        <a:p>
          <a:pPr algn="ctr"/>
          <a:r>
            <a:rPr lang="ru-RU" sz="1200" b="1" dirty="0" smtClean="0">
              <a:effectLst>
                <a:outerShdw blurRad="38100" dist="38100" dir="2700000" algn="tl">
                  <a:srgbClr val="000000">
                    <a:alpha val="43137"/>
                  </a:srgbClr>
                </a:outerShdw>
              </a:effectLst>
            </a:rPr>
            <a:t>1 группа    Обычно слабо выраженный синдром, проявляющийся в течение 1-2 мес. с момента инфицирования. </a:t>
          </a:r>
        </a:p>
        <a:p>
          <a:pPr algn="ctr"/>
          <a:r>
            <a:rPr lang="ru-RU" sz="1200" b="1" dirty="0" smtClean="0">
              <a:effectLst>
                <a:outerShdw blurRad="38100" dist="38100" dir="2700000" algn="tl">
                  <a:srgbClr val="000000">
                    <a:alpha val="43137"/>
                  </a:srgbClr>
                </a:outerShdw>
              </a:effectLst>
            </a:rPr>
            <a:t>Однако возможно и развитие более тяжелого заболевания</a:t>
          </a:r>
        </a:p>
        <a:p>
          <a:pPr algn="ctr"/>
          <a:r>
            <a:rPr lang="ru-RU" sz="1200" b="1" dirty="0" smtClean="0">
              <a:effectLst>
                <a:outerShdw blurRad="38100" dist="38100" dir="2700000" algn="tl">
                  <a:srgbClr val="000000">
                    <a:alpha val="43137"/>
                  </a:srgbClr>
                </a:outerShdw>
              </a:effectLst>
            </a:rPr>
            <a:t>с  неврологической симптоматикой.</a:t>
          </a:r>
        </a:p>
        <a:p>
          <a:pPr algn="ctr"/>
          <a:r>
            <a:rPr lang="ru-RU" sz="1200" b="1" dirty="0" smtClean="0">
              <a:effectLst>
                <a:outerShdw blurRad="38100" dist="38100" dir="2700000" algn="tl">
                  <a:srgbClr val="000000">
                    <a:alpha val="43137"/>
                  </a:srgbClr>
                </a:outerShdw>
              </a:effectLst>
            </a:rPr>
            <a:t>В обоих случаях может наступить самопроизвольное и быстрое</a:t>
          </a:r>
        </a:p>
        <a:p>
          <a:pPr algn="ctr"/>
          <a:r>
            <a:rPr lang="ru-RU" sz="1200" b="1" dirty="0" smtClean="0">
              <a:effectLst>
                <a:outerShdw blurRad="38100" dist="38100" dir="2700000" algn="tl">
                  <a:srgbClr val="000000">
                    <a:alpha val="43137"/>
                  </a:srgbClr>
                </a:outerShdw>
              </a:effectLst>
            </a:rPr>
            <a:t>улучшение состояния больного</a:t>
          </a:r>
          <a:endParaRPr lang="ru-RU" sz="1200" b="1" dirty="0">
            <a:effectLst>
              <a:outerShdw blurRad="38100" dist="38100" dir="2700000" algn="tl">
                <a:srgbClr val="000000">
                  <a:alpha val="43137"/>
                </a:srgbClr>
              </a:outerShdw>
            </a:effectLst>
          </a:endParaRPr>
        </a:p>
      </dgm:t>
    </dgm:pt>
    <dgm:pt modelId="{60D6AFCB-23E4-43C3-9A28-79974C5E2185}" type="parTrans" cxnId="{8B624AB3-94CA-4DD4-BD62-9D0856ABDA47}">
      <dgm:prSet/>
      <dgm:spPr/>
      <dgm:t>
        <a:bodyPr/>
        <a:lstStyle/>
        <a:p>
          <a:endParaRPr lang="ru-RU" b="1">
            <a:effectLst>
              <a:outerShdw blurRad="38100" dist="38100" dir="2700000" algn="tl">
                <a:srgbClr val="000000">
                  <a:alpha val="43137"/>
                </a:srgbClr>
              </a:outerShdw>
            </a:effectLst>
          </a:endParaRPr>
        </a:p>
      </dgm:t>
    </dgm:pt>
    <dgm:pt modelId="{4E5A0050-0B6B-4414-9608-E4D85F641AF1}" type="sibTrans" cxnId="{8B624AB3-94CA-4DD4-BD62-9D0856ABDA47}">
      <dgm:prSet/>
      <dgm:spPr/>
      <dgm:t>
        <a:bodyPr/>
        <a:lstStyle/>
        <a:p>
          <a:endParaRPr lang="ru-RU" b="1">
            <a:effectLst>
              <a:outerShdw blurRad="38100" dist="38100" dir="2700000" algn="tl">
                <a:srgbClr val="000000">
                  <a:alpha val="43137"/>
                </a:srgbClr>
              </a:outerShdw>
            </a:effectLst>
          </a:endParaRPr>
        </a:p>
      </dgm:t>
    </dgm:pt>
    <dgm:pt modelId="{4E1D1B14-91B8-4FDB-A9D5-78A86010551B}">
      <dgm:prSet phldrT="[Текст]" custT="1"/>
      <dgm:spPr/>
      <dgm:t>
        <a:bodyPr/>
        <a:lstStyle/>
        <a:p>
          <a:r>
            <a:rPr lang="ru-RU" sz="1200" b="1" dirty="0" smtClean="0">
              <a:effectLst>
                <a:outerShdw blurRad="38100" dist="38100" dir="2700000" algn="tl">
                  <a:srgbClr val="000000">
                    <a:alpha val="43137"/>
                  </a:srgbClr>
                </a:outerShdw>
              </a:effectLst>
            </a:rPr>
            <a:t>2 группа        При инфекции не выявляется никаких клинических симптомов. </a:t>
          </a:r>
        </a:p>
        <a:p>
          <a:r>
            <a:rPr lang="ru-RU" sz="1200" b="1" dirty="0" smtClean="0">
              <a:effectLst>
                <a:outerShdw blurRad="38100" dist="38100" dir="2700000" algn="tl">
                  <a:srgbClr val="000000">
                    <a:alpha val="43137"/>
                  </a:srgbClr>
                </a:outerShdw>
              </a:effectLst>
            </a:rPr>
            <a:t>В этом случае</a:t>
          </a:r>
        </a:p>
        <a:p>
          <a:r>
            <a:rPr lang="ru-RU" sz="1200" b="1" dirty="0" smtClean="0">
              <a:effectLst>
                <a:outerShdw blurRad="38100" dist="38100" dir="2700000" algn="tl">
                  <a:srgbClr val="000000">
                    <a:alpha val="43137"/>
                  </a:srgbClr>
                </a:outerShdw>
              </a:effectLst>
            </a:rPr>
            <a:t>инфицированные люди становятся</a:t>
          </a:r>
        </a:p>
        <a:p>
          <a:r>
            <a:rPr lang="ru-RU" sz="1200" b="1" dirty="0" smtClean="0">
              <a:effectLst>
                <a:outerShdw blurRad="38100" dist="38100" dir="2700000" algn="tl">
                  <a:srgbClr val="000000">
                    <a:alpha val="43137"/>
                  </a:srgbClr>
                </a:outerShdw>
              </a:effectLst>
            </a:rPr>
            <a:t>бессимптомными носителями ВИЧ</a:t>
          </a:r>
          <a:endParaRPr lang="ru-RU" sz="1200" b="1" dirty="0">
            <a:effectLst>
              <a:outerShdw blurRad="38100" dist="38100" dir="2700000" algn="tl">
                <a:srgbClr val="000000">
                  <a:alpha val="43137"/>
                </a:srgbClr>
              </a:outerShdw>
            </a:effectLst>
          </a:endParaRPr>
        </a:p>
      </dgm:t>
    </dgm:pt>
    <dgm:pt modelId="{CC57D733-340A-4E61-89A8-5BAD1DCC7EBF}" type="parTrans" cxnId="{EC691768-2640-4F72-BF65-41A78A68A249}">
      <dgm:prSet/>
      <dgm:spPr/>
      <dgm:t>
        <a:bodyPr/>
        <a:lstStyle/>
        <a:p>
          <a:endParaRPr lang="ru-RU" b="1">
            <a:effectLst>
              <a:outerShdw blurRad="38100" dist="38100" dir="2700000" algn="tl">
                <a:srgbClr val="000000">
                  <a:alpha val="43137"/>
                </a:srgbClr>
              </a:outerShdw>
            </a:effectLst>
          </a:endParaRPr>
        </a:p>
      </dgm:t>
    </dgm:pt>
    <dgm:pt modelId="{61E35F6D-35A4-4608-9494-1FEE792D15EF}" type="sibTrans" cxnId="{EC691768-2640-4F72-BF65-41A78A68A249}">
      <dgm:prSet/>
      <dgm:spPr/>
      <dgm:t>
        <a:bodyPr/>
        <a:lstStyle/>
        <a:p>
          <a:endParaRPr lang="ru-RU" b="1">
            <a:effectLst>
              <a:outerShdw blurRad="38100" dist="38100" dir="2700000" algn="tl">
                <a:srgbClr val="000000">
                  <a:alpha val="43137"/>
                </a:srgbClr>
              </a:outerShdw>
            </a:effectLst>
          </a:endParaRPr>
        </a:p>
      </dgm:t>
    </dgm:pt>
    <dgm:pt modelId="{7F36CE8D-7DA8-4F10-A9DD-7D4D210299D5}">
      <dgm:prSet phldrT="[Текст]" custT="1"/>
      <dgm:spPr/>
      <dgm:t>
        <a:bodyPr/>
        <a:lstStyle/>
        <a:p>
          <a:r>
            <a:rPr lang="ru-RU" sz="1200" b="1" dirty="0" smtClean="0">
              <a:effectLst>
                <a:outerShdw blurRad="38100" dist="38100" dir="2700000" algn="tl">
                  <a:srgbClr val="000000">
                    <a:alpha val="43137"/>
                  </a:srgbClr>
                </a:outerShdw>
              </a:effectLst>
            </a:rPr>
            <a:t>3 группа       Симптомами служат: увеличение</a:t>
          </a:r>
        </a:p>
        <a:p>
          <a:r>
            <a:rPr lang="ru-RU" sz="1200" b="1" dirty="0" smtClean="0">
              <a:effectLst>
                <a:outerShdw blurRad="38100" dist="38100" dir="2700000" algn="tl">
                  <a:srgbClr val="000000">
                    <a:alpha val="43137"/>
                  </a:srgbClr>
                </a:outerShdw>
              </a:effectLst>
            </a:rPr>
            <a:t>лимфатических узлов, лихорадка,</a:t>
          </a:r>
        </a:p>
        <a:p>
          <a:r>
            <a:rPr lang="ru-RU" sz="1200" b="1" dirty="0" smtClean="0">
              <a:effectLst>
                <a:outerShdw blurRad="38100" dist="38100" dir="2700000" algn="tl">
                  <a:srgbClr val="000000">
                    <a:alpha val="43137"/>
                  </a:srgbClr>
                </a:outerShdw>
              </a:effectLst>
            </a:rPr>
            <a:t>недомогание, повышенное</a:t>
          </a:r>
        </a:p>
        <a:p>
          <a:r>
            <a:rPr lang="ru-RU" sz="1200" b="1" dirty="0" smtClean="0">
              <a:effectLst>
                <a:outerShdw blurRad="38100" dist="38100" dir="2700000" algn="tl">
                  <a:srgbClr val="000000">
                    <a:alpha val="43137"/>
                  </a:srgbClr>
                </a:outerShdw>
              </a:effectLst>
            </a:rPr>
            <a:t>потоотделение, быстрая утомляемость, потеря аппетита и веса</a:t>
          </a:r>
          <a:endParaRPr lang="ru-RU" sz="1200" b="1" dirty="0">
            <a:effectLst>
              <a:outerShdw blurRad="38100" dist="38100" dir="2700000" algn="tl">
                <a:srgbClr val="000000">
                  <a:alpha val="43137"/>
                </a:srgbClr>
              </a:outerShdw>
            </a:effectLst>
          </a:endParaRPr>
        </a:p>
      </dgm:t>
    </dgm:pt>
    <dgm:pt modelId="{8AD4B506-8F64-47CF-92B6-9A0F7DD0ACCD}" type="parTrans" cxnId="{5940BA54-2E71-48FB-B5EA-C84F8E4B61F9}">
      <dgm:prSet/>
      <dgm:spPr/>
      <dgm:t>
        <a:bodyPr/>
        <a:lstStyle/>
        <a:p>
          <a:endParaRPr lang="ru-RU" b="1">
            <a:effectLst>
              <a:outerShdw blurRad="38100" dist="38100" dir="2700000" algn="tl">
                <a:srgbClr val="000000">
                  <a:alpha val="43137"/>
                </a:srgbClr>
              </a:outerShdw>
            </a:effectLst>
          </a:endParaRPr>
        </a:p>
      </dgm:t>
    </dgm:pt>
    <dgm:pt modelId="{092AF490-ABBE-4534-82CD-7C2502D10682}" type="sibTrans" cxnId="{5940BA54-2E71-48FB-B5EA-C84F8E4B61F9}">
      <dgm:prSet/>
      <dgm:spPr/>
      <dgm:t>
        <a:bodyPr/>
        <a:lstStyle/>
        <a:p>
          <a:endParaRPr lang="ru-RU" b="1">
            <a:effectLst>
              <a:outerShdw blurRad="38100" dist="38100" dir="2700000" algn="tl">
                <a:srgbClr val="000000">
                  <a:alpha val="43137"/>
                </a:srgbClr>
              </a:outerShdw>
            </a:effectLst>
          </a:endParaRPr>
        </a:p>
      </dgm:t>
    </dgm:pt>
    <dgm:pt modelId="{66F6B8B4-200A-478D-80C0-C9E590675E58}">
      <dgm:prSet phldrT="[Текст]" custT="1"/>
      <dgm:spPr/>
      <dgm:t>
        <a:bodyPr/>
        <a:lstStyle/>
        <a:p>
          <a:r>
            <a:rPr lang="ru-RU" sz="1200" b="1" dirty="0" smtClean="0">
              <a:effectLst>
                <a:outerShdw blurRad="38100" dist="38100" dir="2700000" algn="tl">
                  <a:srgbClr val="000000">
                    <a:alpha val="43137"/>
                  </a:srgbClr>
                </a:outerShdw>
              </a:effectLst>
            </a:rPr>
            <a:t>4 группа          Симптомы включают лихорадку,</a:t>
          </a:r>
        </a:p>
        <a:p>
          <a:r>
            <a:rPr lang="ru-RU" sz="1200" b="1" dirty="0" smtClean="0">
              <a:effectLst>
                <a:outerShdw blurRad="38100" dist="38100" dir="2700000" algn="tl">
                  <a:srgbClr val="000000">
                    <a:alpha val="43137"/>
                  </a:srgbClr>
                </a:outerShdw>
              </a:effectLst>
            </a:rPr>
            <a:t>потерю веса, диарею, неврологические</a:t>
          </a:r>
        </a:p>
        <a:p>
          <a:r>
            <a:rPr lang="ru-RU" sz="1200" b="1" dirty="0" smtClean="0">
              <a:effectLst>
                <a:outerShdw blurRad="38100" dist="38100" dir="2700000" algn="tl">
                  <a:srgbClr val="000000">
                    <a:alpha val="43137"/>
                  </a:srgbClr>
                </a:outerShdw>
              </a:effectLst>
            </a:rPr>
            <a:t>изменения. </a:t>
          </a:r>
        </a:p>
        <a:p>
          <a:r>
            <a:rPr lang="ru-RU" sz="1200" b="1" dirty="0" smtClean="0">
              <a:effectLst>
                <a:outerShdw blurRad="38100" dist="38100" dir="2700000" algn="tl">
                  <a:srgbClr val="000000">
                    <a:alpha val="43137"/>
                  </a:srgbClr>
                </a:outerShdw>
              </a:effectLst>
            </a:rPr>
            <a:t>Развитие вторичных</a:t>
          </a:r>
        </a:p>
        <a:p>
          <a:r>
            <a:rPr lang="ru-RU" sz="1200" b="1" dirty="0" smtClean="0">
              <a:effectLst>
                <a:outerShdw blurRad="38100" dist="38100" dir="2700000" algn="tl">
                  <a:srgbClr val="000000">
                    <a:alpha val="43137"/>
                  </a:srgbClr>
                </a:outerShdw>
              </a:effectLst>
            </a:rPr>
            <a:t>инфекций (например, пневмония)  и злокачественных опухолей</a:t>
          </a:r>
        </a:p>
      </dgm:t>
    </dgm:pt>
    <dgm:pt modelId="{1C8709C7-327C-4D85-AA41-A797064CF94D}" type="parTrans" cxnId="{3DA7F977-F411-4F81-B16D-9310378FB694}">
      <dgm:prSet/>
      <dgm:spPr/>
      <dgm:t>
        <a:bodyPr/>
        <a:lstStyle/>
        <a:p>
          <a:endParaRPr lang="ru-RU" b="1">
            <a:effectLst>
              <a:outerShdw blurRad="38100" dist="38100" dir="2700000" algn="tl">
                <a:srgbClr val="000000">
                  <a:alpha val="43137"/>
                </a:srgbClr>
              </a:outerShdw>
            </a:effectLst>
          </a:endParaRPr>
        </a:p>
      </dgm:t>
    </dgm:pt>
    <dgm:pt modelId="{FC09E785-6B48-488C-97F7-57CF0D7B11A9}" type="sibTrans" cxnId="{3DA7F977-F411-4F81-B16D-9310378FB694}">
      <dgm:prSet/>
      <dgm:spPr/>
      <dgm:t>
        <a:bodyPr/>
        <a:lstStyle/>
        <a:p>
          <a:endParaRPr lang="ru-RU" b="1">
            <a:effectLst>
              <a:outerShdw blurRad="38100" dist="38100" dir="2700000" algn="tl">
                <a:srgbClr val="000000">
                  <a:alpha val="43137"/>
                </a:srgbClr>
              </a:outerShdw>
            </a:effectLst>
          </a:endParaRPr>
        </a:p>
      </dgm:t>
    </dgm:pt>
    <dgm:pt modelId="{7330853E-3C22-40BB-86B4-55312F3E08B5}">
      <dgm:prSet phldrT="[Текст]" custT="1"/>
      <dgm:spPr/>
      <dgm:t>
        <a:bodyPr/>
        <a:lstStyle/>
        <a:p>
          <a:r>
            <a:rPr lang="ru-RU" sz="2400" b="1" dirty="0" smtClean="0">
              <a:effectLst>
                <a:outerShdw blurRad="38100" dist="38100" dir="2700000" algn="tl">
                  <a:srgbClr val="000000">
                    <a:alpha val="43137"/>
                  </a:srgbClr>
                </a:outerShdw>
              </a:effectLst>
            </a:rPr>
            <a:t>Инкубационный период при </a:t>
          </a:r>
          <a:r>
            <a:rPr lang="ru-RU" sz="2400" b="1" dirty="0" err="1" smtClean="0">
              <a:effectLst>
                <a:outerShdw blurRad="38100" dist="38100" dir="2700000" algn="tl">
                  <a:srgbClr val="000000">
                    <a:alpha val="43137"/>
                  </a:srgbClr>
                </a:outerShdw>
              </a:effectLst>
            </a:rPr>
            <a:t>СПИДе</a:t>
          </a:r>
          <a:r>
            <a:rPr lang="ru-RU" sz="2400" b="1" dirty="0" smtClean="0">
              <a:effectLst>
                <a:outerShdw blurRad="38100" dist="38100" dir="2700000" algn="tl">
                  <a:srgbClr val="000000">
                    <a:alpha val="43137"/>
                  </a:srgbClr>
                </a:outerShdw>
              </a:effectLst>
            </a:rPr>
            <a:t> очень длительный: </a:t>
          </a:r>
        </a:p>
        <a:p>
          <a:r>
            <a:rPr lang="ru-RU" sz="2400" b="1" dirty="0" smtClean="0">
              <a:effectLst>
                <a:outerShdw blurRad="38100" dist="38100" dir="2700000" algn="tl">
                  <a:srgbClr val="000000">
                    <a:alpha val="43137"/>
                  </a:srgbClr>
                </a:outerShdw>
              </a:effectLst>
            </a:rPr>
            <a:t>от нескольких месяцев до 10 лет</a:t>
          </a:r>
          <a:endParaRPr lang="ru-RU" sz="2400" b="1" dirty="0">
            <a:effectLst>
              <a:outerShdw blurRad="38100" dist="38100" dir="2700000" algn="tl">
                <a:srgbClr val="000000">
                  <a:alpha val="43137"/>
                </a:srgbClr>
              </a:outerShdw>
            </a:effectLst>
          </a:endParaRPr>
        </a:p>
      </dgm:t>
    </dgm:pt>
    <dgm:pt modelId="{ECCBF357-4EB6-41E2-913A-A5BA2030094A}" type="parTrans" cxnId="{B7E444A7-AD49-4476-8C09-E0CAF3D828C3}">
      <dgm:prSet/>
      <dgm:spPr/>
      <dgm:t>
        <a:bodyPr/>
        <a:lstStyle/>
        <a:p>
          <a:endParaRPr lang="ru-RU" b="1">
            <a:effectLst>
              <a:outerShdw blurRad="38100" dist="38100" dir="2700000" algn="tl">
                <a:srgbClr val="000000">
                  <a:alpha val="43137"/>
                </a:srgbClr>
              </a:outerShdw>
            </a:effectLst>
          </a:endParaRPr>
        </a:p>
      </dgm:t>
    </dgm:pt>
    <dgm:pt modelId="{27D2EEF7-7A05-44C5-948E-410BEC31B769}" type="sibTrans" cxnId="{B7E444A7-AD49-4476-8C09-E0CAF3D828C3}">
      <dgm:prSet/>
      <dgm:spPr/>
      <dgm:t>
        <a:bodyPr/>
        <a:lstStyle/>
        <a:p>
          <a:endParaRPr lang="ru-RU" b="1">
            <a:effectLst>
              <a:outerShdw blurRad="38100" dist="38100" dir="2700000" algn="tl">
                <a:srgbClr val="000000">
                  <a:alpha val="43137"/>
                </a:srgbClr>
              </a:outerShdw>
            </a:effectLst>
          </a:endParaRPr>
        </a:p>
      </dgm:t>
    </dgm:pt>
    <dgm:pt modelId="{668418EA-416E-4884-8453-7B456ADD89F5}" type="pres">
      <dgm:prSet presAssocID="{CE62520E-373E-4B43-B87B-C985F18D51A8}" presName="Name0" presStyleCnt="0">
        <dgm:presLayoutVars>
          <dgm:dir/>
          <dgm:resizeHandles val="exact"/>
        </dgm:presLayoutVars>
      </dgm:prSet>
      <dgm:spPr/>
      <dgm:t>
        <a:bodyPr/>
        <a:lstStyle/>
        <a:p>
          <a:endParaRPr lang="ru-RU"/>
        </a:p>
      </dgm:t>
    </dgm:pt>
    <dgm:pt modelId="{A1A8969A-BB34-4672-BB87-C6813657E486}" type="pres">
      <dgm:prSet presAssocID="{FD06A728-AC16-48FE-8BF9-98EF6D98CFAB}" presName="node" presStyleLbl="node1" presStyleIdx="0" presStyleCnt="5" custScaleX="186564">
        <dgm:presLayoutVars>
          <dgm:bulletEnabled val="1"/>
        </dgm:presLayoutVars>
      </dgm:prSet>
      <dgm:spPr/>
      <dgm:t>
        <a:bodyPr/>
        <a:lstStyle/>
        <a:p>
          <a:endParaRPr lang="ru-RU"/>
        </a:p>
      </dgm:t>
    </dgm:pt>
    <dgm:pt modelId="{853677C3-657D-4C53-BC87-A9B72D4CE4C4}" type="pres">
      <dgm:prSet presAssocID="{4E5A0050-0B6B-4414-9608-E4D85F641AF1}" presName="sibTrans" presStyleLbl="sibTrans1D1" presStyleIdx="0" presStyleCnt="4"/>
      <dgm:spPr/>
      <dgm:t>
        <a:bodyPr/>
        <a:lstStyle/>
        <a:p>
          <a:endParaRPr lang="ru-RU"/>
        </a:p>
      </dgm:t>
    </dgm:pt>
    <dgm:pt modelId="{ADE56846-3B73-4FBF-B6B3-EF52F66F8A67}" type="pres">
      <dgm:prSet presAssocID="{4E5A0050-0B6B-4414-9608-E4D85F641AF1}" presName="connectorText" presStyleLbl="sibTrans1D1" presStyleIdx="0" presStyleCnt="4"/>
      <dgm:spPr/>
      <dgm:t>
        <a:bodyPr/>
        <a:lstStyle/>
        <a:p>
          <a:endParaRPr lang="ru-RU"/>
        </a:p>
      </dgm:t>
    </dgm:pt>
    <dgm:pt modelId="{BF34982C-49F7-4A61-B144-BAF4DF54720A}" type="pres">
      <dgm:prSet presAssocID="{4E1D1B14-91B8-4FDB-A9D5-78A86010551B}" presName="node" presStyleLbl="node1" presStyleIdx="1" presStyleCnt="5" custScaleX="117198">
        <dgm:presLayoutVars>
          <dgm:bulletEnabled val="1"/>
        </dgm:presLayoutVars>
      </dgm:prSet>
      <dgm:spPr/>
      <dgm:t>
        <a:bodyPr/>
        <a:lstStyle/>
        <a:p>
          <a:endParaRPr lang="ru-RU"/>
        </a:p>
      </dgm:t>
    </dgm:pt>
    <dgm:pt modelId="{2C7C70E7-28D4-4EC4-BF0C-01F0A81DA244}" type="pres">
      <dgm:prSet presAssocID="{61E35F6D-35A4-4608-9494-1FEE792D15EF}" presName="sibTrans" presStyleLbl="sibTrans1D1" presStyleIdx="1" presStyleCnt="4"/>
      <dgm:spPr/>
      <dgm:t>
        <a:bodyPr/>
        <a:lstStyle/>
        <a:p>
          <a:endParaRPr lang="ru-RU"/>
        </a:p>
      </dgm:t>
    </dgm:pt>
    <dgm:pt modelId="{6A5F5F4E-04B2-43FB-BEB5-FA9AEA8BFC23}" type="pres">
      <dgm:prSet presAssocID="{61E35F6D-35A4-4608-9494-1FEE792D15EF}" presName="connectorText" presStyleLbl="sibTrans1D1" presStyleIdx="1" presStyleCnt="4"/>
      <dgm:spPr/>
      <dgm:t>
        <a:bodyPr/>
        <a:lstStyle/>
        <a:p>
          <a:endParaRPr lang="ru-RU"/>
        </a:p>
      </dgm:t>
    </dgm:pt>
    <dgm:pt modelId="{AA5A5F89-393A-4993-BE34-71CAF6671323}" type="pres">
      <dgm:prSet presAssocID="{7F36CE8D-7DA8-4F10-A9DD-7D4D210299D5}" presName="node" presStyleLbl="node1" presStyleIdx="2" presStyleCnt="5" custScaleX="117841">
        <dgm:presLayoutVars>
          <dgm:bulletEnabled val="1"/>
        </dgm:presLayoutVars>
      </dgm:prSet>
      <dgm:spPr/>
      <dgm:t>
        <a:bodyPr/>
        <a:lstStyle/>
        <a:p>
          <a:endParaRPr lang="ru-RU"/>
        </a:p>
      </dgm:t>
    </dgm:pt>
    <dgm:pt modelId="{0C7F624C-57C5-461A-BD32-8DAC4C36A742}" type="pres">
      <dgm:prSet presAssocID="{092AF490-ABBE-4534-82CD-7C2502D10682}" presName="sibTrans" presStyleLbl="sibTrans1D1" presStyleIdx="2" presStyleCnt="4"/>
      <dgm:spPr/>
      <dgm:t>
        <a:bodyPr/>
        <a:lstStyle/>
        <a:p>
          <a:endParaRPr lang="ru-RU"/>
        </a:p>
      </dgm:t>
    </dgm:pt>
    <dgm:pt modelId="{807C4505-8C84-4257-9101-20F841D4A6CD}" type="pres">
      <dgm:prSet presAssocID="{092AF490-ABBE-4534-82CD-7C2502D10682}" presName="connectorText" presStyleLbl="sibTrans1D1" presStyleIdx="2" presStyleCnt="4"/>
      <dgm:spPr/>
      <dgm:t>
        <a:bodyPr/>
        <a:lstStyle/>
        <a:p>
          <a:endParaRPr lang="ru-RU"/>
        </a:p>
      </dgm:t>
    </dgm:pt>
    <dgm:pt modelId="{30B20C05-3BA4-4D00-B1C4-7E7A6C1701F1}" type="pres">
      <dgm:prSet presAssocID="{66F6B8B4-200A-478D-80C0-C9E590675E58}" presName="node" presStyleLbl="node1" presStyleIdx="3" presStyleCnt="5" custScaleX="168792">
        <dgm:presLayoutVars>
          <dgm:bulletEnabled val="1"/>
        </dgm:presLayoutVars>
      </dgm:prSet>
      <dgm:spPr/>
      <dgm:t>
        <a:bodyPr/>
        <a:lstStyle/>
        <a:p>
          <a:endParaRPr lang="ru-RU"/>
        </a:p>
      </dgm:t>
    </dgm:pt>
    <dgm:pt modelId="{F4EFAB14-4805-406E-B3B4-75C90419FCEE}" type="pres">
      <dgm:prSet presAssocID="{FC09E785-6B48-488C-97F7-57CF0D7B11A9}" presName="sibTrans" presStyleLbl="sibTrans1D1" presStyleIdx="3" presStyleCnt="4"/>
      <dgm:spPr/>
      <dgm:t>
        <a:bodyPr/>
        <a:lstStyle/>
        <a:p>
          <a:endParaRPr lang="ru-RU"/>
        </a:p>
      </dgm:t>
    </dgm:pt>
    <dgm:pt modelId="{484694AC-8AC5-4B39-A8D1-F893AC780274}" type="pres">
      <dgm:prSet presAssocID="{FC09E785-6B48-488C-97F7-57CF0D7B11A9}" presName="connectorText" presStyleLbl="sibTrans1D1" presStyleIdx="3" presStyleCnt="4"/>
      <dgm:spPr/>
      <dgm:t>
        <a:bodyPr/>
        <a:lstStyle/>
        <a:p>
          <a:endParaRPr lang="ru-RU"/>
        </a:p>
      </dgm:t>
    </dgm:pt>
    <dgm:pt modelId="{33CEE9AA-65A1-4F4E-B183-4339851356B8}" type="pres">
      <dgm:prSet presAssocID="{7330853E-3C22-40BB-86B4-55312F3E08B5}" presName="node" presStyleLbl="node1" presStyleIdx="4" presStyleCnt="5" custScaleX="209564">
        <dgm:presLayoutVars>
          <dgm:bulletEnabled val="1"/>
        </dgm:presLayoutVars>
      </dgm:prSet>
      <dgm:spPr/>
      <dgm:t>
        <a:bodyPr/>
        <a:lstStyle/>
        <a:p>
          <a:endParaRPr lang="ru-RU"/>
        </a:p>
      </dgm:t>
    </dgm:pt>
  </dgm:ptLst>
  <dgm:cxnLst>
    <dgm:cxn modelId="{36A0B111-44A1-4DDD-BF28-ABDC66673F13}" type="presOf" srcId="{FC09E785-6B48-488C-97F7-57CF0D7B11A9}" destId="{484694AC-8AC5-4B39-A8D1-F893AC780274}" srcOrd="1" destOrd="0" presId="urn:microsoft.com/office/officeart/2005/8/layout/bProcess3"/>
    <dgm:cxn modelId="{CD9D615C-2E79-42D0-A8D5-90BE1B32B3E6}" type="presOf" srcId="{FC09E785-6B48-488C-97F7-57CF0D7B11A9}" destId="{F4EFAB14-4805-406E-B3B4-75C90419FCEE}" srcOrd="0" destOrd="0" presId="urn:microsoft.com/office/officeart/2005/8/layout/bProcess3"/>
    <dgm:cxn modelId="{2609ED11-5107-43E8-9073-AC85376EC75B}" type="presOf" srcId="{4E1D1B14-91B8-4FDB-A9D5-78A86010551B}" destId="{BF34982C-49F7-4A61-B144-BAF4DF54720A}" srcOrd="0" destOrd="0" presId="urn:microsoft.com/office/officeart/2005/8/layout/bProcess3"/>
    <dgm:cxn modelId="{4C8458DC-8496-4BED-B727-CD3B8BCAA413}" type="presOf" srcId="{7330853E-3C22-40BB-86B4-55312F3E08B5}" destId="{33CEE9AA-65A1-4F4E-B183-4339851356B8}" srcOrd="0" destOrd="0" presId="urn:microsoft.com/office/officeart/2005/8/layout/bProcess3"/>
    <dgm:cxn modelId="{EC691768-2640-4F72-BF65-41A78A68A249}" srcId="{CE62520E-373E-4B43-B87B-C985F18D51A8}" destId="{4E1D1B14-91B8-4FDB-A9D5-78A86010551B}" srcOrd="1" destOrd="0" parTransId="{CC57D733-340A-4E61-89A8-5BAD1DCC7EBF}" sibTransId="{61E35F6D-35A4-4608-9494-1FEE792D15EF}"/>
    <dgm:cxn modelId="{F97ADA3A-2C27-41A0-BCB6-A84C8835014A}" type="presOf" srcId="{4E5A0050-0B6B-4414-9608-E4D85F641AF1}" destId="{ADE56846-3B73-4FBF-B6B3-EF52F66F8A67}" srcOrd="1" destOrd="0" presId="urn:microsoft.com/office/officeart/2005/8/layout/bProcess3"/>
    <dgm:cxn modelId="{24269943-EBA3-4BCF-AADA-486C2E427392}" type="presOf" srcId="{66F6B8B4-200A-478D-80C0-C9E590675E58}" destId="{30B20C05-3BA4-4D00-B1C4-7E7A6C1701F1}" srcOrd="0" destOrd="0" presId="urn:microsoft.com/office/officeart/2005/8/layout/bProcess3"/>
    <dgm:cxn modelId="{D95B420C-E05F-4DBD-8AF0-6220CA37DEE3}" type="presOf" srcId="{61E35F6D-35A4-4608-9494-1FEE792D15EF}" destId="{2C7C70E7-28D4-4EC4-BF0C-01F0A81DA244}" srcOrd="0" destOrd="0" presId="urn:microsoft.com/office/officeart/2005/8/layout/bProcess3"/>
    <dgm:cxn modelId="{3DA7F977-F411-4F81-B16D-9310378FB694}" srcId="{CE62520E-373E-4B43-B87B-C985F18D51A8}" destId="{66F6B8B4-200A-478D-80C0-C9E590675E58}" srcOrd="3" destOrd="0" parTransId="{1C8709C7-327C-4D85-AA41-A797064CF94D}" sibTransId="{FC09E785-6B48-488C-97F7-57CF0D7B11A9}"/>
    <dgm:cxn modelId="{50E88D0C-4263-4E74-90C5-F34DE507FFC4}" type="presOf" srcId="{61E35F6D-35A4-4608-9494-1FEE792D15EF}" destId="{6A5F5F4E-04B2-43FB-BEB5-FA9AEA8BFC23}" srcOrd="1" destOrd="0" presId="urn:microsoft.com/office/officeart/2005/8/layout/bProcess3"/>
    <dgm:cxn modelId="{7671CE14-A8B7-4B22-AB0D-3814ABE7B4A4}" type="presOf" srcId="{CE62520E-373E-4B43-B87B-C985F18D51A8}" destId="{668418EA-416E-4884-8453-7B456ADD89F5}" srcOrd="0" destOrd="0" presId="urn:microsoft.com/office/officeart/2005/8/layout/bProcess3"/>
    <dgm:cxn modelId="{FAA5AE4B-CB7D-419C-8A08-6905DE63D210}" type="presOf" srcId="{FD06A728-AC16-48FE-8BF9-98EF6D98CFAB}" destId="{A1A8969A-BB34-4672-BB87-C6813657E486}" srcOrd="0" destOrd="0" presId="urn:microsoft.com/office/officeart/2005/8/layout/bProcess3"/>
    <dgm:cxn modelId="{4789234B-64AC-4657-8AC7-5B4CC5144510}" type="presOf" srcId="{4E5A0050-0B6B-4414-9608-E4D85F641AF1}" destId="{853677C3-657D-4C53-BC87-A9B72D4CE4C4}" srcOrd="0" destOrd="0" presId="urn:microsoft.com/office/officeart/2005/8/layout/bProcess3"/>
    <dgm:cxn modelId="{5940BA54-2E71-48FB-B5EA-C84F8E4B61F9}" srcId="{CE62520E-373E-4B43-B87B-C985F18D51A8}" destId="{7F36CE8D-7DA8-4F10-A9DD-7D4D210299D5}" srcOrd="2" destOrd="0" parTransId="{8AD4B506-8F64-47CF-92B6-9A0F7DD0ACCD}" sibTransId="{092AF490-ABBE-4534-82CD-7C2502D10682}"/>
    <dgm:cxn modelId="{78CAC263-5606-4456-A54C-98EDD17E709E}" type="presOf" srcId="{7F36CE8D-7DA8-4F10-A9DD-7D4D210299D5}" destId="{AA5A5F89-393A-4993-BE34-71CAF6671323}" srcOrd="0" destOrd="0" presId="urn:microsoft.com/office/officeart/2005/8/layout/bProcess3"/>
    <dgm:cxn modelId="{BE8794EF-BF7A-473F-8CA6-5A919E1169DE}" type="presOf" srcId="{092AF490-ABBE-4534-82CD-7C2502D10682}" destId="{0C7F624C-57C5-461A-BD32-8DAC4C36A742}" srcOrd="0" destOrd="0" presId="urn:microsoft.com/office/officeart/2005/8/layout/bProcess3"/>
    <dgm:cxn modelId="{8FE28114-F5F6-412C-BCAC-F0FF708C269D}" type="presOf" srcId="{092AF490-ABBE-4534-82CD-7C2502D10682}" destId="{807C4505-8C84-4257-9101-20F841D4A6CD}" srcOrd="1" destOrd="0" presId="urn:microsoft.com/office/officeart/2005/8/layout/bProcess3"/>
    <dgm:cxn modelId="{B7E444A7-AD49-4476-8C09-E0CAF3D828C3}" srcId="{CE62520E-373E-4B43-B87B-C985F18D51A8}" destId="{7330853E-3C22-40BB-86B4-55312F3E08B5}" srcOrd="4" destOrd="0" parTransId="{ECCBF357-4EB6-41E2-913A-A5BA2030094A}" sibTransId="{27D2EEF7-7A05-44C5-948E-410BEC31B769}"/>
    <dgm:cxn modelId="{8B624AB3-94CA-4DD4-BD62-9D0856ABDA47}" srcId="{CE62520E-373E-4B43-B87B-C985F18D51A8}" destId="{FD06A728-AC16-48FE-8BF9-98EF6D98CFAB}" srcOrd="0" destOrd="0" parTransId="{60D6AFCB-23E4-43C3-9A28-79974C5E2185}" sibTransId="{4E5A0050-0B6B-4414-9608-E4D85F641AF1}"/>
    <dgm:cxn modelId="{72A1A489-6E7B-4BCF-B2CE-0975C4E7593E}" type="presParOf" srcId="{668418EA-416E-4884-8453-7B456ADD89F5}" destId="{A1A8969A-BB34-4672-BB87-C6813657E486}" srcOrd="0" destOrd="0" presId="urn:microsoft.com/office/officeart/2005/8/layout/bProcess3"/>
    <dgm:cxn modelId="{C819DF56-658E-4098-BD13-61DF4507C160}" type="presParOf" srcId="{668418EA-416E-4884-8453-7B456ADD89F5}" destId="{853677C3-657D-4C53-BC87-A9B72D4CE4C4}" srcOrd="1" destOrd="0" presId="urn:microsoft.com/office/officeart/2005/8/layout/bProcess3"/>
    <dgm:cxn modelId="{A93DD703-FC96-40CF-9A35-45344D6167A0}" type="presParOf" srcId="{853677C3-657D-4C53-BC87-A9B72D4CE4C4}" destId="{ADE56846-3B73-4FBF-B6B3-EF52F66F8A67}" srcOrd="0" destOrd="0" presId="urn:microsoft.com/office/officeart/2005/8/layout/bProcess3"/>
    <dgm:cxn modelId="{9676EFB1-CAF7-4B17-9D7D-FE8B9720AD23}" type="presParOf" srcId="{668418EA-416E-4884-8453-7B456ADD89F5}" destId="{BF34982C-49F7-4A61-B144-BAF4DF54720A}" srcOrd="2" destOrd="0" presId="urn:microsoft.com/office/officeart/2005/8/layout/bProcess3"/>
    <dgm:cxn modelId="{1EC87946-B27D-4F91-B00E-6AB58F9DCA2F}" type="presParOf" srcId="{668418EA-416E-4884-8453-7B456ADD89F5}" destId="{2C7C70E7-28D4-4EC4-BF0C-01F0A81DA244}" srcOrd="3" destOrd="0" presId="urn:microsoft.com/office/officeart/2005/8/layout/bProcess3"/>
    <dgm:cxn modelId="{109233CC-B2DD-4C43-9431-BCD006914835}" type="presParOf" srcId="{2C7C70E7-28D4-4EC4-BF0C-01F0A81DA244}" destId="{6A5F5F4E-04B2-43FB-BEB5-FA9AEA8BFC23}" srcOrd="0" destOrd="0" presId="urn:microsoft.com/office/officeart/2005/8/layout/bProcess3"/>
    <dgm:cxn modelId="{83C05084-5747-4D85-A74C-76C4BF4D3029}" type="presParOf" srcId="{668418EA-416E-4884-8453-7B456ADD89F5}" destId="{AA5A5F89-393A-4993-BE34-71CAF6671323}" srcOrd="4" destOrd="0" presId="urn:microsoft.com/office/officeart/2005/8/layout/bProcess3"/>
    <dgm:cxn modelId="{F588494F-A23C-40AF-B008-50497889C68A}" type="presParOf" srcId="{668418EA-416E-4884-8453-7B456ADD89F5}" destId="{0C7F624C-57C5-461A-BD32-8DAC4C36A742}" srcOrd="5" destOrd="0" presId="urn:microsoft.com/office/officeart/2005/8/layout/bProcess3"/>
    <dgm:cxn modelId="{6C780AE3-0F4D-41B6-8E05-06F46462DAA4}" type="presParOf" srcId="{0C7F624C-57C5-461A-BD32-8DAC4C36A742}" destId="{807C4505-8C84-4257-9101-20F841D4A6CD}" srcOrd="0" destOrd="0" presId="urn:microsoft.com/office/officeart/2005/8/layout/bProcess3"/>
    <dgm:cxn modelId="{9C4F1B77-462A-4B8E-A9CD-B5AEC2FA2E28}" type="presParOf" srcId="{668418EA-416E-4884-8453-7B456ADD89F5}" destId="{30B20C05-3BA4-4D00-B1C4-7E7A6C1701F1}" srcOrd="6" destOrd="0" presId="urn:microsoft.com/office/officeart/2005/8/layout/bProcess3"/>
    <dgm:cxn modelId="{10824525-1BFD-4BB8-B216-BC996A2B60F0}" type="presParOf" srcId="{668418EA-416E-4884-8453-7B456ADD89F5}" destId="{F4EFAB14-4805-406E-B3B4-75C90419FCEE}" srcOrd="7" destOrd="0" presId="urn:microsoft.com/office/officeart/2005/8/layout/bProcess3"/>
    <dgm:cxn modelId="{B5988FD9-E4A0-4D69-A6CF-A7C89403709D}" type="presParOf" srcId="{F4EFAB14-4805-406E-B3B4-75C90419FCEE}" destId="{484694AC-8AC5-4B39-A8D1-F893AC780274}" srcOrd="0" destOrd="0" presId="urn:microsoft.com/office/officeart/2005/8/layout/bProcess3"/>
    <dgm:cxn modelId="{295064EA-74DC-42BB-AB5F-28B7DF765D30}" type="presParOf" srcId="{668418EA-416E-4884-8453-7B456ADD89F5}" destId="{33CEE9AA-65A1-4F4E-B183-4339851356B8}"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B5A810-0239-482A-8D27-C1F25AD8BDC4}" type="doc">
      <dgm:prSet loTypeId="urn:microsoft.com/office/officeart/2005/8/layout/process5" loCatId="process" qsTypeId="urn:microsoft.com/office/officeart/2005/8/quickstyle/3d2" qsCatId="3D" csTypeId="urn:microsoft.com/office/officeart/2005/8/colors/colorful4" csCatId="colorful" phldr="1"/>
      <dgm:spPr/>
      <dgm:t>
        <a:bodyPr/>
        <a:lstStyle/>
        <a:p>
          <a:endParaRPr lang="ru-RU"/>
        </a:p>
      </dgm:t>
    </dgm:pt>
    <dgm:pt modelId="{5FD1689B-3442-41E1-B569-A62F6B4D1E8A}">
      <dgm:prSet phldrT="[Текст]" custT="1"/>
      <dgm:spPr/>
      <dgm:t>
        <a:bodyPr/>
        <a:lstStyle/>
        <a:p>
          <a:r>
            <a:rPr lang="ru-RU" sz="1200" b="1" dirty="0" smtClean="0">
              <a:effectLst>
                <a:outerShdw blurRad="38100" dist="38100" dir="2700000" algn="tl">
                  <a:srgbClr val="000000">
                    <a:alpha val="43137"/>
                  </a:srgbClr>
                </a:outerShdw>
              </a:effectLst>
            </a:rPr>
            <a:t>Период времени с момента инфицирования ВИЧ  до   его   обнаружения   в   крови   больного в опасном для окружающих количестве. Этот пе­риод длится всего 1-3 недели</a:t>
          </a:r>
          <a:endParaRPr lang="ru-RU" sz="1200" b="1" dirty="0">
            <a:effectLst>
              <a:outerShdw blurRad="38100" dist="38100" dir="2700000" algn="tl">
                <a:srgbClr val="000000">
                  <a:alpha val="43137"/>
                </a:srgbClr>
              </a:outerShdw>
            </a:effectLst>
          </a:endParaRPr>
        </a:p>
      </dgm:t>
    </dgm:pt>
    <dgm:pt modelId="{68CE2D03-8C22-4EF9-A2A9-2DAC570D9A40}" type="parTrans" cxnId="{D4A9777E-1A52-41B3-9226-61DBF5E20074}">
      <dgm:prSet/>
      <dgm:spPr/>
      <dgm:t>
        <a:bodyPr/>
        <a:lstStyle/>
        <a:p>
          <a:endParaRPr lang="ru-RU"/>
        </a:p>
      </dgm:t>
    </dgm:pt>
    <dgm:pt modelId="{BAA24C54-2AEC-4CE9-AFD8-0E319F564EA7}" type="sibTrans" cxnId="{D4A9777E-1A52-41B3-9226-61DBF5E20074}">
      <dgm:prSet/>
      <dgm:spPr/>
      <dgm:t>
        <a:bodyPr/>
        <a:lstStyle/>
        <a:p>
          <a:endParaRPr lang="ru-RU"/>
        </a:p>
      </dgm:t>
    </dgm:pt>
    <dgm:pt modelId="{04F15286-C6BD-4A2C-981D-116909020B56}">
      <dgm:prSet phldrT="[Текст]" custT="1"/>
      <dgm:spPr/>
      <dgm:t>
        <a:bodyPr/>
        <a:lstStyle/>
        <a:p>
          <a:r>
            <a:rPr lang="ru-RU" sz="1400" b="1" dirty="0" smtClean="0">
              <a:effectLst>
                <a:outerShdw blurRad="38100" dist="38100" dir="2700000" algn="tl">
                  <a:srgbClr val="000000">
                    <a:alpha val="43137"/>
                  </a:srgbClr>
                </a:outerShdw>
              </a:effectLst>
            </a:rPr>
            <a:t>Период времени с момента инфицирования ВИЧ   до   проявления   быстро   развивающихся симптомов заболевания (группа 1, см. схему 2). </a:t>
          </a:r>
        </a:p>
        <a:p>
          <a:r>
            <a:rPr lang="ru-RU" sz="1400" b="1" dirty="0" smtClean="0">
              <a:effectLst>
                <a:outerShdw blurRad="38100" dist="38100" dir="2700000" algn="tl">
                  <a:srgbClr val="000000">
                    <a:alpha val="43137"/>
                  </a:srgbClr>
                </a:outerShdw>
              </a:effectLst>
            </a:rPr>
            <a:t>Продолжительность   этого   периода   составляет 1-8 недель. Заболевание сопровождается лихорадкой,   слабостью,   увеличением   лимфатических узлов или протекает более тяжело, с неврологическими нарушениями</a:t>
          </a:r>
          <a:endParaRPr lang="ru-RU" sz="1400" b="1" dirty="0">
            <a:effectLst>
              <a:outerShdw blurRad="38100" dist="38100" dir="2700000" algn="tl">
                <a:srgbClr val="000000">
                  <a:alpha val="43137"/>
                </a:srgbClr>
              </a:outerShdw>
            </a:effectLst>
          </a:endParaRPr>
        </a:p>
      </dgm:t>
    </dgm:pt>
    <dgm:pt modelId="{AC713DD7-CB46-49AF-9002-000705D5A39D}" type="parTrans" cxnId="{2F6666A4-25D6-4BCD-AB82-38C23697A120}">
      <dgm:prSet/>
      <dgm:spPr/>
      <dgm:t>
        <a:bodyPr/>
        <a:lstStyle/>
        <a:p>
          <a:endParaRPr lang="ru-RU"/>
        </a:p>
      </dgm:t>
    </dgm:pt>
    <dgm:pt modelId="{FD0EB4BF-ED7B-470C-A089-0A8414D32CC5}" type="sibTrans" cxnId="{2F6666A4-25D6-4BCD-AB82-38C23697A120}">
      <dgm:prSet/>
      <dgm:spPr/>
      <dgm:t>
        <a:bodyPr/>
        <a:lstStyle/>
        <a:p>
          <a:endParaRPr lang="ru-RU"/>
        </a:p>
      </dgm:t>
    </dgm:pt>
    <dgm:pt modelId="{9CBC0E98-4551-4CDC-A151-FE84D5D7F482}">
      <dgm:prSet phldrT="[Текст]" custT="1"/>
      <dgm:spPr/>
      <dgm:t>
        <a:bodyPr/>
        <a:lstStyle/>
        <a:p>
          <a:r>
            <a:rPr lang="ru-RU" sz="1200" b="1" dirty="0" smtClean="0">
              <a:effectLst>
                <a:outerShdw blurRad="38100" dist="38100" dir="2700000" algn="tl">
                  <a:srgbClr val="000000">
                    <a:alpha val="43137"/>
                  </a:srgbClr>
                </a:outerShdw>
              </a:effectLst>
            </a:rPr>
            <a:t>Период времени от инфицирования ВИЧ до того момента, когда в крови обнаруживаются вирусоспецифические  антитела  (наиболее  распространенный метод диагностики ВИЧ-инфекции). Обычно этот период составляет 2—3 месяца, но может длиться и дольше</a:t>
          </a:r>
          <a:endParaRPr lang="ru-RU" sz="1200" b="1" dirty="0">
            <a:effectLst>
              <a:outerShdw blurRad="38100" dist="38100" dir="2700000" algn="tl">
                <a:srgbClr val="000000">
                  <a:alpha val="43137"/>
                </a:srgbClr>
              </a:outerShdw>
            </a:effectLst>
          </a:endParaRPr>
        </a:p>
      </dgm:t>
    </dgm:pt>
    <dgm:pt modelId="{3C34E51F-CF3D-4011-B217-58C6AF125B6E}" type="parTrans" cxnId="{91A8ED34-4688-4F29-9D83-E5CAF8F1B61A}">
      <dgm:prSet/>
      <dgm:spPr/>
      <dgm:t>
        <a:bodyPr/>
        <a:lstStyle/>
        <a:p>
          <a:endParaRPr lang="ru-RU"/>
        </a:p>
      </dgm:t>
    </dgm:pt>
    <dgm:pt modelId="{29771375-6B4C-412A-87CD-BA53BE0152B0}" type="sibTrans" cxnId="{91A8ED34-4688-4F29-9D83-E5CAF8F1B61A}">
      <dgm:prSet/>
      <dgm:spPr/>
      <dgm:t>
        <a:bodyPr/>
        <a:lstStyle/>
        <a:p>
          <a:endParaRPr lang="ru-RU"/>
        </a:p>
      </dgm:t>
    </dgm:pt>
    <dgm:pt modelId="{EAB25D5D-0C99-499C-A8A5-DBF467DB5308}">
      <dgm:prSet phldrT="[Текст]" custT="1"/>
      <dgm:spPr/>
      <dgm:t>
        <a:bodyPr/>
        <a:lstStyle/>
        <a:p>
          <a:r>
            <a:rPr lang="ru-RU" sz="1200" b="1" dirty="0" smtClean="0">
              <a:effectLst>
                <a:outerShdw blurRad="38100" dist="38100" dir="2700000" algn="tl">
                  <a:srgbClr val="000000">
                    <a:alpha val="43137"/>
                  </a:srgbClr>
                </a:outerShdw>
              </a:effectLst>
            </a:rPr>
            <a:t>Период времени от момента инфицирования ВИЧ до проявления каких-либо отложенных симптомов. Продолжительность этого периода точно не определена (длится не менее одной недели), но часто составляет около двух лет</a:t>
          </a:r>
          <a:endParaRPr lang="ru-RU" sz="1200" b="1" dirty="0">
            <a:effectLst>
              <a:outerShdw blurRad="38100" dist="38100" dir="2700000" algn="tl">
                <a:srgbClr val="000000">
                  <a:alpha val="43137"/>
                </a:srgbClr>
              </a:outerShdw>
            </a:effectLst>
          </a:endParaRPr>
        </a:p>
      </dgm:t>
    </dgm:pt>
    <dgm:pt modelId="{FB8BCBEF-1A63-494A-8A55-FE29BFF8630A}" type="parTrans" cxnId="{2C7CBF87-30A0-4409-A2BB-6FA54B2B4F2F}">
      <dgm:prSet/>
      <dgm:spPr/>
      <dgm:t>
        <a:bodyPr/>
        <a:lstStyle/>
        <a:p>
          <a:endParaRPr lang="ru-RU"/>
        </a:p>
      </dgm:t>
    </dgm:pt>
    <dgm:pt modelId="{92FA064C-F58D-4543-9220-EDCE0487FBA3}" type="sibTrans" cxnId="{2C7CBF87-30A0-4409-A2BB-6FA54B2B4F2F}">
      <dgm:prSet/>
      <dgm:spPr/>
      <dgm:t>
        <a:bodyPr/>
        <a:lstStyle/>
        <a:p>
          <a:endParaRPr lang="ru-RU"/>
        </a:p>
      </dgm:t>
    </dgm:pt>
    <dgm:pt modelId="{CE4D0D47-827E-415A-A7B5-E38A3259E55E}">
      <dgm:prSet phldrT="[Текст]" custT="1"/>
      <dgm:spPr/>
      <dgm:t>
        <a:bodyPr/>
        <a:lstStyle/>
        <a:p>
          <a:r>
            <a:rPr lang="ru-RU" sz="1400" b="1" dirty="0" smtClean="0">
              <a:effectLst>
                <a:outerShdw blurRad="38100" dist="38100" dir="2700000" algn="tl">
                  <a:srgbClr val="000000">
                    <a:alpha val="43137"/>
                  </a:srgbClr>
                </a:outerShdw>
              </a:effectLst>
            </a:rPr>
            <a:t>Период времени с момента инфицирования ВИЧ до развития </a:t>
          </a:r>
          <a:r>
            <a:rPr lang="ru-RU" sz="1400" b="1" dirty="0" err="1" smtClean="0">
              <a:effectLst>
                <a:outerShdw blurRad="38100" dist="38100" dir="2700000" algn="tl">
                  <a:srgbClr val="000000">
                    <a:alpha val="43137"/>
                  </a:srgbClr>
                </a:outerShdw>
              </a:effectLst>
            </a:rPr>
            <a:t>СПИДа</a:t>
          </a:r>
          <a:endParaRPr lang="ru-RU" sz="1400" b="1" dirty="0">
            <a:effectLst>
              <a:outerShdw blurRad="38100" dist="38100" dir="2700000" algn="tl">
                <a:srgbClr val="000000">
                  <a:alpha val="43137"/>
                </a:srgbClr>
              </a:outerShdw>
            </a:effectLst>
          </a:endParaRPr>
        </a:p>
      </dgm:t>
    </dgm:pt>
    <dgm:pt modelId="{8FC34616-CB75-4C25-9745-977F5744ECD3}" type="parTrans" cxnId="{31011486-DAE9-4450-8EDA-EBC7E192ABCD}">
      <dgm:prSet/>
      <dgm:spPr/>
      <dgm:t>
        <a:bodyPr/>
        <a:lstStyle/>
        <a:p>
          <a:endParaRPr lang="ru-RU"/>
        </a:p>
      </dgm:t>
    </dgm:pt>
    <dgm:pt modelId="{B4B07EA6-134E-44DD-929F-64D0618A118E}" type="sibTrans" cxnId="{31011486-DAE9-4450-8EDA-EBC7E192ABCD}">
      <dgm:prSet/>
      <dgm:spPr/>
      <dgm:t>
        <a:bodyPr/>
        <a:lstStyle/>
        <a:p>
          <a:endParaRPr lang="ru-RU"/>
        </a:p>
      </dgm:t>
    </dgm:pt>
    <dgm:pt modelId="{1DA8C1F2-0D17-48F8-8055-D751DCC15BB4}" type="pres">
      <dgm:prSet presAssocID="{47B5A810-0239-482A-8D27-C1F25AD8BDC4}" presName="diagram" presStyleCnt="0">
        <dgm:presLayoutVars>
          <dgm:dir/>
          <dgm:resizeHandles val="exact"/>
        </dgm:presLayoutVars>
      </dgm:prSet>
      <dgm:spPr/>
      <dgm:t>
        <a:bodyPr/>
        <a:lstStyle/>
        <a:p>
          <a:endParaRPr lang="ru-RU"/>
        </a:p>
      </dgm:t>
    </dgm:pt>
    <dgm:pt modelId="{1E0A1B7E-7AD8-47A3-983B-1C5EE2843149}" type="pres">
      <dgm:prSet presAssocID="{5FD1689B-3442-41E1-B569-A62F6B4D1E8A}" presName="node" presStyleLbl="node1" presStyleIdx="0" presStyleCnt="5" custLinFactNeighborX="-67304" custLinFactNeighborY="-10859">
        <dgm:presLayoutVars>
          <dgm:bulletEnabled val="1"/>
        </dgm:presLayoutVars>
      </dgm:prSet>
      <dgm:spPr/>
      <dgm:t>
        <a:bodyPr/>
        <a:lstStyle/>
        <a:p>
          <a:endParaRPr lang="ru-RU"/>
        </a:p>
      </dgm:t>
    </dgm:pt>
    <dgm:pt modelId="{8FB6651C-3963-4F90-8032-1822528392C4}" type="pres">
      <dgm:prSet presAssocID="{BAA24C54-2AEC-4CE9-AFD8-0E319F564EA7}" presName="sibTrans" presStyleLbl="sibTrans2D1" presStyleIdx="0" presStyleCnt="4" custLinFactNeighborX="-34191" custLinFactNeighborY="-2909"/>
      <dgm:spPr/>
      <dgm:t>
        <a:bodyPr/>
        <a:lstStyle/>
        <a:p>
          <a:endParaRPr lang="ru-RU"/>
        </a:p>
      </dgm:t>
    </dgm:pt>
    <dgm:pt modelId="{31D90DDF-E381-4CEF-8DF3-BCC5E0FF8431}" type="pres">
      <dgm:prSet presAssocID="{BAA24C54-2AEC-4CE9-AFD8-0E319F564EA7}" presName="connectorText" presStyleLbl="sibTrans2D1" presStyleIdx="0" presStyleCnt="4"/>
      <dgm:spPr/>
      <dgm:t>
        <a:bodyPr/>
        <a:lstStyle/>
        <a:p>
          <a:endParaRPr lang="ru-RU"/>
        </a:p>
      </dgm:t>
    </dgm:pt>
    <dgm:pt modelId="{E90D08D0-EBFD-42E4-8DF0-FC9DDF066B0F}" type="pres">
      <dgm:prSet presAssocID="{04F15286-C6BD-4A2C-981D-116909020B56}" presName="node" presStyleLbl="node1" presStyleIdx="1" presStyleCnt="5" custScaleX="166739" custScaleY="174153" custLinFactNeighborX="-21688" custLinFactNeighborY="-5243">
        <dgm:presLayoutVars>
          <dgm:bulletEnabled val="1"/>
        </dgm:presLayoutVars>
      </dgm:prSet>
      <dgm:spPr/>
      <dgm:t>
        <a:bodyPr/>
        <a:lstStyle/>
        <a:p>
          <a:endParaRPr lang="ru-RU"/>
        </a:p>
      </dgm:t>
    </dgm:pt>
    <dgm:pt modelId="{1D2B0694-E33C-42CB-935C-92F4369E68EB}" type="pres">
      <dgm:prSet presAssocID="{FD0EB4BF-ED7B-470C-A089-0A8414D32CC5}" presName="sibTrans" presStyleLbl="sibTrans2D1" presStyleIdx="1" presStyleCnt="4"/>
      <dgm:spPr/>
      <dgm:t>
        <a:bodyPr/>
        <a:lstStyle/>
        <a:p>
          <a:endParaRPr lang="ru-RU"/>
        </a:p>
      </dgm:t>
    </dgm:pt>
    <dgm:pt modelId="{C0F3375E-7B3F-42CB-82AE-3230765FAB94}" type="pres">
      <dgm:prSet presAssocID="{FD0EB4BF-ED7B-470C-A089-0A8414D32CC5}" presName="connectorText" presStyleLbl="sibTrans2D1" presStyleIdx="1" presStyleCnt="4"/>
      <dgm:spPr/>
      <dgm:t>
        <a:bodyPr/>
        <a:lstStyle/>
        <a:p>
          <a:endParaRPr lang="ru-RU"/>
        </a:p>
      </dgm:t>
    </dgm:pt>
    <dgm:pt modelId="{5CBF9681-6BB2-4DD5-A1C3-59E5FE9D6C19}" type="pres">
      <dgm:prSet presAssocID="{9CBC0E98-4551-4CDC-A151-FE84D5D7F482}" presName="node" presStyleLbl="node1" presStyleIdx="2" presStyleCnt="5" custScaleY="130709">
        <dgm:presLayoutVars>
          <dgm:bulletEnabled val="1"/>
        </dgm:presLayoutVars>
      </dgm:prSet>
      <dgm:spPr/>
      <dgm:t>
        <a:bodyPr/>
        <a:lstStyle/>
        <a:p>
          <a:endParaRPr lang="ru-RU"/>
        </a:p>
      </dgm:t>
    </dgm:pt>
    <dgm:pt modelId="{A0F051E8-8919-4C62-B769-BDDBCFAF2D73}" type="pres">
      <dgm:prSet presAssocID="{29771375-6B4C-412A-87CD-BA53BE0152B0}" presName="sibTrans" presStyleLbl="sibTrans2D1" presStyleIdx="2" presStyleCnt="4"/>
      <dgm:spPr/>
      <dgm:t>
        <a:bodyPr/>
        <a:lstStyle/>
        <a:p>
          <a:endParaRPr lang="ru-RU"/>
        </a:p>
      </dgm:t>
    </dgm:pt>
    <dgm:pt modelId="{B0DE78C0-6A96-488F-A546-0A26EF90DBE1}" type="pres">
      <dgm:prSet presAssocID="{29771375-6B4C-412A-87CD-BA53BE0152B0}" presName="connectorText" presStyleLbl="sibTrans2D1" presStyleIdx="2" presStyleCnt="4"/>
      <dgm:spPr/>
      <dgm:t>
        <a:bodyPr/>
        <a:lstStyle/>
        <a:p>
          <a:endParaRPr lang="ru-RU"/>
        </a:p>
      </dgm:t>
    </dgm:pt>
    <dgm:pt modelId="{E5A8D0F6-6570-4437-87CD-6B8B7DB9625C}" type="pres">
      <dgm:prSet presAssocID="{EAB25D5D-0C99-499C-A8A5-DBF467DB5308}" presName="node" presStyleLbl="node1" presStyleIdx="3" presStyleCnt="5" custScaleY="141195">
        <dgm:presLayoutVars>
          <dgm:bulletEnabled val="1"/>
        </dgm:presLayoutVars>
      </dgm:prSet>
      <dgm:spPr/>
      <dgm:t>
        <a:bodyPr/>
        <a:lstStyle/>
        <a:p>
          <a:endParaRPr lang="ru-RU"/>
        </a:p>
      </dgm:t>
    </dgm:pt>
    <dgm:pt modelId="{A1E2B045-E4EE-4871-ABD6-812107F59682}" type="pres">
      <dgm:prSet presAssocID="{92FA064C-F58D-4543-9220-EDCE0487FBA3}" presName="sibTrans" presStyleLbl="sibTrans2D1" presStyleIdx="3" presStyleCnt="4"/>
      <dgm:spPr/>
      <dgm:t>
        <a:bodyPr/>
        <a:lstStyle/>
        <a:p>
          <a:endParaRPr lang="ru-RU"/>
        </a:p>
      </dgm:t>
    </dgm:pt>
    <dgm:pt modelId="{5CE514DA-DCCF-462E-805D-9FF6C06D048C}" type="pres">
      <dgm:prSet presAssocID="{92FA064C-F58D-4543-9220-EDCE0487FBA3}" presName="connectorText" presStyleLbl="sibTrans2D1" presStyleIdx="3" presStyleCnt="4"/>
      <dgm:spPr/>
      <dgm:t>
        <a:bodyPr/>
        <a:lstStyle/>
        <a:p>
          <a:endParaRPr lang="ru-RU"/>
        </a:p>
      </dgm:t>
    </dgm:pt>
    <dgm:pt modelId="{2D7D2309-85D3-4B52-978E-F0DE69D7D603}" type="pres">
      <dgm:prSet presAssocID="{CE4D0D47-827E-415A-A7B5-E38A3259E55E}" presName="node" presStyleLbl="node1" presStyleIdx="4" presStyleCnt="5" custScaleY="130709">
        <dgm:presLayoutVars>
          <dgm:bulletEnabled val="1"/>
        </dgm:presLayoutVars>
      </dgm:prSet>
      <dgm:spPr/>
      <dgm:t>
        <a:bodyPr/>
        <a:lstStyle/>
        <a:p>
          <a:endParaRPr lang="ru-RU"/>
        </a:p>
      </dgm:t>
    </dgm:pt>
  </dgm:ptLst>
  <dgm:cxnLst>
    <dgm:cxn modelId="{31011486-DAE9-4450-8EDA-EBC7E192ABCD}" srcId="{47B5A810-0239-482A-8D27-C1F25AD8BDC4}" destId="{CE4D0D47-827E-415A-A7B5-E38A3259E55E}" srcOrd="4" destOrd="0" parTransId="{8FC34616-CB75-4C25-9745-977F5744ECD3}" sibTransId="{B4B07EA6-134E-44DD-929F-64D0618A118E}"/>
    <dgm:cxn modelId="{B85A25CF-C8AB-46CF-B354-618A3780C4CE}" type="presOf" srcId="{92FA064C-F58D-4543-9220-EDCE0487FBA3}" destId="{A1E2B045-E4EE-4871-ABD6-812107F59682}" srcOrd="0" destOrd="0" presId="urn:microsoft.com/office/officeart/2005/8/layout/process5"/>
    <dgm:cxn modelId="{728EE149-0D94-4AC8-8C64-BB257D3B45C9}" type="presOf" srcId="{92FA064C-F58D-4543-9220-EDCE0487FBA3}" destId="{5CE514DA-DCCF-462E-805D-9FF6C06D048C}" srcOrd="1" destOrd="0" presId="urn:microsoft.com/office/officeart/2005/8/layout/process5"/>
    <dgm:cxn modelId="{66BFF95C-2CE2-47D4-9CDC-AA39ADE1747E}" type="presOf" srcId="{47B5A810-0239-482A-8D27-C1F25AD8BDC4}" destId="{1DA8C1F2-0D17-48F8-8055-D751DCC15BB4}" srcOrd="0" destOrd="0" presId="urn:microsoft.com/office/officeart/2005/8/layout/process5"/>
    <dgm:cxn modelId="{26A60B42-F15B-41AA-A3C8-41BBD4D02892}" type="presOf" srcId="{04F15286-C6BD-4A2C-981D-116909020B56}" destId="{E90D08D0-EBFD-42E4-8DF0-FC9DDF066B0F}" srcOrd="0" destOrd="0" presId="urn:microsoft.com/office/officeart/2005/8/layout/process5"/>
    <dgm:cxn modelId="{1D663BB1-AE4E-4C7A-AC4A-8DC59352B4AF}" type="presOf" srcId="{29771375-6B4C-412A-87CD-BA53BE0152B0}" destId="{A0F051E8-8919-4C62-B769-BDDBCFAF2D73}" srcOrd="0" destOrd="0" presId="urn:microsoft.com/office/officeart/2005/8/layout/process5"/>
    <dgm:cxn modelId="{E0BA195A-D595-48F5-B919-D512EBA7F7AE}" type="presOf" srcId="{FD0EB4BF-ED7B-470C-A089-0A8414D32CC5}" destId="{C0F3375E-7B3F-42CB-82AE-3230765FAB94}" srcOrd="1" destOrd="0" presId="urn:microsoft.com/office/officeart/2005/8/layout/process5"/>
    <dgm:cxn modelId="{7B7B0B6E-A1A4-4F26-B515-0510D57C9B84}" type="presOf" srcId="{FD0EB4BF-ED7B-470C-A089-0A8414D32CC5}" destId="{1D2B0694-E33C-42CB-935C-92F4369E68EB}" srcOrd="0" destOrd="0" presId="urn:microsoft.com/office/officeart/2005/8/layout/process5"/>
    <dgm:cxn modelId="{736AEB2E-2D1A-4B41-AD03-372403B1FB97}" type="presOf" srcId="{5FD1689B-3442-41E1-B569-A62F6B4D1E8A}" destId="{1E0A1B7E-7AD8-47A3-983B-1C5EE2843149}" srcOrd="0" destOrd="0" presId="urn:microsoft.com/office/officeart/2005/8/layout/process5"/>
    <dgm:cxn modelId="{76824C81-A7C8-4107-BF7C-F6475BE05F5E}" type="presOf" srcId="{CE4D0D47-827E-415A-A7B5-E38A3259E55E}" destId="{2D7D2309-85D3-4B52-978E-F0DE69D7D603}" srcOrd="0" destOrd="0" presId="urn:microsoft.com/office/officeart/2005/8/layout/process5"/>
    <dgm:cxn modelId="{2C7CBF87-30A0-4409-A2BB-6FA54B2B4F2F}" srcId="{47B5A810-0239-482A-8D27-C1F25AD8BDC4}" destId="{EAB25D5D-0C99-499C-A8A5-DBF467DB5308}" srcOrd="3" destOrd="0" parTransId="{FB8BCBEF-1A63-494A-8A55-FE29BFF8630A}" sibTransId="{92FA064C-F58D-4543-9220-EDCE0487FBA3}"/>
    <dgm:cxn modelId="{D4A9777E-1A52-41B3-9226-61DBF5E20074}" srcId="{47B5A810-0239-482A-8D27-C1F25AD8BDC4}" destId="{5FD1689B-3442-41E1-B569-A62F6B4D1E8A}" srcOrd="0" destOrd="0" parTransId="{68CE2D03-8C22-4EF9-A2A9-2DAC570D9A40}" sibTransId="{BAA24C54-2AEC-4CE9-AFD8-0E319F564EA7}"/>
    <dgm:cxn modelId="{2F6666A4-25D6-4BCD-AB82-38C23697A120}" srcId="{47B5A810-0239-482A-8D27-C1F25AD8BDC4}" destId="{04F15286-C6BD-4A2C-981D-116909020B56}" srcOrd="1" destOrd="0" parTransId="{AC713DD7-CB46-49AF-9002-000705D5A39D}" sibTransId="{FD0EB4BF-ED7B-470C-A089-0A8414D32CC5}"/>
    <dgm:cxn modelId="{1A9BA2CD-8FD5-4351-8705-5E463090AFC9}" type="presOf" srcId="{9CBC0E98-4551-4CDC-A151-FE84D5D7F482}" destId="{5CBF9681-6BB2-4DD5-A1C3-59E5FE9D6C19}" srcOrd="0" destOrd="0" presId="urn:microsoft.com/office/officeart/2005/8/layout/process5"/>
    <dgm:cxn modelId="{91A8ED34-4688-4F29-9D83-E5CAF8F1B61A}" srcId="{47B5A810-0239-482A-8D27-C1F25AD8BDC4}" destId="{9CBC0E98-4551-4CDC-A151-FE84D5D7F482}" srcOrd="2" destOrd="0" parTransId="{3C34E51F-CF3D-4011-B217-58C6AF125B6E}" sibTransId="{29771375-6B4C-412A-87CD-BA53BE0152B0}"/>
    <dgm:cxn modelId="{20967C1E-7EA8-43BC-8A3E-095F5E14BE5A}" type="presOf" srcId="{BAA24C54-2AEC-4CE9-AFD8-0E319F564EA7}" destId="{31D90DDF-E381-4CEF-8DF3-BCC5E0FF8431}" srcOrd="1" destOrd="0" presId="urn:microsoft.com/office/officeart/2005/8/layout/process5"/>
    <dgm:cxn modelId="{5FBCB038-DA75-4CB2-95A0-125DA08AEC72}" type="presOf" srcId="{EAB25D5D-0C99-499C-A8A5-DBF467DB5308}" destId="{E5A8D0F6-6570-4437-87CD-6B8B7DB9625C}" srcOrd="0" destOrd="0" presId="urn:microsoft.com/office/officeart/2005/8/layout/process5"/>
    <dgm:cxn modelId="{250AC7DD-1F1E-452A-A9EA-926CAD5CA52B}" type="presOf" srcId="{29771375-6B4C-412A-87CD-BA53BE0152B0}" destId="{B0DE78C0-6A96-488F-A546-0A26EF90DBE1}" srcOrd="1" destOrd="0" presId="urn:microsoft.com/office/officeart/2005/8/layout/process5"/>
    <dgm:cxn modelId="{1F3EB613-556C-42B3-BA29-18D7B09085A8}" type="presOf" srcId="{BAA24C54-2AEC-4CE9-AFD8-0E319F564EA7}" destId="{8FB6651C-3963-4F90-8032-1822528392C4}" srcOrd="0" destOrd="0" presId="urn:microsoft.com/office/officeart/2005/8/layout/process5"/>
    <dgm:cxn modelId="{1109A3A2-6B09-4FFC-8422-0CED65DB3483}" type="presParOf" srcId="{1DA8C1F2-0D17-48F8-8055-D751DCC15BB4}" destId="{1E0A1B7E-7AD8-47A3-983B-1C5EE2843149}" srcOrd="0" destOrd="0" presId="urn:microsoft.com/office/officeart/2005/8/layout/process5"/>
    <dgm:cxn modelId="{9B85A8CA-7972-442E-A1AF-B7C02DE8B06A}" type="presParOf" srcId="{1DA8C1F2-0D17-48F8-8055-D751DCC15BB4}" destId="{8FB6651C-3963-4F90-8032-1822528392C4}" srcOrd="1" destOrd="0" presId="urn:microsoft.com/office/officeart/2005/8/layout/process5"/>
    <dgm:cxn modelId="{8330CE88-4383-4891-9D4B-B55B6719D8D2}" type="presParOf" srcId="{8FB6651C-3963-4F90-8032-1822528392C4}" destId="{31D90DDF-E381-4CEF-8DF3-BCC5E0FF8431}" srcOrd="0" destOrd="0" presId="urn:microsoft.com/office/officeart/2005/8/layout/process5"/>
    <dgm:cxn modelId="{C14EC7E3-A3A7-410E-A84F-33ABDCCE9886}" type="presParOf" srcId="{1DA8C1F2-0D17-48F8-8055-D751DCC15BB4}" destId="{E90D08D0-EBFD-42E4-8DF0-FC9DDF066B0F}" srcOrd="2" destOrd="0" presId="urn:microsoft.com/office/officeart/2005/8/layout/process5"/>
    <dgm:cxn modelId="{3D8EBE42-B273-4BE7-8241-A51945289BFB}" type="presParOf" srcId="{1DA8C1F2-0D17-48F8-8055-D751DCC15BB4}" destId="{1D2B0694-E33C-42CB-935C-92F4369E68EB}" srcOrd="3" destOrd="0" presId="urn:microsoft.com/office/officeart/2005/8/layout/process5"/>
    <dgm:cxn modelId="{D0E97EBA-0B5F-40B9-AEA4-0DF2B44DDB1A}" type="presParOf" srcId="{1D2B0694-E33C-42CB-935C-92F4369E68EB}" destId="{C0F3375E-7B3F-42CB-82AE-3230765FAB94}" srcOrd="0" destOrd="0" presId="urn:microsoft.com/office/officeart/2005/8/layout/process5"/>
    <dgm:cxn modelId="{F2AB0CC3-2881-4F81-9199-07FDEDE53E7E}" type="presParOf" srcId="{1DA8C1F2-0D17-48F8-8055-D751DCC15BB4}" destId="{5CBF9681-6BB2-4DD5-A1C3-59E5FE9D6C19}" srcOrd="4" destOrd="0" presId="urn:microsoft.com/office/officeart/2005/8/layout/process5"/>
    <dgm:cxn modelId="{8EE30FDE-8A52-4D76-A768-A87FECC45ABC}" type="presParOf" srcId="{1DA8C1F2-0D17-48F8-8055-D751DCC15BB4}" destId="{A0F051E8-8919-4C62-B769-BDDBCFAF2D73}" srcOrd="5" destOrd="0" presId="urn:microsoft.com/office/officeart/2005/8/layout/process5"/>
    <dgm:cxn modelId="{0B700AB6-8A76-4741-A79B-72F551F3AC08}" type="presParOf" srcId="{A0F051E8-8919-4C62-B769-BDDBCFAF2D73}" destId="{B0DE78C0-6A96-488F-A546-0A26EF90DBE1}" srcOrd="0" destOrd="0" presId="urn:microsoft.com/office/officeart/2005/8/layout/process5"/>
    <dgm:cxn modelId="{AB580F4F-C324-4B19-9643-E809C31ECCA3}" type="presParOf" srcId="{1DA8C1F2-0D17-48F8-8055-D751DCC15BB4}" destId="{E5A8D0F6-6570-4437-87CD-6B8B7DB9625C}" srcOrd="6" destOrd="0" presId="urn:microsoft.com/office/officeart/2005/8/layout/process5"/>
    <dgm:cxn modelId="{CA04A9DE-2F92-44BE-8A7C-3EE8A29C0BD0}" type="presParOf" srcId="{1DA8C1F2-0D17-48F8-8055-D751DCC15BB4}" destId="{A1E2B045-E4EE-4871-ABD6-812107F59682}" srcOrd="7" destOrd="0" presId="urn:microsoft.com/office/officeart/2005/8/layout/process5"/>
    <dgm:cxn modelId="{0EB5BC9D-3C56-41BF-BD3B-D6D84CEC3B20}" type="presParOf" srcId="{A1E2B045-E4EE-4871-ABD6-812107F59682}" destId="{5CE514DA-DCCF-462E-805D-9FF6C06D048C}" srcOrd="0" destOrd="0" presId="urn:microsoft.com/office/officeart/2005/8/layout/process5"/>
    <dgm:cxn modelId="{EE31C085-6481-47D8-A996-BEFB0219B757}" type="presParOf" srcId="{1DA8C1F2-0D17-48F8-8055-D751DCC15BB4}" destId="{2D7D2309-85D3-4B52-978E-F0DE69D7D603}"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677C3-657D-4C53-BC87-A9B72D4CE4C4}">
      <dsp:nvSpPr>
        <dsp:cNvPr id="0" name=""/>
        <dsp:cNvSpPr/>
      </dsp:nvSpPr>
      <dsp:spPr>
        <a:xfrm>
          <a:off x="4862272" y="707461"/>
          <a:ext cx="542631" cy="91440"/>
        </a:xfrm>
        <a:custGeom>
          <a:avLst/>
          <a:gdLst/>
          <a:ahLst/>
          <a:cxnLst/>
          <a:rect l="0" t="0" r="0" b="0"/>
          <a:pathLst>
            <a:path>
              <a:moveTo>
                <a:pt x="0" y="45720"/>
              </a:moveTo>
              <a:lnTo>
                <a:pt x="542631" y="45720"/>
              </a:lnTo>
            </a:path>
          </a:pathLst>
        </a:custGeom>
        <a:noFill/>
        <a:ln w="10000" cap="flat" cmpd="sng" algn="ctr">
          <a:solidFill>
            <a:schemeClr val="accent4">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b="1" kern="1200">
            <a:effectLst>
              <a:outerShdw blurRad="38100" dist="38100" dir="2700000" algn="tl">
                <a:srgbClr val="000000">
                  <a:alpha val="43137"/>
                </a:srgbClr>
              </a:outerShdw>
            </a:effectLst>
          </a:endParaRPr>
        </a:p>
      </dsp:txBody>
      <dsp:txXfrm>
        <a:off x="5119257" y="750312"/>
        <a:ext cx="28661" cy="5737"/>
      </dsp:txXfrm>
    </dsp:sp>
    <dsp:sp modelId="{A1A8969A-BB34-4672-BB87-C6813657E486}">
      <dsp:nvSpPr>
        <dsp:cNvPr id="0" name=""/>
        <dsp:cNvSpPr/>
      </dsp:nvSpPr>
      <dsp:spPr>
        <a:xfrm>
          <a:off x="214314" y="5487"/>
          <a:ext cx="4649758" cy="1495387"/>
        </a:xfrm>
        <a:prstGeom prst="rect">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ru-RU" sz="1200" b="1" kern="1200" dirty="0" smtClean="0">
              <a:effectLst>
                <a:outerShdw blurRad="38100" dist="38100" dir="2700000" algn="tl">
                  <a:srgbClr val="000000">
                    <a:alpha val="43137"/>
                  </a:srgbClr>
                </a:outerShdw>
              </a:effectLst>
            </a:rPr>
            <a:t>1 группа    Обычно слабо выраженный синдром, проявляющийся в течение 1-2 мес. с момента инфицирования. </a:t>
          </a:r>
        </a:p>
        <a:p>
          <a:pPr lvl="0" algn="ctr" defTabSz="533400">
            <a:lnSpc>
              <a:spcPct val="90000"/>
            </a:lnSpc>
            <a:spcBef>
              <a:spcPct val="0"/>
            </a:spcBef>
            <a:spcAft>
              <a:spcPct val="35000"/>
            </a:spcAft>
          </a:pPr>
          <a:r>
            <a:rPr lang="ru-RU" sz="1200" b="1" kern="1200" dirty="0" smtClean="0">
              <a:effectLst>
                <a:outerShdw blurRad="38100" dist="38100" dir="2700000" algn="tl">
                  <a:srgbClr val="000000">
                    <a:alpha val="43137"/>
                  </a:srgbClr>
                </a:outerShdw>
              </a:effectLst>
            </a:rPr>
            <a:t>Однако возможно и развитие более тяжелого заболевания</a:t>
          </a:r>
        </a:p>
        <a:p>
          <a:pPr lvl="0" algn="ctr" defTabSz="533400">
            <a:lnSpc>
              <a:spcPct val="90000"/>
            </a:lnSpc>
            <a:spcBef>
              <a:spcPct val="0"/>
            </a:spcBef>
            <a:spcAft>
              <a:spcPct val="35000"/>
            </a:spcAft>
          </a:pPr>
          <a:r>
            <a:rPr lang="ru-RU" sz="1200" b="1" kern="1200" dirty="0" smtClean="0">
              <a:effectLst>
                <a:outerShdw blurRad="38100" dist="38100" dir="2700000" algn="tl">
                  <a:srgbClr val="000000">
                    <a:alpha val="43137"/>
                  </a:srgbClr>
                </a:outerShdw>
              </a:effectLst>
            </a:rPr>
            <a:t>с  неврологической симптоматикой.</a:t>
          </a:r>
        </a:p>
        <a:p>
          <a:pPr lvl="0" algn="ctr" defTabSz="533400">
            <a:lnSpc>
              <a:spcPct val="90000"/>
            </a:lnSpc>
            <a:spcBef>
              <a:spcPct val="0"/>
            </a:spcBef>
            <a:spcAft>
              <a:spcPct val="35000"/>
            </a:spcAft>
          </a:pPr>
          <a:r>
            <a:rPr lang="ru-RU" sz="1200" b="1" kern="1200" dirty="0" smtClean="0">
              <a:effectLst>
                <a:outerShdw blurRad="38100" dist="38100" dir="2700000" algn="tl">
                  <a:srgbClr val="000000">
                    <a:alpha val="43137"/>
                  </a:srgbClr>
                </a:outerShdw>
              </a:effectLst>
            </a:rPr>
            <a:t>В обоих случаях может наступить самопроизвольное и быстрое</a:t>
          </a:r>
        </a:p>
        <a:p>
          <a:pPr lvl="0" algn="ctr" defTabSz="533400">
            <a:lnSpc>
              <a:spcPct val="90000"/>
            </a:lnSpc>
            <a:spcBef>
              <a:spcPct val="0"/>
            </a:spcBef>
            <a:spcAft>
              <a:spcPct val="35000"/>
            </a:spcAft>
          </a:pPr>
          <a:r>
            <a:rPr lang="ru-RU" sz="1200" b="1" kern="1200" dirty="0" smtClean="0">
              <a:effectLst>
                <a:outerShdw blurRad="38100" dist="38100" dir="2700000" algn="tl">
                  <a:srgbClr val="000000">
                    <a:alpha val="43137"/>
                  </a:srgbClr>
                </a:outerShdw>
              </a:effectLst>
            </a:rPr>
            <a:t>улучшение состояния больного</a:t>
          </a:r>
          <a:endParaRPr lang="ru-RU" sz="1200" b="1" kern="1200" dirty="0">
            <a:effectLst>
              <a:outerShdw blurRad="38100" dist="38100" dir="2700000" algn="tl">
                <a:srgbClr val="000000">
                  <a:alpha val="43137"/>
                </a:srgbClr>
              </a:outerShdw>
            </a:effectLst>
          </a:endParaRPr>
        </a:p>
      </dsp:txBody>
      <dsp:txXfrm>
        <a:off x="214314" y="5487"/>
        <a:ext cx="4649758" cy="1495387"/>
      </dsp:txXfrm>
    </dsp:sp>
    <dsp:sp modelId="{2C7C70E7-28D4-4EC4-BF0C-01F0A81DA244}">
      <dsp:nvSpPr>
        <dsp:cNvPr id="0" name=""/>
        <dsp:cNvSpPr/>
      </dsp:nvSpPr>
      <dsp:spPr>
        <a:xfrm>
          <a:off x="1682797" y="1499075"/>
          <a:ext cx="5214977" cy="542631"/>
        </a:xfrm>
        <a:custGeom>
          <a:avLst/>
          <a:gdLst/>
          <a:ahLst/>
          <a:cxnLst/>
          <a:rect l="0" t="0" r="0" b="0"/>
          <a:pathLst>
            <a:path>
              <a:moveTo>
                <a:pt x="5214977" y="0"/>
              </a:moveTo>
              <a:lnTo>
                <a:pt x="5214977" y="288415"/>
              </a:lnTo>
              <a:lnTo>
                <a:pt x="0" y="288415"/>
              </a:lnTo>
              <a:lnTo>
                <a:pt x="0" y="542631"/>
              </a:lnTo>
            </a:path>
          </a:pathLst>
        </a:custGeom>
        <a:noFill/>
        <a:ln w="10000" cap="flat" cmpd="sng" algn="ctr">
          <a:solidFill>
            <a:schemeClr val="accent4">
              <a:hueOff val="-1500215"/>
              <a:satOff val="0"/>
              <a:lumOff val="549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b="1" kern="1200">
            <a:effectLst>
              <a:outerShdw blurRad="38100" dist="38100" dir="2700000" algn="tl">
                <a:srgbClr val="000000">
                  <a:alpha val="43137"/>
                </a:srgbClr>
              </a:outerShdw>
            </a:effectLst>
          </a:endParaRPr>
        </a:p>
      </dsp:txBody>
      <dsp:txXfrm>
        <a:off x="4159126" y="1767522"/>
        <a:ext cx="262319" cy="5737"/>
      </dsp:txXfrm>
    </dsp:sp>
    <dsp:sp modelId="{BF34982C-49F7-4A61-B144-BAF4DF54720A}">
      <dsp:nvSpPr>
        <dsp:cNvPr id="0" name=""/>
        <dsp:cNvSpPr/>
      </dsp:nvSpPr>
      <dsp:spPr>
        <a:xfrm>
          <a:off x="5437304" y="5487"/>
          <a:ext cx="2920940" cy="1495387"/>
        </a:xfrm>
        <a:prstGeom prst="rect">
          <a:avLst/>
        </a:prstGeom>
        <a:gradFill rotWithShape="0">
          <a:gsLst>
            <a:gs pos="0">
              <a:schemeClr val="accent4">
                <a:hueOff val="-1125162"/>
                <a:satOff val="0"/>
                <a:lumOff val="4118"/>
                <a:alphaOff val="0"/>
                <a:tint val="75000"/>
                <a:shade val="85000"/>
                <a:satMod val="230000"/>
              </a:schemeClr>
            </a:gs>
            <a:gs pos="25000">
              <a:schemeClr val="accent4">
                <a:hueOff val="-1125162"/>
                <a:satOff val="0"/>
                <a:lumOff val="4118"/>
                <a:alphaOff val="0"/>
                <a:tint val="90000"/>
                <a:shade val="70000"/>
                <a:satMod val="220000"/>
              </a:schemeClr>
            </a:gs>
            <a:gs pos="50000">
              <a:schemeClr val="accent4">
                <a:hueOff val="-1125162"/>
                <a:satOff val="0"/>
                <a:lumOff val="4118"/>
                <a:alphaOff val="0"/>
                <a:tint val="90000"/>
                <a:shade val="58000"/>
                <a:satMod val="225000"/>
              </a:schemeClr>
            </a:gs>
            <a:gs pos="65000">
              <a:schemeClr val="accent4">
                <a:hueOff val="-1125162"/>
                <a:satOff val="0"/>
                <a:lumOff val="4118"/>
                <a:alphaOff val="0"/>
                <a:tint val="90000"/>
                <a:shade val="58000"/>
                <a:satMod val="225000"/>
              </a:schemeClr>
            </a:gs>
            <a:gs pos="80000">
              <a:schemeClr val="accent4">
                <a:hueOff val="-1125162"/>
                <a:satOff val="0"/>
                <a:lumOff val="4118"/>
                <a:alphaOff val="0"/>
                <a:tint val="90000"/>
                <a:shade val="69000"/>
                <a:satMod val="220000"/>
              </a:schemeClr>
            </a:gs>
            <a:gs pos="100000">
              <a:schemeClr val="accent4">
                <a:hueOff val="-1125162"/>
                <a:satOff val="0"/>
                <a:lumOff val="4118"/>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ru-RU" sz="1200" b="1" kern="1200" dirty="0" smtClean="0">
              <a:effectLst>
                <a:outerShdw blurRad="38100" dist="38100" dir="2700000" algn="tl">
                  <a:srgbClr val="000000">
                    <a:alpha val="43137"/>
                  </a:srgbClr>
                </a:outerShdw>
              </a:effectLst>
            </a:rPr>
            <a:t>2 группа        При инфекции не выявляется никаких клинических симптомов. </a:t>
          </a:r>
        </a:p>
        <a:p>
          <a:pPr lvl="0" algn="ctr" defTabSz="533400">
            <a:lnSpc>
              <a:spcPct val="90000"/>
            </a:lnSpc>
            <a:spcBef>
              <a:spcPct val="0"/>
            </a:spcBef>
            <a:spcAft>
              <a:spcPct val="35000"/>
            </a:spcAft>
          </a:pPr>
          <a:r>
            <a:rPr lang="ru-RU" sz="1200" b="1" kern="1200" dirty="0" smtClean="0">
              <a:effectLst>
                <a:outerShdw blurRad="38100" dist="38100" dir="2700000" algn="tl">
                  <a:srgbClr val="000000">
                    <a:alpha val="43137"/>
                  </a:srgbClr>
                </a:outerShdw>
              </a:effectLst>
            </a:rPr>
            <a:t>В этом случае</a:t>
          </a:r>
        </a:p>
        <a:p>
          <a:pPr lvl="0" algn="ctr" defTabSz="533400">
            <a:lnSpc>
              <a:spcPct val="90000"/>
            </a:lnSpc>
            <a:spcBef>
              <a:spcPct val="0"/>
            </a:spcBef>
            <a:spcAft>
              <a:spcPct val="35000"/>
            </a:spcAft>
          </a:pPr>
          <a:r>
            <a:rPr lang="ru-RU" sz="1200" b="1" kern="1200" dirty="0" smtClean="0">
              <a:effectLst>
                <a:outerShdw blurRad="38100" dist="38100" dir="2700000" algn="tl">
                  <a:srgbClr val="000000">
                    <a:alpha val="43137"/>
                  </a:srgbClr>
                </a:outerShdw>
              </a:effectLst>
            </a:rPr>
            <a:t>инфицированные люди становятся</a:t>
          </a:r>
        </a:p>
        <a:p>
          <a:pPr lvl="0" algn="ctr" defTabSz="533400">
            <a:lnSpc>
              <a:spcPct val="90000"/>
            </a:lnSpc>
            <a:spcBef>
              <a:spcPct val="0"/>
            </a:spcBef>
            <a:spcAft>
              <a:spcPct val="35000"/>
            </a:spcAft>
          </a:pPr>
          <a:r>
            <a:rPr lang="ru-RU" sz="1200" b="1" kern="1200" dirty="0" smtClean="0">
              <a:effectLst>
                <a:outerShdw blurRad="38100" dist="38100" dir="2700000" algn="tl">
                  <a:srgbClr val="000000">
                    <a:alpha val="43137"/>
                  </a:srgbClr>
                </a:outerShdw>
              </a:effectLst>
            </a:rPr>
            <a:t>бессимптомными носителями ВИЧ</a:t>
          </a:r>
          <a:endParaRPr lang="ru-RU" sz="1200" b="1" kern="1200" dirty="0">
            <a:effectLst>
              <a:outerShdw blurRad="38100" dist="38100" dir="2700000" algn="tl">
                <a:srgbClr val="000000">
                  <a:alpha val="43137"/>
                </a:srgbClr>
              </a:outerShdw>
            </a:effectLst>
          </a:endParaRPr>
        </a:p>
      </dsp:txBody>
      <dsp:txXfrm>
        <a:off x="5437304" y="5487"/>
        <a:ext cx="2920940" cy="1495387"/>
      </dsp:txXfrm>
    </dsp:sp>
    <dsp:sp modelId="{0C7F624C-57C5-461A-BD32-8DAC4C36A742}">
      <dsp:nvSpPr>
        <dsp:cNvPr id="0" name=""/>
        <dsp:cNvSpPr/>
      </dsp:nvSpPr>
      <dsp:spPr>
        <a:xfrm>
          <a:off x="3149480" y="2776080"/>
          <a:ext cx="542631" cy="91440"/>
        </a:xfrm>
        <a:custGeom>
          <a:avLst/>
          <a:gdLst/>
          <a:ahLst/>
          <a:cxnLst/>
          <a:rect l="0" t="0" r="0" b="0"/>
          <a:pathLst>
            <a:path>
              <a:moveTo>
                <a:pt x="0" y="45720"/>
              </a:moveTo>
              <a:lnTo>
                <a:pt x="542631" y="45720"/>
              </a:lnTo>
            </a:path>
          </a:pathLst>
        </a:custGeom>
        <a:noFill/>
        <a:ln w="10000" cap="flat" cmpd="sng" algn="ctr">
          <a:solidFill>
            <a:schemeClr val="accent4">
              <a:hueOff val="-3000431"/>
              <a:satOff val="0"/>
              <a:lumOff val="10981"/>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b="1" kern="1200">
            <a:effectLst>
              <a:outerShdw blurRad="38100" dist="38100" dir="2700000" algn="tl">
                <a:srgbClr val="000000">
                  <a:alpha val="43137"/>
                </a:srgbClr>
              </a:outerShdw>
            </a:effectLst>
          </a:endParaRPr>
        </a:p>
      </dsp:txBody>
      <dsp:txXfrm>
        <a:off x="3406465" y="2818932"/>
        <a:ext cx="28661" cy="5737"/>
      </dsp:txXfrm>
    </dsp:sp>
    <dsp:sp modelId="{AA5A5F89-393A-4993-BE34-71CAF6671323}">
      <dsp:nvSpPr>
        <dsp:cNvPr id="0" name=""/>
        <dsp:cNvSpPr/>
      </dsp:nvSpPr>
      <dsp:spPr>
        <a:xfrm>
          <a:off x="214314" y="2074107"/>
          <a:ext cx="2936966" cy="1495387"/>
        </a:xfrm>
        <a:prstGeom prst="rect">
          <a:avLst/>
        </a:prstGeom>
        <a:gradFill rotWithShape="0">
          <a:gsLst>
            <a:gs pos="0">
              <a:schemeClr val="accent4">
                <a:hueOff val="-2250323"/>
                <a:satOff val="0"/>
                <a:lumOff val="8236"/>
                <a:alphaOff val="0"/>
                <a:tint val="75000"/>
                <a:shade val="85000"/>
                <a:satMod val="230000"/>
              </a:schemeClr>
            </a:gs>
            <a:gs pos="25000">
              <a:schemeClr val="accent4">
                <a:hueOff val="-2250323"/>
                <a:satOff val="0"/>
                <a:lumOff val="8236"/>
                <a:alphaOff val="0"/>
                <a:tint val="90000"/>
                <a:shade val="70000"/>
                <a:satMod val="220000"/>
              </a:schemeClr>
            </a:gs>
            <a:gs pos="50000">
              <a:schemeClr val="accent4">
                <a:hueOff val="-2250323"/>
                <a:satOff val="0"/>
                <a:lumOff val="8236"/>
                <a:alphaOff val="0"/>
                <a:tint val="90000"/>
                <a:shade val="58000"/>
                <a:satMod val="225000"/>
              </a:schemeClr>
            </a:gs>
            <a:gs pos="65000">
              <a:schemeClr val="accent4">
                <a:hueOff val="-2250323"/>
                <a:satOff val="0"/>
                <a:lumOff val="8236"/>
                <a:alphaOff val="0"/>
                <a:tint val="90000"/>
                <a:shade val="58000"/>
                <a:satMod val="225000"/>
              </a:schemeClr>
            </a:gs>
            <a:gs pos="80000">
              <a:schemeClr val="accent4">
                <a:hueOff val="-2250323"/>
                <a:satOff val="0"/>
                <a:lumOff val="8236"/>
                <a:alphaOff val="0"/>
                <a:tint val="90000"/>
                <a:shade val="69000"/>
                <a:satMod val="220000"/>
              </a:schemeClr>
            </a:gs>
            <a:gs pos="100000">
              <a:schemeClr val="accent4">
                <a:hueOff val="-2250323"/>
                <a:satOff val="0"/>
                <a:lumOff val="8236"/>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ru-RU" sz="1200" b="1" kern="1200" dirty="0" smtClean="0">
              <a:effectLst>
                <a:outerShdw blurRad="38100" dist="38100" dir="2700000" algn="tl">
                  <a:srgbClr val="000000">
                    <a:alpha val="43137"/>
                  </a:srgbClr>
                </a:outerShdw>
              </a:effectLst>
            </a:rPr>
            <a:t>3 группа       Симптомами служат: увеличение</a:t>
          </a:r>
        </a:p>
        <a:p>
          <a:pPr lvl="0" algn="ctr" defTabSz="533400">
            <a:lnSpc>
              <a:spcPct val="90000"/>
            </a:lnSpc>
            <a:spcBef>
              <a:spcPct val="0"/>
            </a:spcBef>
            <a:spcAft>
              <a:spcPct val="35000"/>
            </a:spcAft>
          </a:pPr>
          <a:r>
            <a:rPr lang="ru-RU" sz="1200" b="1" kern="1200" dirty="0" smtClean="0">
              <a:effectLst>
                <a:outerShdw blurRad="38100" dist="38100" dir="2700000" algn="tl">
                  <a:srgbClr val="000000">
                    <a:alpha val="43137"/>
                  </a:srgbClr>
                </a:outerShdw>
              </a:effectLst>
            </a:rPr>
            <a:t>лимфатических узлов, лихорадка,</a:t>
          </a:r>
        </a:p>
        <a:p>
          <a:pPr lvl="0" algn="ctr" defTabSz="533400">
            <a:lnSpc>
              <a:spcPct val="90000"/>
            </a:lnSpc>
            <a:spcBef>
              <a:spcPct val="0"/>
            </a:spcBef>
            <a:spcAft>
              <a:spcPct val="35000"/>
            </a:spcAft>
          </a:pPr>
          <a:r>
            <a:rPr lang="ru-RU" sz="1200" b="1" kern="1200" dirty="0" smtClean="0">
              <a:effectLst>
                <a:outerShdw blurRad="38100" dist="38100" dir="2700000" algn="tl">
                  <a:srgbClr val="000000">
                    <a:alpha val="43137"/>
                  </a:srgbClr>
                </a:outerShdw>
              </a:effectLst>
            </a:rPr>
            <a:t>недомогание, повышенное</a:t>
          </a:r>
        </a:p>
        <a:p>
          <a:pPr lvl="0" algn="ctr" defTabSz="533400">
            <a:lnSpc>
              <a:spcPct val="90000"/>
            </a:lnSpc>
            <a:spcBef>
              <a:spcPct val="0"/>
            </a:spcBef>
            <a:spcAft>
              <a:spcPct val="35000"/>
            </a:spcAft>
          </a:pPr>
          <a:r>
            <a:rPr lang="ru-RU" sz="1200" b="1" kern="1200" dirty="0" smtClean="0">
              <a:effectLst>
                <a:outerShdw blurRad="38100" dist="38100" dir="2700000" algn="tl">
                  <a:srgbClr val="000000">
                    <a:alpha val="43137"/>
                  </a:srgbClr>
                </a:outerShdw>
              </a:effectLst>
            </a:rPr>
            <a:t>потоотделение, быстрая утомляемость, потеря аппетита и веса</a:t>
          </a:r>
          <a:endParaRPr lang="ru-RU" sz="1200" b="1" kern="1200" dirty="0">
            <a:effectLst>
              <a:outerShdw blurRad="38100" dist="38100" dir="2700000" algn="tl">
                <a:srgbClr val="000000">
                  <a:alpha val="43137"/>
                </a:srgbClr>
              </a:outerShdw>
            </a:effectLst>
          </a:endParaRPr>
        </a:p>
      </dsp:txBody>
      <dsp:txXfrm>
        <a:off x="214314" y="2074107"/>
        <a:ext cx="2936966" cy="1495387"/>
      </dsp:txXfrm>
    </dsp:sp>
    <dsp:sp modelId="{F4EFAB14-4805-406E-B3B4-75C90419FCEE}">
      <dsp:nvSpPr>
        <dsp:cNvPr id="0" name=""/>
        <dsp:cNvSpPr/>
      </dsp:nvSpPr>
      <dsp:spPr>
        <a:xfrm>
          <a:off x="2825809" y="3567694"/>
          <a:ext cx="3002115" cy="542631"/>
        </a:xfrm>
        <a:custGeom>
          <a:avLst/>
          <a:gdLst/>
          <a:ahLst/>
          <a:cxnLst/>
          <a:rect l="0" t="0" r="0" b="0"/>
          <a:pathLst>
            <a:path>
              <a:moveTo>
                <a:pt x="3002115" y="0"/>
              </a:moveTo>
              <a:lnTo>
                <a:pt x="3002115" y="288415"/>
              </a:lnTo>
              <a:lnTo>
                <a:pt x="0" y="288415"/>
              </a:lnTo>
              <a:lnTo>
                <a:pt x="0" y="542631"/>
              </a:lnTo>
            </a:path>
          </a:pathLst>
        </a:custGeom>
        <a:noFill/>
        <a:ln w="10000" cap="flat" cmpd="sng" algn="ctr">
          <a:solidFill>
            <a:schemeClr val="accent4">
              <a:hueOff val="-4500646"/>
              <a:satOff val="0"/>
              <a:lumOff val="16471"/>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b="1" kern="1200">
            <a:effectLst>
              <a:outerShdw blurRad="38100" dist="38100" dir="2700000" algn="tl">
                <a:srgbClr val="000000">
                  <a:alpha val="43137"/>
                </a:srgbClr>
              </a:outerShdw>
            </a:effectLst>
          </a:endParaRPr>
        </a:p>
      </dsp:txBody>
      <dsp:txXfrm>
        <a:off x="4250458" y="3836141"/>
        <a:ext cx="152817" cy="5737"/>
      </dsp:txXfrm>
    </dsp:sp>
    <dsp:sp modelId="{30B20C05-3BA4-4D00-B1C4-7E7A6C1701F1}">
      <dsp:nvSpPr>
        <dsp:cNvPr id="0" name=""/>
        <dsp:cNvSpPr/>
      </dsp:nvSpPr>
      <dsp:spPr>
        <a:xfrm>
          <a:off x="3724512" y="2074107"/>
          <a:ext cx="4206824" cy="1495387"/>
        </a:xfrm>
        <a:prstGeom prst="rect">
          <a:avLst/>
        </a:prstGeom>
        <a:gradFill rotWithShape="0">
          <a:gsLst>
            <a:gs pos="0">
              <a:schemeClr val="accent4">
                <a:hueOff val="-3375485"/>
                <a:satOff val="0"/>
                <a:lumOff val="12353"/>
                <a:alphaOff val="0"/>
                <a:tint val="75000"/>
                <a:shade val="85000"/>
                <a:satMod val="230000"/>
              </a:schemeClr>
            </a:gs>
            <a:gs pos="25000">
              <a:schemeClr val="accent4">
                <a:hueOff val="-3375485"/>
                <a:satOff val="0"/>
                <a:lumOff val="12353"/>
                <a:alphaOff val="0"/>
                <a:tint val="90000"/>
                <a:shade val="70000"/>
                <a:satMod val="220000"/>
              </a:schemeClr>
            </a:gs>
            <a:gs pos="50000">
              <a:schemeClr val="accent4">
                <a:hueOff val="-3375485"/>
                <a:satOff val="0"/>
                <a:lumOff val="12353"/>
                <a:alphaOff val="0"/>
                <a:tint val="90000"/>
                <a:shade val="58000"/>
                <a:satMod val="225000"/>
              </a:schemeClr>
            </a:gs>
            <a:gs pos="65000">
              <a:schemeClr val="accent4">
                <a:hueOff val="-3375485"/>
                <a:satOff val="0"/>
                <a:lumOff val="12353"/>
                <a:alphaOff val="0"/>
                <a:tint val="90000"/>
                <a:shade val="58000"/>
                <a:satMod val="225000"/>
              </a:schemeClr>
            </a:gs>
            <a:gs pos="80000">
              <a:schemeClr val="accent4">
                <a:hueOff val="-3375485"/>
                <a:satOff val="0"/>
                <a:lumOff val="12353"/>
                <a:alphaOff val="0"/>
                <a:tint val="90000"/>
                <a:shade val="69000"/>
                <a:satMod val="220000"/>
              </a:schemeClr>
            </a:gs>
            <a:gs pos="100000">
              <a:schemeClr val="accent4">
                <a:hueOff val="-3375485"/>
                <a:satOff val="0"/>
                <a:lumOff val="12353"/>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ru-RU" sz="1200" b="1" kern="1200" dirty="0" smtClean="0">
              <a:effectLst>
                <a:outerShdw blurRad="38100" dist="38100" dir="2700000" algn="tl">
                  <a:srgbClr val="000000">
                    <a:alpha val="43137"/>
                  </a:srgbClr>
                </a:outerShdw>
              </a:effectLst>
            </a:rPr>
            <a:t>4 группа          Симптомы включают лихорадку,</a:t>
          </a:r>
        </a:p>
        <a:p>
          <a:pPr lvl="0" algn="ctr" defTabSz="533400">
            <a:lnSpc>
              <a:spcPct val="90000"/>
            </a:lnSpc>
            <a:spcBef>
              <a:spcPct val="0"/>
            </a:spcBef>
            <a:spcAft>
              <a:spcPct val="35000"/>
            </a:spcAft>
          </a:pPr>
          <a:r>
            <a:rPr lang="ru-RU" sz="1200" b="1" kern="1200" dirty="0" smtClean="0">
              <a:effectLst>
                <a:outerShdw blurRad="38100" dist="38100" dir="2700000" algn="tl">
                  <a:srgbClr val="000000">
                    <a:alpha val="43137"/>
                  </a:srgbClr>
                </a:outerShdw>
              </a:effectLst>
            </a:rPr>
            <a:t>потерю веса, диарею, неврологические</a:t>
          </a:r>
        </a:p>
        <a:p>
          <a:pPr lvl="0" algn="ctr" defTabSz="533400">
            <a:lnSpc>
              <a:spcPct val="90000"/>
            </a:lnSpc>
            <a:spcBef>
              <a:spcPct val="0"/>
            </a:spcBef>
            <a:spcAft>
              <a:spcPct val="35000"/>
            </a:spcAft>
          </a:pPr>
          <a:r>
            <a:rPr lang="ru-RU" sz="1200" b="1" kern="1200" dirty="0" smtClean="0">
              <a:effectLst>
                <a:outerShdw blurRad="38100" dist="38100" dir="2700000" algn="tl">
                  <a:srgbClr val="000000">
                    <a:alpha val="43137"/>
                  </a:srgbClr>
                </a:outerShdw>
              </a:effectLst>
            </a:rPr>
            <a:t>изменения. </a:t>
          </a:r>
        </a:p>
        <a:p>
          <a:pPr lvl="0" algn="ctr" defTabSz="533400">
            <a:lnSpc>
              <a:spcPct val="90000"/>
            </a:lnSpc>
            <a:spcBef>
              <a:spcPct val="0"/>
            </a:spcBef>
            <a:spcAft>
              <a:spcPct val="35000"/>
            </a:spcAft>
          </a:pPr>
          <a:r>
            <a:rPr lang="ru-RU" sz="1200" b="1" kern="1200" dirty="0" smtClean="0">
              <a:effectLst>
                <a:outerShdw blurRad="38100" dist="38100" dir="2700000" algn="tl">
                  <a:srgbClr val="000000">
                    <a:alpha val="43137"/>
                  </a:srgbClr>
                </a:outerShdw>
              </a:effectLst>
            </a:rPr>
            <a:t>Развитие вторичных</a:t>
          </a:r>
        </a:p>
        <a:p>
          <a:pPr lvl="0" algn="ctr" defTabSz="533400">
            <a:lnSpc>
              <a:spcPct val="90000"/>
            </a:lnSpc>
            <a:spcBef>
              <a:spcPct val="0"/>
            </a:spcBef>
            <a:spcAft>
              <a:spcPct val="35000"/>
            </a:spcAft>
          </a:pPr>
          <a:r>
            <a:rPr lang="ru-RU" sz="1200" b="1" kern="1200" dirty="0" smtClean="0">
              <a:effectLst>
                <a:outerShdw blurRad="38100" dist="38100" dir="2700000" algn="tl">
                  <a:srgbClr val="000000">
                    <a:alpha val="43137"/>
                  </a:srgbClr>
                </a:outerShdw>
              </a:effectLst>
            </a:rPr>
            <a:t>инфекций (например, пневмония)  и злокачественных опухолей</a:t>
          </a:r>
        </a:p>
      </dsp:txBody>
      <dsp:txXfrm>
        <a:off x="3724512" y="2074107"/>
        <a:ext cx="4206824" cy="1495387"/>
      </dsp:txXfrm>
    </dsp:sp>
    <dsp:sp modelId="{33CEE9AA-65A1-4F4E-B183-4339851356B8}">
      <dsp:nvSpPr>
        <dsp:cNvPr id="0" name=""/>
        <dsp:cNvSpPr/>
      </dsp:nvSpPr>
      <dsp:spPr>
        <a:xfrm>
          <a:off x="214314" y="4142726"/>
          <a:ext cx="5222990" cy="1495387"/>
        </a:xfrm>
        <a:prstGeom prst="rect">
          <a:avLst/>
        </a:prstGeom>
        <a:gradFill rotWithShape="0">
          <a:gsLst>
            <a:gs pos="0">
              <a:schemeClr val="accent4">
                <a:hueOff val="-4500646"/>
                <a:satOff val="0"/>
                <a:lumOff val="16471"/>
                <a:alphaOff val="0"/>
                <a:tint val="75000"/>
                <a:shade val="85000"/>
                <a:satMod val="230000"/>
              </a:schemeClr>
            </a:gs>
            <a:gs pos="25000">
              <a:schemeClr val="accent4">
                <a:hueOff val="-4500646"/>
                <a:satOff val="0"/>
                <a:lumOff val="16471"/>
                <a:alphaOff val="0"/>
                <a:tint val="90000"/>
                <a:shade val="70000"/>
                <a:satMod val="220000"/>
              </a:schemeClr>
            </a:gs>
            <a:gs pos="50000">
              <a:schemeClr val="accent4">
                <a:hueOff val="-4500646"/>
                <a:satOff val="0"/>
                <a:lumOff val="16471"/>
                <a:alphaOff val="0"/>
                <a:tint val="90000"/>
                <a:shade val="58000"/>
                <a:satMod val="225000"/>
              </a:schemeClr>
            </a:gs>
            <a:gs pos="65000">
              <a:schemeClr val="accent4">
                <a:hueOff val="-4500646"/>
                <a:satOff val="0"/>
                <a:lumOff val="16471"/>
                <a:alphaOff val="0"/>
                <a:tint val="90000"/>
                <a:shade val="58000"/>
                <a:satMod val="225000"/>
              </a:schemeClr>
            </a:gs>
            <a:gs pos="80000">
              <a:schemeClr val="accent4">
                <a:hueOff val="-4500646"/>
                <a:satOff val="0"/>
                <a:lumOff val="16471"/>
                <a:alphaOff val="0"/>
                <a:tint val="90000"/>
                <a:shade val="69000"/>
                <a:satMod val="220000"/>
              </a:schemeClr>
            </a:gs>
            <a:gs pos="100000">
              <a:schemeClr val="accent4">
                <a:hueOff val="-4500646"/>
                <a:satOff val="0"/>
                <a:lumOff val="16471"/>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ru-RU" sz="2400" b="1" kern="1200" dirty="0" smtClean="0">
              <a:effectLst>
                <a:outerShdw blurRad="38100" dist="38100" dir="2700000" algn="tl">
                  <a:srgbClr val="000000">
                    <a:alpha val="43137"/>
                  </a:srgbClr>
                </a:outerShdw>
              </a:effectLst>
            </a:rPr>
            <a:t>Инкубационный период при </a:t>
          </a:r>
          <a:r>
            <a:rPr lang="ru-RU" sz="2400" b="1" kern="1200" dirty="0" err="1" smtClean="0">
              <a:effectLst>
                <a:outerShdw blurRad="38100" dist="38100" dir="2700000" algn="tl">
                  <a:srgbClr val="000000">
                    <a:alpha val="43137"/>
                  </a:srgbClr>
                </a:outerShdw>
              </a:effectLst>
            </a:rPr>
            <a:t>СПИДе</a:t>
          </a:r>
          <a:r>
            <a:rPr lang="ru-RU" sz="2400" b="1" kern="1200" dirty="0" smtClean="0">
              <a:effectLst>
                <a:outerShdw blurRad="38100" dist="38100" dir="2700000" algn="tl">
                  <a:srgbClr val="000000">
                    <a:alpha val="43137"/>
                  </a:srgbClr>
                </a:outerShdw>
              </a:effectLst>
            </a:rPr>
            <a:t> очень длительный: </a:t>
          </a:r>
        </a:p>
        <a:p>
          <a:pPr lvl="0" algn="ctr" defTabSz="1066800">
            <a:lnSpc>
              <a:spcPct val="90000"/>
            </a:lnSpc>
            <a:spcBef>
              <a:spcPct val="0"/>
            </a:spcBef>
            <a:spcAft>
              <a:spcPct val="35000"/>
            </a:spcAft>
          </a:pPr>
          <a:r>
            <a:rPr lang="ru-RU" sz="2400" b="1" kern="1200" dirty="0" smtClean="0">
              <a:effectLst>
                <a:outerShdw blurRad="38100" dist="38100" dir="2700000" algn="tl">
                  <a:srgbClr val="000000">
                    <a:alpha val="43137"/>
                  </a:srgbClr>
                </a:outerShdw>
              </a:effectLst>
            </a:rPr>
            <a:t>от нескольких месяцев до 10 лет</a:t>
          </a:r>
          <a:endParaRPr lang="ru-RU" sz="2400" b="1" kern="1200" dirty="0">
            <a:effectLst>
              <a:outerShdw blurRad="38100" dist="38100" dir="2700000" algn="tl">
                <a:srgbClr val="000000">
                  <a:alpha val="43137"/>
                </a:srgbClr>
              </a:outerShdw>
            </a:effectLst>
          </a:endParaRPr>
        </a:p>
      </dsp:txBody>
      <dsp:txXfrm>
        <a:off x="214314" y="4142726"/>
        <a:ext cx="5222990" cy="14953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0A1B7E-7AD8-47A3-983B-1C5EE2843149}">
      <dsp:nvSpPr>
        <dsp:cNvPr id="0" name=""/>
        <dsp:cNvSpPr/>
      </dsp:nvSpPr>
      <dsp:spPr>
        <a:xfrm>
          <a:off x="142865" y="505196"/>
          <a:ext cx="2270737" cy="1362442"/>
        </a:xfrm>
        <a:prstGeom prst="roundRect">
          <a:avLst>
            <a:gd name="adj" fmla="val 10000"/>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effectLst>
                <a:outerShdw blurRad="38100" dist="38100" dir="2700000" algn="tl">
                  <a:srgbClr val="000000">
                    <a:alpha val="43137"/>
                  </a:srgbClr>
                </a:outerShdw>
              </a:effectLst>
            </a:rPr>
            <a:t>Период времени с момента инфицирования ВИЧ  до   его   обнаружения   в   крови   больного в опасном для окружающих количестве. Этот пе­риод длится всего 1-3 недели</a:t>
          </a:r>
          <a:endParaRPr lang="ru-RU" sz="1200" b="1" kern="1200" dirty="0">
            <a:effectLst>
              <a:outerShdw blurRad="38100" dist="38100" dir="2700000" algn="tl">
                <a:srgbClr val="000000">
                  <a:alpha val="43137"/>
                </a:srgbClr>
              </a:outerShdw>
            </a:effectLst>
          </a:endParaRPr>
        </a:p>
      </dsp:txBody>
      <dsp:txXfrm>
        <a:off x="182770" y="545101"/>
        <a:ext cx="2190927" cy="1282632"/>
      </dsp:txXfrm>
    </dsp:sp>
    <dsp:sp modelId="{8FB6651C-3963-4F90-8032-1822528392C4}">
      <dsp:nvSpPr>
        <dsp:cNvPr id="0" name=""/>
        <dsp:cNvSpPr/>
      </dsp:nvSpPr>
      <dsp:spPr>
        <a:xfrm rot="52894">
          <a:off x="2488907" y="920442"/>
          <a:ext cx="1030502" cy="563142"/>
        </a:xfrm>
        <a:prstGeom prst="rightArrow">
          <a:avLst>
            <a:gd name="adj1" fmla="val 60000"/>
            <a:gd name="adj2" fmla="val 50000"/>
          </a:avLst>
        </a:prstGeom>
        <a:solidFill>
          <a:schemeClr val="accent4">
            <a:hueOff val="0"/>
            <a:satOff val="0"/>
            <a:lumOff val="0"/>
            <a:alphaOff val="0"/>
          </a:schemeClr>
        </a:solidFill>
        <a:ln>
          <a:noFill/>
        </a:ln>
        <a:effectLst>
          <a:outerShdw blurRad="76200" dist="50800" dir="5400000" rotWithShape="0">
            <a:srgbClr val="4E3B3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ru-RU" sz="2600" kern="1200"/>
        </a:p>
      </dsp:txBody>
      <dsp:txXfrm>
        <a:off x="2488917" y="1031770"/>
        <a:ext cx="861559" cy="337886"/>
      </dsp:txXfrm>
    </dsp:sp>
    <dsp:sp modelId="{E90D08D0-EBFD-42E4-8DF0-FC9DDF066B0F}">
      <dsp:nvSpPr>
        <dsp:cNvPr id="0" name=""/>
        <dsp:cNvSpPr/>
      </dsp:nvSpPr>
      <dsp:spPr>
        <a:xfrm>
          <a:off x="4357717" y="76564"/>
          <a:ext cx="3786205" cy="2372734"/>
        </a:xfrm>
        <a:prstGeom prst="roundRect">
          <a:avLst>
            <a:gd name="adj" fmla="val 10000"/>
          </a:avLst>
        </a:prstGeom>
        <a:gradFill rotWithShape="0">
          <a:gsLst>
            <a:gs pos="0">
              <a:schemeClr val="accent4">
                <a:hueOff val="-1125162"/>
                <a:satOff val="0"/>
                <a:lumOff val="4118"/>
                <a:alphaOff val="0"/>
                <a:tint val="75000"/>
                <a:shade val="85000"/>
                <a:satMod val="230000"/>
              </a:schemeClr>
            </a:gs>
            <a:gs pos="25000">
              <a:schemeClr val="accent4">
                <a:hueOff val="-1125162"/>
                <a:satOff val="0"/>
                <a:lumOff val="4118"/>
                <a:alphaOff val="0"/>
                <a:tint val="90000"/>
                <a:shade val="70000"/>
                <a:satMod val="220000"/>
              </a:schemeClr>
            </a:gs>
            <a:gs pos="50000">
              <a:schemeClr val="accent4">
                <a:hueOff val="-1125162"/>
                <a:satOff val="0"/>
                <a:lumOff val="4118"/>
                <a:alphaOff val="0"/>
                <a:tint val="90000"/>
                <a:shade val="58000"/>
                <a:satMod val="225000"/>
              </a:schemeClr>
            </a:gs>
            <a:gs pos="65000">
              <a:schemeClr val="accent4">
                <a:hueOff val="-1125162"/>
                <a:satOff val="0"/>
                <a:lumOff val="4118"/>
                <a:alphaOff val="0"/>
                <a:tint val="90000"/>
                <a:shade val="58000"/>
                <a:satMod val="225000"/>
              </a:schemeClr>
            </a:gs>
            <a:gs pos="80000">
              <a:schemeClr val="accent4">
                <a:hueOff val="-1125162"/>
                <a:satOff val="0"/>
                <a:lumOff val="4118"/>
                <a:alphaOff val="0"/>
                <a:tint val="90000"/>
                <a:shade val="69000"/>
                <a:satMod val="220000"/>
              </a:schemeClr>
            </a:gs>
            <a:gs pos="100000">
              <a:schemeClr val="accent4">
                <a:hueOff val="-1125162"/>
                <a:satOff val="0"/>
                <a:lumOff val="4118"/>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effectLst>
                <a:outerShdw blurRad="38100" dist="38100" dir="2700000" algn="tl">
                  <a:srgbClr val="000000">
                    <a:alpha val="43137"/>
                  </a:srgbClr>
                </a:outerShdw>
              </a:effectLst>
            </a:rPr>
            <a:t>Период времени с момента инфицирования ВИЧ   до   проявления   быстро   развивающихся симптомов заболевания (группа 1, см. схему 2). </a:t>
          </a:r>
        </a:p>
        <a:p>
          <a:pPr lvl="0" algn="ctr" defTabSz="622300">
            <a:lnSpc>
              <a:spcPct val="90000"/>
            </a:lnSpc>
            <a:spcBef>
              <a:spcPct val="0"/>
            </a:spcBef>
            <a:spcAft>
              <a:spcPct val="35000"/>
            </a:spcAft>
          </a:pPr>
          <a:r>
            <a:rPr lang="ru-RU" sz="1400" b="1" kern="1200" dirty="0" smtClean="0">
              <a:effectLst>
                <a:outerShdw blurRad="38100" dist="38100" dir="2700000" algn="tl">
                  <a:srgbClr val="000000">
                    <a:alpha val="43137"/>
                  </a:srgbClr>
                </a:outerShdw>
              </a:effectLst>
            </a:rPr>
            <a:t>Продолжительность   этого   периода   составляет 1-8 недель. Заболевание сопровождается лихорадкой,   слабостью,   увеличением   лимфатических узлов или протекает более тяжело, с неврологическими нарушениями</a:t>
          </a:r>
          <a:endParaRPr lang="ru-RU" sz="1400" b="1" kern="1200" dirty="0">
            <a:effectLst>
              <a:outerShdw blurRad="38100" dist="38100" dir="2700000" algn="tl">
                <a:srgbClr val="000000">
                  <a:alpha val="43137"/>
                </a:srgbClr>
              </a:outerShdw>
            </a:effectLst>
          </a:endParaRPr>
        </a:p>
      </dsp:txBody>
      <dsp:txXfrm>
        <a:off x="4427212" y="146059"/>
        <a:ext cx="3647215" cy="2233744"/>
      </dsp:txXfrm>
    </dsp:sp>
    <dsp:sp modelId="{1D2B0694-E33C-42CB-935C-92F4369E68EB}">
      <dsp:nvSpPr>
        <dsp:cNvPr id="0" name=""/>
        <dsp:cNvSpPr/>
      </dsp:nvSpPr>
      <dsp:spPr>
        <a:xfrm rot="4092832">
          <a:off x="6628784" y="2677541"/>
          <a:ext cx="599967" cy="563142"/>
        </a:xfrm>
        <a:prstGeom prst="rightArrow">
          <a:avLst>
            <a:gd name="adj1" fmla="val 60000"/>
            <a:gd name="adj2" fmla="val 50000"/>
          </a:avLst>
        </a:prstGeom>
        <a:solidFill>
          <a:schemeClr val="accent4">
            <a:hueOff val="-1500215"/>
            <a:satOff val="0"/>
            <a:lumOff val="5490"/>
            <a:alphaOff val="0"/>
          </a:schemeClr>
        </a:solidFill>
        <a:ln>
          <a:noFill/>
        </a:ln>
        <a:effectLst>
          <a:outerShdw blurRad="76200" dist="50800" dir="5400000" rotWithShape="0">
            <a:srgbClr val="4E3B3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endParaRPr lang="ru-RU" sz="3300" kern="1200"/>
        </a:p>
      </dsp:txBody>
      <dsp:txXfrm rot="-5400000">
        <a:off x="6728473" y="2665162"/>
        <a:ext cx="337886" cy="431024"/>
      </dsp:txXfrm>
    </dsp:sp>
    <dsp:sp modelId="{5CBF9681-6BB2-4DD5-A1C3-59E5FE9D6C19}">
      <dsp:nvSpPr>
        <dsp:cNvPr id="0" name=""/>
        <dsp:cNvSpPr/>
      </dsp:nvSpPr>
      <dsp:spPr>
        <a:xfrm>
          <a:off x="6365662" y="3500460"/>
          <a:ext cx="2270737" cy="1780835"/>
        </a:xfrm>
        <a:prstGeom prst="roundRect">
          <a:avLst>
            <a:gd name="adj" fmla="val 10000"/>
          </a:avLst>
        </a:prstGeom>
        <a:gradFill rotWithShape="0">
          <a:gsLst>
            <a:gs pos="0">
              <a:schemeClr val="accent4">
                <a:hueOff val="-2250323"/>
                <a:satOff val="0"/>
                <a:lumOff val="8236"/>
                <a:alphaOff val="0"/>
                <a:tint val="75000"/>
                <a:shade val="85000"/>
                <a:satMod val="230000"/>
              </a:schemeClr>
            </a:gs>
            <a:gs pos="25000">
              <a:schemeClr val="accent4">
                <a:hueOff val="-2250323"/>
                <a:satOff val="0"/>
                <a:lumOff val="8236"/>
                <a:alphaOff val="0"/>
                <a:tint val="90000"/>
                <a:shade val="70000"/>
                <a:satMod val="220000"/>
              </a:schemeClr>
            </a:gs>
            <a:gs pos="50000">
              <a:schemeClr val="accent4">
                <a:hueOff val="-2250323"/>
                <a:satOff val="0"/>
                <a:lumOff val="8236"/>
                <a:alphaOff val="0"/>
                <a:tint val="90000"/>
                <a:shade val="58000"/>
                <a:satMod val="225000"/>
              </a:schemeClr>
            </a:gs>
            <a:gs pos="65000">
              <a:schemeClr val="accent4">
                <a:hueOff val="-2250323"/>
                <a:satOff val="0"/>
                <a:lumOff val="8236"/>
                <a:alphaOff val="0"/>
                <a:tint val="90000"/>
                <a:shade val="58000"/>
                <a:satMod val="225000"/>
              </a:schemeClr>
            </a:gs>
            <a:gs pos="80000">
              <a:schemeClr val="accent4">
                <a:hueOff val="-2250323"/>
                <a:satOff val="0"/>
                <a:lumOff val="8236"/>
                <a:alphaOff val="0"/>
                <a:tint val="90000"/>
                <a:shade val="69000"/>
                <a:satMod val="220000"/>
              </a:schemeClr>
            </a:gs>
            <a:gs pos="100000">
              <a:schemeClr val="accent4">
                <a:hueOff val="-2250323"/>
                <a:satOff val="0"/>
                <a:lumOff val="8236"/>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effectLst>
                <a:outerShdw blurRad="38100" dist="38100" dir="2700000" algn="tl">
                  <a:srgbClr val="000000">
                    <a:alpha val="43137"/>
                  </a:srgbClr>
                </a:outerShdw>
              </a:effectLst>
            </a:rPr>
            <a:t>Период времени от инфицирования ВИЧ до того момента, когда в крови обнаруживаются вирусоспецифические  антитела  (наиболее  распространенный метод диагностики ВИЧ-инфекции). Обычно этот период составляет 2—3 месяца, но может длиться и дольше</a:t>
          </a:r>
          <a:endParaRPr lang="ru-RU" sz="1200" b="1" kern="1200" dirty="0">
            <a:effectLst>
              <a:outerShdw blurRad="38100" dist="38100" dir="2700000" algn="tl">
                <a:srgbClr val="000000">
                  <a:alpha val="43137"/>
                </a:srgbClr>
              </a:outerShdw>
            </a:effectLst>
          </a:endParaRPr>
        </a:p>
      </dsp:txBody>
      <dsp:txXfrm>
        <a:off x="6417821" y="3552619"/>
        <a:ext cx="2166419" cy="1676517"/>
      </dsp:txXfrm>
    </dsp:sp>
    <dsp:sp modelId="{A0F051E8-8919-4C62-B769-BDDBCFAF2D73}">
      <dsp:nvSpPr>
        <dsp:cNvPr id="0" name=""/>
        <dsp:cNvSpPr/>
      </dsp:nvSpPr>
      <dsp:spPr>
        <a:xfrm rot="10800000">
          <a:off x="5684441" y="4109306"/>
          <a:ext cx="481396" cy="563142"/>
        </a:xfrm>
        <a:prstGeom prst="rightArrow">
          <a:avLst>
            <a:gd name="adj1" fmla="val 60000"/>
            <a:gd name="adj2" fmla="val 50000"/>
          </a:avLst>
        </a:prstGeom>
        <a:solidFill>
          <a:schemeClr val="accent4">
            <a:hueOff val="-3000431"/>
            <a:satOff val="0"/>
            <a:lumOff val="10981"/>
            <a:alphaOff val="0"/>
          </a:schemeClr>
        </a:solidFill>
        <a:ln>
          <a:noFill/>
        </a:ln>
        <a:effectLst>
          <a:outerShdw blurRad="76200" dist="50800" dir="5400000" rotWithShape="0">
            <a:srgbClr val="4E3B3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ru-RU" sz="2600" kern="1200"/>
        </a:p>
      </dsp:txBody>
      <dsp:txXfrm rot="10800000">
        <a:off x="5828860" y="4221934"/>
        <a:ext cx="336977" cy="337886"/>
      </dsp:txXfrm>
    </dsp:sp>
    <dsp:sp modelId="{E5A8D0F6-6570-4437-87CD-6B8B7DB9625C}">
      <dsp:nvSpPr>
        <dsp:cNvPr id="0" name=""/>
        <dsp:cNvSpPr/>
      </dsp:nvSpPr>
      <dsp:spPr>
        <a:xfrm>
          <a:off x="3186630" y="3429027"/>
          <a:ext cx="2270737" cy="1923700"/>
        </a:xfrm>
        <a:prstGeom prst="roundRect">
          <a:avLst>
            <a:gd name="adj" fmla="val 10000"/>
          </a:avLst>
        </a:prstGeom>
        <a:gradFill rotWithShape="0">
          <a:gsLst>
            <a:gs pos="0">
              <a:schemeClr val="accent4">
                <a:hueOff val="-3375485"/>
                <a:satOff val="0"/>
                <a:lumOff val="12353"/>
                <a:alphaOff val="0"/>
                <a:tint val="75000"/>
                <a:shade val="85000"/>
                <a:satMod val="230000"/>
              </a:schemeClr>
            </a:gs>
            <a:gs pos="25000">
              <a:schemeClr val="accent4">
                <a:hueOff val="-3375485"/>
                <a:satOff val="0"/>
                <a:lumOff val="12353"/>
                <a:alphaOff val="0"/>
                <a:tint val="90000"/>
                <a:shade val="70000"/>
                <a:satMod val="220000"/>
              </a:schemeClr>
            </a:gs>
            <a:gs pos="50000">
              <a:schemeClr val="accent4">
                <a:hueOff val="-3375485"/>
                <a:satOff val="0"/>
                <a:lumOff val="12353"/>
                <a:alphaOff val="0"/>
                <a:tint val="90000"/>
                <a:shade val="58000"/>
                <a:satMod val="225000"/>
              </a:schemeClr>
            </a:gs>
            <a:gs pos="65000">
              <a:schemeClr val="accent4">
                <a:hueOff val="-3375485"/>
                <a:satOff val="0"/>
                <a:lumOff val="12353"/>
                <a:alphaOff val="0"/>
                <a:tint val="90000"/>
                <a:shade val="58000"/>
                <a:satMod val="225000"/>
              </a:schemeClr>
            </a:gs>
            <a:gs pos="80000">
              <a:schemeClr val="accent4">
                <a:hueOff val="-3375485"/>
                <a:satOff val="0"/>
                <a:lumOff val="12353"/>
                <a:alphaOff val="0"/>
                <a:tint val="90000"/>
                <a:shade val="69000"/>
                <a:satMod val="220000"/>
              </a:schemeClr>
            </a:gs>
            <a:gs pos="100000">
              <a:schemeClr val="accent4">
                <a:hueOff val="-3375485"/>
                <a:satOff val="0"/>
                <a:lumOff val="12353"/>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effectLst>
                <a:outerShdw blurRad="38100" dist="38100" dir="2700000" algn="tl">
                  <a:srgbClr val="000000">
                    <a:alpha val="43137"/>
                  </a:srgbClr>
                </a:outerShdw>
              </a:effectLst>
            </a:rPr>
            <a:t>Период времени от момента инфицирования ВИЧ до проявления каких-либо отложенных симптомов. Продолжительность этого периода точно не определена (длится не менее одной недели), но часто составляет около двух лет</a:t>
          </a:r>
          <a:endParaRPr lang="ru-RU" sz="1200" b="1" kern="1200" dirty="0">
            <a:effectLst>
              <a:outerShdw blurRad="38100" dist="38100" dir="2700000" algn="tl">
                <a:srgbClr val="000000">
                  <a:alpha val="43137"/>
                </a:srgbClr>
              </a:outerShdw>
            </a:effectLst>
          </a:endParaRPr>
        </a:p>
      </dsp:txBody>
      <dsp:txXfrm>
        <a:off x="3242973" y="3485370"/>
        <a:ext cx="2158051" cy="1811014"/>
      </dsp:txXfrm>
    </dsp:sp>
    <dsp:sp modelId="{A1E2B045-E4EE-4871-ABD6-812107F59682}">
      <dsp:nvSpPr>
        <dsp:cNvPr id="0" name=""/>
        <dsp:cNvSpPr/>
      </dsp:nvSpPr>
      <dsp:spPr>
        <a:xfrm rot="10800000">
          <a:off x="2505408" y="4109306"/>
          <a:ext cx="481396" cy="563142"/>
        </a:xfrm>
        <a:prstGeom prst="rightArrow">
          <a:avLst>
            <a:gd name="adj1" fmla="val 60000"/>
            <a:gd name="adj2" fmla="val 50000"/>
          </a:avLst>
        </a:prstGeom>
        <a:solidFill>
          <a:schemeClr val="accent4">
            <a:hueOff val="-4500646"/>
            <a:satOff val="0"/>
            <a:lumOff val="16471"/>
            <a:alphaOff val="0"/>
          </a:schemeClr>
        </a:solidFill>
        <a:ln>
          <a:noFill/>
        </a:ln>
        <a:effectLst>
          <a:outerShdw blurRad="76200" dist="50800" dir="5400000" rotWithShape="0">
            <a:srgbClr val="4E3B3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ru-RU" sz="2600" kern="1200"/>
        </a:p>
      </dsp:txBody>
      <dsp:txXfrm rot="10800000">
        <a:off x="2649827" y="4221934"/>
        <a:ext cx="336977" cy="337886"/>
      </dsp:txXfrm>
    </dsp:sp>
    <dsp:sp modelId="{2D7D2309-85D3-4B52-978E-F0DE69D7D603}">
      <dsp:nvSpPr>
        <dsp:cNvPr id="0" name=""/>
        <dsp:cNvSpPr/>
      </dsp:nvSpPr>
      <dsp:spPr>
        <a:xfrm>
          <a:off x="7597" y="3500460"/>
          <a:ext cx="2270737" cy="1780835"/>
        </a:xfrm>
        <a:prstGeom prst="roundRect">
          <a:avLst>
            <a:gd name="adj" fmla="val 10000"/>
          </a:avLst>
        </a:prstGeom>
        <a:gradFill rotWithShape="0">
          <a:gsLst>
            <a:gs pos="0">
              <a:schemeClr val="accent4">
                <a:hueOff val="-4500646"/>
                <a:satOff val="0"/>
                <a:lumOff val="16471"/>
                <a:alphaOff val="0"/>
                <a:tint val="75000"/>
                <a:shade val="85000"/>
                <a:satMod val="230000"/>
              </a:schemeClr>
            </a:gs>
            <a:gs pos="25000">
              <a:schemeClr val="accent4">
                <a:hueOff val="-4500646"/>
                <a:satOff val="0"/>
                <a:lumOff val="16471"/>
                <a:alphaOff val="0"/>
                <a:tint val="90000"/>
                <a:shade val="70000"/>
                <a:satMod val="220000"/>
              </a:schemeClr>
            </a:gs>
            <a:gs pos="50000">
              <a:schemeClr val="accent4">
                <a:hueOff val="-4500646"/>
                <a:satOff val="0"/>
                <a:lumOff val="16471"/>
                <a:alphaOff val="0"/>
                <a:tint val="90000"/>
                <a:shade val="58000"/>
                <a:satMod val="225000"/>
              </a:schemeClr>
            </a:gs>
            <a:gs pos="65000">
              <a:schemeClr val="accent4">
                <a:hueOff val="-4500646"/>
                <a:satOff val="0"/>
                <a:lumOff val="16471"/>
                <a:alphaOff val="0"/>
                <a:tint val="90000"/>
                <a:shade val="58000"/>
                <a:satMod val="225000"/>
              </a:schemeClr>
            </a:gs>
            <a:gs pos="80000">
              <a:schemeClr val="accent4">
                <a:hueOff val="-4500646"/>
                <a:satOff val="0"/>
                <a:lumOff val="16471"/>
                <a:alphaOff val="0"/>
                <a:tint val="90000"/>
                <a:shade val="69000"/>
                <a:satMod val="220000"/>
              </a:schemeClr>
            </a:gs>
            <a:gs pos="100000">
              <a:schemeClr val="accent4">
                <a:hueOff val="-4500646"/>
                <a:satOff val="0"/>
                <a:lumOff val="16471"/>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effectLst>
                <a:outerShdw blurRad="38100" dist="38100" dir="2700000" algn="tl">
                  <a:srgbClr val="000000">
                    <a:alpha val="43137"/>
                  </a:srgbClr>
                </a:outerShdw>
              </a:effectLst>
            </a:rPr>
            <a:t>Период времени с момента инфицирования ВИЧ до развития </a:t>
          </a:r>
          <a:r>
            <a:rPr lang="ru-RU" sz="1400" b="1" kern="1200" dirty="0" err="1" smtClean="0">
              <a:effectLst>
                <a:outerShdw blurRad="38100" dist="38100" dir="2700000" algn="tl">
                  <a:srgbClr val="000000">
                    <a:alpha val="43137"/>
                  </a:srgbClr>
                </a:outerShdw>
              </a:effectLst>
            </a:rPr>
            <a:t>СПИДа</a:t>
          </a:r>
          <a:endParaRPr lang="ru-RU" sz="1400" b="1" kern="1200" dirty="0">
            <a:effectLst>
              <a:outerShdw blurRad="38100" dist="38100" dir="2700000" algn="tl">
                <a:srgbClr val="000000">
                  <a:alpha val="43137"/>
                </a:srgbClr>
              </a:outerShdw>
            </a:effectLst>
          </a:endParaRPr>
        </a:p>
      </dsp:txBody>
      <dsp:txXfrm>
        <a:off x="59756" y="3552619"/>
        <a:ext cx="2166419" cy="1676517"/>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08.11.2015</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08.11.2015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08.11.2015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08.11.2015</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08.11.2015</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08.11.2015</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08.11.2015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08.11.2015</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08.11.2015</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08.11.2015</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08.11.2015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08.11.2015</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1.xml"/><Relationship Id="rId1" Type="http://schemas.openxmlformats.org/officeDocument/2006/relationships/audio" Target="file:///D:\&#1088;&#1072;&#1073;&#1086;&#1090;&#1072;\&#1042;&#1057;&#1045;%20&#1085;&#1072;%2009-10\&#1042;&#1072;&#1083;&#1077;&#1086;&#1083;&#1086;&#1075;&#1080;&#1103;\&#1087;&#1088;&#1077;&#1079;&#1077;&#1085;&#1090;&#1072;&#1094;&#1080;&#1080;\&#1089;&#1087;&#1080;&#1076;\&#1042;&#1048;&#1063;.mp3" TargetMode="Externa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 Id="rId4" Type="http://schemas.openxmlformats.org/officeDocument/2006/relationships/image" Target="../media/image44.gif"/></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1.xml"/><Relationship Id="rId4" Type="http://schemas.openxmlformats.org/officeDocument/2006/relationships/image" Target="../media/image10.gif"/></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gif"/></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928670"/>
            <a:ext cx="8458200" cy="1222375"/>
          </a:xfrm>
        </p:spPr>
        <p:txBody>
          <a:bodyPr>
            <a:noAutofit/>
          </a:bodyPr>
          <a:lstStyle/>
          <a:p>
            <a:pPr algn="ctr"/>
            <a:r>
              <a:rPr lang="ru-RU" sz="8800" b="1" dirty="0" err="1" smtClean="0">
                <a:effectLst>
                  <a:outerShdw blurRad="38100" dist="38100" dir="2700000" algn="tl">
                    <a:srgbClr val="000000">
                      <a:alpha val="43137"/>
                    </a:srgbClr>
                  </a:outerShdw>
                  <a:reflection blurRad="12700" stA="48000" endA="300" endPos="55000" dir="5400000" sy="-90000" algn="bl" rotWithShape="0"/>
                </a:effectLst>
              </a:rPr>
              <a:t>Спид</a:t>
            </a:r>
            <a:r>
              <a:rPr lang="ru-RU" sz="8800" b="1" dirty="0" smtClean="0">
                <a:effectLst>
                  <a:outerShdw blurRad="38100" dist="38100" dir="2700000" algn="tl">
                    <a:srgbClr val="000000">
                      <a:alpha val="43137"/>
                    </a:srgbClr>
                  </a:outerShdw>
                  <a:reflection blurRad="12700" stA="48000" endA="300" endPos="55000" dir="5400000" sy="-90000" algn="bl" rotWithShape="0"/>
                </a:effectLst>
              </a:rPr>
              <a:t> – чума 21 века</a:t>
            </a:r>
            <a:endParaRPr lang="ru-RU" sz="8800" b="1" dirty="0">
              <a:effectLst>
                <a:outerShdw blurRad="38100" dist="38100" dir="2700000" algn="tl">
                  <a:srgbClr val="000000">
                    <a:alpha val="43137"/>
                  </a:srgbClr>
                </a:outerShdw>
                <a:reflection blurRad="12700" stA="48000" endA="300" endPos="55000" dir="5400000" sy="-90000" algn="bl" rotWithShape="0"/>
              </a:effectLst>
            </a:endParaRPr>
          </a:p>
        </p:txBody>
      </p:sp>
      <p:pic>
        <p:nvPicPr>
          <p:cNvPr id="6" name="Рисунок 5" descr="Gif (644).GIF"/>
          <p:cNvPicPr>
            <a:picLocks noChangeAspect="1"/>
          </p:cNvPicPr>
          <p:nvPr/>
        </p:nvPicPr>
        <p:blipFill>
          <a:blip r:embed="rId2"/>
          <a:stretch>
            <a:fillRect/>
          </a:stretch>
        </p:blipFill>
        <p:spPr>
          <a:xfrm>
            <a:off x="3214678" y="3669007"/>
            <a:ext cx="2571768" cy="318899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nvGraphicFramePr>
        <p:xfrm>
          <a:off x="285720" y="785794"/>
          <a:ext cx="8572560" cy="5643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571604" y="214290"/>
            <a:ext cx="5500726" cy="400110"/>
          </a:xfrm>
          <a:prstGeom prst="rect">
            <a:avLst/>
          </a:prstGeom>
          <a:effectLst>
            <a:glow rad="228600">
              <a:schemeClr val="accent6">
                <a:satMod val="175000"/>
                <a:alpha val="40000"/>
              </a:schemeClr>
            </a:glow>
            <a:outerShdw blurRad="76200" dist="50800" dir="5400000" rotWithShape="0">
              <a:srgbClr val="4E3B30">
                <a:alpha val="60000"/>
              </a:srgbClr>
            </a:outerShdw>
          </a:effectLst>
        </p:spPr>
        <p:style>
          <a:lnRef idx="3">
            <a:schemeClr val="lt1"/>
          </a:lnRef>
          <a:fillRef idx="1">
            <a:schemeClr val="dk1"/>
          </a:fillRef>
          <a:effectRef idx="1">
            <a:schemeClr val="dk1"/>
          </a:effectRef>
          <a:fontRef idx="minor">
            <a:schemeClr val="lt1"/>
          </a:fontRef>
        </p:style>
        <p:txBody>
          <a:bodyPr wrap="square" rtlCol="0">
            <a:spAutoFit/>
          </a:bodyPr>
          <a:lstStyle/>
          <a:p>
            <a:r>
              <a:rPr lang="ru-RU" sz="2000" b="1" dirty="0" smtClean="0">
                <a:effectLst>
                  <a:outerShdw blurRad="38100" dist="38100" dir="2700000" algn="tl">
                    <a:srgbClr val="000000">
                      <a:alpha val="43137"/>
                    </a:srgbClr>
                  </a:outerShdw>
                </a:effectLst>
              </a:rPr>
              <a:t> Классификация проявления ВИЧ-инфекции</a:t>
            </a:r>
            <a:endParaRPr lang="ru-RU" sz="2000" b="1" dirty="0">
              <a:effectLst>
                <a:outerShdw blurRad="38100" dist="38100" dir="2700000" algn="tl">
                  <a:srgbClr val="000000">
                    <a:alpha val="43137"/>
                  </a:srgbClr>
                </a:outerShdw>
              </a:effectLst>
            </a:endParaRPr>
          </a:p>
        </p:txBody>
      </p:sp>
      <p:pic>
        <p:nvPicPr>
          <p:cNvPr id="5" name="ВИЧ.mp3">
            <a:hlinkClick r:id="" action="ppaction://media"/>
          </p:cNvPr>
          <p:cNvPicPr>
            <a:picLocks noRot="1" noChangeAspect="1"/>
          </p:cNvPicPr>
          <p:nvPr>
            <a:audioFile r:link="rId1"/>
          </p:nvPr>
        </p:nvPicPr>
        <p:blipFill>
          <a:blip r:embed="rId8"/>
          <a:stretch>
            <a:fillRect/>
          </a:stretch>
        </p:blipFill>
        <p:spPr>
          <a:xfrm>
            <a:off x="8143900" y="5214950"/>
            <a:ext cx="304800" cy="304800"/>
          </a:xfrm>
          <a:prstGeom prst="rect">
            <a:avLst/>
          </a:prstGeom>
        </p:spPr>
      </p:pic>
      <p:pic>
        <p:nvPicPr>
          <p:cNvPr id="8" name="Рисунок 7" descr="00036561.jpg"/>
          <p:cNvPicPr>
            <a:picLocks noChangeAspect="1"/>
          </p:cNvPicPr>
          <p:nvPr/>
        </p:nvPicPr>
        <p:blipFill>
          <a:blip r:embed="rId9" cstate="print"/>
          <a:stretch>
            <a:fillRect/>
          </a:stretch>
        </p:blipFill>
        <p:spPr>
          <a:xfrm>
            <a:off x="5929322" y="4572008"/>
            <a:ext cx="2974662" cy="199088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3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00036562.jpg"/>
          <p:cNvPicPr>
            <a:picLocks noChangeAspect="1"/>
          </p:cNvPicPr>
          <p:nvPr/>
        </p:nvPicPr>
        <p:blipFill>
          <a:blip r:embed="rId2" cstate="print"/>
          <a:stretch>
            <a:fillRect/>
          </a:stretch>
        </p:blipFill>
        <p:spPr>
          <a:xfrm>
            <a:off x="2000232" y="2571744"/>
            <a:ext cx="3095414" cy="2071702"/>
          </a:xfrm>
          <a:prstGeom prst="rect">
            <a:avLst/>
          </a:prstGeom>
          <a:ln>
            <a:noFill/>
          </a:ln>
          <a:effectLst>
            <a:softEdge rad="112500"/>
          </a:effectLst>
        </p:spPr>
      </p:pic>
      <p:sp>
        <p:nvSpPr>
          <p:cNvPr id="2" name="TextBox 1"/>
          <p:cNvSpPr txBox="1"/>
          <p:nvPr/>
        </p:nvSpPr>
        <p:spPr>
          <a:xfrm>
            <a:off x="1214414" y="214290"/>
            <a:ext cx="6929486" cy="707886"/>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ru-RU" sz="2000" b="1" dirty="0" smtClean="0">
                <a:effectLst>
                  <a:outerShdw blurRad="38100" dist="38100" dir="2700000" algn="tl">
                    <a:srgbClr val="000000">
                      <a:alpha val="43137"/>
                    </a:srgbClr>
                  </a:outerShdw>
                </a:effectLst>
              </a:rPr>
              <a:t>В процессе развития ВИЧ-инфекции выделяют пять временных периодов</a:t>
            </a:r>
            <a:endParaRPr lang="ru-RU" sz="2000" dirty="0">
              <a:effectLst>
                <a:outerShdw blurRad="38100" dist="38100" dir="2700000" algn="tl">
                  <a:srgbClr val="000000">
                    <a:alpha val="43137"/>
                  </a:srgbClr>
                </a:outerShdw>
              </a:effectLst>
            </a:endParaRPr>
          </a:p>
        </p:txBody>
      </p:sp>
      <p:graphicFrame>
        <p:nvGraphicFramePr>
          <p:cNvPr id="3" name="Схема 2"/>
          <p:cNvGraphicFramePr/>
          <p:nvPr/>
        </p:nvGraphicFramePr>
        <p:xfrm>
          <a:off x="214282" y="1071546"/>
          <a:ext cx="8643998" cy="5500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0232" y="285728"/>
            <a:ext cx="5072098" cy="400110"/>
          </a:xfrm>
          <a:prstGeom prst="rect">
            <a:avLst/>
          </a:prstGeom>
          <a:effectLst>
            <a:glow rad="228600">
              <a:schemeClr val="accent2">
                <a:satMod val="175000"/>
                <a:alpha val="40000"/>
              </a:schemeClr>
            </a:glow>
            <a:outerShdw blurRad="76200" dist="50800" dir="5400000" rotWithShape="0">
              <a:srgbClr val="4E3B30">
                <a:alpha val="60000"/>
              </a:srgbClr>
            </a:outerShdw>
          </a:effectLst>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ru-RU" sz="2000" b="1" dirty="0" smtClean="0">
                <a:effectLst>
                  <a:outerShdw blurRad="38100" dist="38100" dir="2700000" algn="tl">
                    <a:srgbClr val="000000">
                      <a:alpha val="43137"/>
                    </a:srgbClr>
                  </a:outerShdw>
                </a:effectLst>
              </a:rPr>
              <a:t>Заболевания, сопутствующие </a:t>
            </a:r>
            <a:r>
              <a:rPr lang="ru-RU" sz="2000" b="1" dirty="0" err="1" smtClean="0">
                <a:effectLst>
                  <a:outerShdw blurRad="38100" dist="38100" dir="2700000" algn="tl">
                    <a:srgbClr val="000000">
                      <a:alpha val="43137"/>
                    </a:srgbClr>
                  </a:outerShdw>
                </a:effectLst>
              </a:rPr>
              <a:t>СПИДу</a:t>
            </a:r>
            <a:endParaRPr lang="ru-RU" sz="2000" b="1" dirty="0">
              <a:effectLst>
                <a:outerShdw blurRad="38100" dist="38100" dir="2700000" algn="tl">
                  <a:srgbClr val="000000">
                    <a:alpha val="43137"/>
                  </a:srgbClr>
                </a:outerShdw>
              </a:effectLst>
            </a:endParaRPr>
          </a:p>
        </p:txBody>
      </p:sp>
      <p:sp>
        <p:nvSpPr>
          <p:cNvPr id="3" name="TextBox 2"/>
          <p:cNvSpPr txBox="1"/>
          <p:nvPr/>
        </p:nvSpPr>
        <p:spPr>
          <a:xfrm>
            <a:off x="214282" y="928670"/>
            <a:ext cx="8715436" cy="1631216"/>
          </a:xfrm>
          <a:prstGeom prst="rect">
            <a:avLst/>
          </a:prstGeom>
          <a:noFill/>
        </p:spPr>
        <p:txBody>
          <a:bodyPr wrap="square" rtlCol="0">
            <a:spAutoFit/>
          </a:bodyPr>
          <a:lstStyle/>
          <a:p>
            <a:pPr algn="ctr"/>
            <a:r>
              <a:rPr lang="ru-RU" sz="2000" b="1" dirty="0" smtClean="0">
                <a:effectLst>
                  <a:outerShdw blurRad="38100" dist="38100" dir="2700000" algn="tl">
                    <a:srgbClr val="000000">
                      <a:alpha val="43137"/>
                    </a:srgbClr>
                  </a:outerShdw>
                </a:effectLst>
              </a:rPr>
              <a:t> Больные </a:t>
            </a:r>
            <a:r>
              <a:rPr lang="ru-RU" sz="2000" b="1" dirty="0" err="1" smtClean="0">
                <a:effectLst>
                  <a:outerShdw blurRad="38100" dist="38100" dir="2700000" algn="tl">
                    <a:srgbClr val="000000">
                      <a:alpha val="43137"/>
                    </a:srgbClr>
                  </a:outerShdw>
                </a:effectLst>
              </a:rPr>
              <a:t>СПИДом</a:t>
            </a:r>
            <a:r>
              <a:rPr lang="ru-RU" sz="2000" b="1" dirty="0" smtClean="0">
                <a:effectLst>
                  <a:outerShdw blurRad="38100" dist="38100" dir="2700000" algn="tl">
                    <a:srgbClr val="000000">
                      <a:alpha val="43137"/>
                    </a:srgbClr>
                  </a:outerShdw>
                </a:effectLst>
              </a:rPr>
              <a:t> умирают не непосредственно от поражения организма ВИЧ, а от  сопутствующих  заболеваний,   которым   организм   больного   не   может сопротивляться и возбудители, которых всегда имеются как в самом  организме, так и в окружающей среде. </a:t>
            </a:r>
          </a:p>
          <a:p>
            <a:pPr algn="ctr"/>
            <a:r>
              <a:rPr lang="ru-RU" sz="2000" b="1" dirty="0" smtClean="0">
                <a:effectLst>
                  <a:outerShdw blurRad="38100" dist="38100" dir="2700000" algn="tl">
                    <a:srgbClr val="000000">
                      <a:alpha val="43137"/>
                    </a:srgbClr>
                  </a:outerShdw>
                </a:effectLst>
              </a:rPr>
              <a:t>В  настоящее  время  насчитывают  более  25  таких заболеваний</a:t>
            </a:r>
            <a:endParaRPr lang="ru-RU" sz="2000" b="1" dirty="0">
              <a:effectLst>
                <a:outerShdw blurRad="38100" dist="38100" dir="2700000" algn="tl">
                  <a:srgbClr val="000000">
                    <a:alpha val="43137"/>
                  </a:srgbClr>
                </a:outerShdw>
              </a:effectLst>
            </a:endParaRPr>
          </a:p>
        </p:txBody>
      </p:sp>
      <p:sp>
        <p:nvSpPr>
          <p:cNvPr id="4" name="TextBox 3"/>
          <p:cNvSpPr txBox="1"/>
          <p:nvPr/>
        </p:nvSpPr>
        <p:spPr>
          <a:xfrm>
            <a:off x="357158" y="3071810"/>
            <a:ext cx="8643998" cy="1015663"/>
          </a:xfrm>
          <a:prstGeom prst="rect">
            <a:avLst/>
          </a:prstGeom>
          <a:noFill/>
        </p:spPr>
        <p:txBody>
          <a:bodyPr wrap="square" rtlCol="0">
            <a:spAutoFit/>
          </a:bodyPr>
          <a:lstStyle/>
          <a:p>
            <a:pPr algn="ctr"/>
            <a:r>
              <a:rPr lang="ru-RU" sz="2000" b="1" dirty="0" smtClean="0">
                <a:effectLst>
                  <a:outerShdw blurRad="38100" dist="38100" dir="2700000" algn="tl">
                    <a:srgbClr val="000000">
                      <a:alpha val="43137"/>
                    </a:srgbClr>
                  </a:outerShdw>
                </a:effectLst>
              </a:rPr>
              <a:t>Проявление любого из них в совокупности  с  уровнем  лимфоцитов CD4 в крови ниже 200 в 1 </a:t>
            </a:r>
            <a:r>
              <a:rPr lang="ru-RU" sz="2000" b="1" dirty="0" err="1" smtClean="0">
                <a:effectLst>
                  <a:outerShdw blurRad="38100" dist="38100" dir="2700000" algn="tl">
                    <a:srgbClr val="000000">
                      <a:alpha val="43137"/>
                    </a:srgbClr>
                  </a:outerShdw>
                </a:effectLst>
              </a:rPr>
              <a:t>мм.куб</a:t>
            </a:r>
            <a:r>
              <a:rPr lang="ru-RU" sz="2000" b="1" dirty="0" smtClean="0">
                <a:effectLst>
                  <a:outerShdw blurRad="38100" dist="38100" dir="2700000" algn="tl">
                    <a:srgbClr val="000000">
                      <a:alpha val="43137"/>
                    </a:srgbClr>
                  </a:outerShdw>
                </a:effectLst>
              </a:rPr>
              <a:t>. является веским основанием  для  подозрения  на СПИД</a:t>
            </a:r>
            <a:endParaRPr lang="ru-RU" sz="2000" b="1" dirty="0">
              <a:effectLst>
                <a:outerShdw blurRad="38100" dist="38100" dir="2700000" algn="tl">
                  <a:srgbClr val="000000">
                    <a:alpha val="43137"/>
                  </a:srgbClr>
                </a:outerShdw>
              </a:effectLst>
            </a:endParaRPr>
          </a:p>
        </p:txBody>
      </p:sp>
      <p:sp>
        <p:nvSpPr>
          <p:cNvPr id="5" name="TextBox 4"/>
          <p:cNvSpPr txBox="1"/>
          <p:nvPr/>
        </p:nvSpPr>
        <p:spPr>
          <a:xfrm>
            <a:off x="4357686" y="4429132"/>
            <a:ext cx="4643470" cy="193899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ru-RU" sz="2000" b="1" dirty="0" err="1" smtClean="0">
                <a:effectLst>
                  <a:outerShdw blurRad="38100" dist="38100" dir="2700000" algn="tl">
                    <a:srgbClr val="000000">
                      <a:alpha val="43137"/>
                    </a:srgbClr>
                  </a:outerShdw>
                </a:effectLst>
              </a:rPr>
              <a:t>СПИДу</a:t>
            </a:r>
            <a:r>
              <a:rPr lang="ru-RU" sz="2000" b="1" dirty="0" smtClean="0">
                <a:effectLst>
                  <a:outerShdw blurRad="38100" dist="38100" dir="2700000" algn="tl">
                    <a:srgbClr val="000000">
                      <a:alpha val="43137"/>
                    </a:srgbClr>
                  </a:outerShdw>
                </a:effectLst>
              </a:rPr>
              <a:t> сопутствуют такие заболевания, как пневмония, вызываемая  грибком </a:t>
            </a:r>
            <a:r>
              <a:rPr lang="ru-RU" sz="2000" b="1" dirty="0" err="1" smtClean="0">
                <a:effectLst>
                  <a:outerShdw blurRad="38100" dist="38100" dir="2700000" algn="tl">
                    <a:srgbClr val="000000">
                      <a:alpha val="43137"/>
                    </a:srgbClr>
                  </a:outerShdw>
                </a:effectLst>
              </a:rPr>
              <a:t>Pneumocystis</a:t>
            </a:r>
            <a:r>
              <a:rPr lang="ru-RU" sz="2000" b="1" dirty="0" smtClean="0">
                <a:effectLst>
                  <a:outerShdw blurRad="38100" dist="38100" dir="2700000" algn="tl">
                    <a:srgbClr val="000000">
                      <a:alpha val="43137"/>
                    </a:srgbClr>
                  </a:outerShdw>
                </a:effectLst>
              </a:rPr>
              <a:t>   </a:t>
            </a:r>
            <a:r>
              <a:rPr lang="ru-RU" sz="2000" b="1" dirty="0" err="1" smtClean="0">
                <a:effectLst>
                  <a:outerShdw blurRad="38100" dist="38100" dir="2700000" algn="tl">
                    <a:srgbClr val="000000">
                      <a:alpha val="43137"/>
                    </a:srgbClr>
                  </a:outerShdw>
                </a:effectLst>
              </a:rPr>
              <a:t>carinii</a:t>
            </a:r>
            <a:r>
              <a:rPr lang="ru-RU" sz="2000" b="1" dirty="0" smtClean="0">
                <a:effectLst>
                  <a:outerShdw blurRad="38100" dist="38100" dir="2700000" algn="tl">
                    <a:srgbClr val="000000">
                      <a:alpha val="43137"/>
                    </a:srgbClr>
                  </a:outerShdw>
                </a:effectLst>
              </a:rPr>
              <a:t>,   обычно   присутствующим   в   дыхательных   путях, бактериальная  пневмония,  туберкулез</a:t>
            </a:r>
            <a:endParaRPr lang="ru-RU" sz="2000" b="1" dirty="0">
              <a:effectLst>
                <a:outerShdw blurRad="38100" dist="38100" dir="2700000" algn="tl">
                  <a:srgbClr val="000000">
                    <a:alpha val="43137"/>
                  </a:srgbClr>
                </a:outerShdw>
              </a:effectLst>
            </a:endParaRPr>
          </a:p>
        </p:txBody>
      </p:sp>
      <p:pic>
        <p:nvPicPr>
          <p:cNvPr id="6" name="Рисунок 5" descr="00036564.jpg"/>
          <p:cNvPicPr>
            <a:picLocks noChangeAspect="1"/>
          </p:cNvPicPr>
          <p:nvPr/>
        </p:nvPicPr>
        <p:blipFill>
          <a:blip r:embed="rId2" cstate="print"/>
          <a:stretch>
            <a:fillRect/>
          </a:stretch>
        </p:blipFill>
        <p:spPr>
          <a:xfrm>
            <a:off x="1357290" y="3786190"/>
            <a:ext cx="1847449" cy="276034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71414"/>
            <a:ext cx="8501122"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b="1" dirty="0" smtClean="0">
                <a:effectLst>
                  <a:outerShdw blurRad="38100" dist="38100" dir="2700000" algn="tl">
                    <a:srgbClr val="000000">
                      <a:alpha val="43137"/>
                    </a:srgbClr>
                  </a:outerShdw>
                </a:effectLst>
              </a:rPr>
              <a:t>На  ранней  симптоматической  стадии грибковые и бактериальные инфекции вызывают менингит, которым  болеют  около 13% больных </a:t>
            </a:r>
            <a:r>
              <a:rPr lang="ru-RU" b="1" dirty="0" err="1" smtClean="0">
                <a:effectLst>
                  <a:outerShdw blurRad="38100" dist="38100" dir="2700000" algn="tl">
                    <a:srgbClr val="000000">
                      <a:alpha val="43137"/>
                    </a:srgbClr>
                  </a:outerShdw>
                </a:effectLst>
              </a:rPr>
              <a:t>СПИДом</a:t>
            </a:r>
            <a:r>
              <a:rPr lang="ru-RU" b="1" dirty="0" smtClean="0">
                <a:effectLst>
                  <a:outerShdw blurRad="38100" dist="38100" dir="2700000" algn="tl">
                    <a:srgbClr val="000000">
                      <a:alpha val="43137"/>
                    </a:srgbClr>
                  </a:outerShdw>
                </a:effectLst>
              </a:rPr>
              <a:t>, а также другие заболевания</a:t>
            </a:r>
            <a:endParaRPr lang="ru-RU" b="1" dirty="0">
              <a:effectLst>
                <a:outerShdw blurRad="38100" dist="38100" dir="2700000" algn="tl">
                  <a:srgbClr val="000000">
                    <a:alpha val="43137"/>
                  </a:srgbClr>
                </a:outerShdw>
              </a:effectLst>
            </a:endParaRPr>
          </a:p>
        </p:txBody>
      </p:sp>
      <p:sp>
        <p:nvSpPr>
          <p:cNvPr id="3" name="TextBox 2"/>
          <p:cNvSpPr txBox="1"/>
          <p:nvPr/>
        </p:nvSpPr>
        <p:spPr>
          <a:xfrm>
            <a:off x="500034" y="1157101"/>
            <a:ext cx="8286808"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ru-RU" b="1" dirty="0" smtClean="0">
                <a:effectLst>
                  <a:outerShdw blurRad="38100" dist="38100" dir="2700000" algn="tl">
                    <a:srgbClr val="000000">
                      <a:alpha val="43137"/>
                    </a:srgbClr>
                  </a:outerShdw>
                </a:effectLst>
              </a:rPr>
              <a:t>На поздней  симптоматической стадии  заражение  </a:t>
            </a:r>
            <a:r>
              <a:rPr lang="ru-RU" b="1" dirty="0" err="1" smtClean="0">
                <a:effectLst>
                  <a:outerShdw blurRad="38100" dist="38100" dir="2700000" algn="tl">
                    <a:srgbClr val="000000">
                      <a:alpha val="43137"/>
                    </a:srgbClr>
                  </a:outerShdw>
                </a:effectLst>
              </a:rPr>
              <a:t>Micobacterium</a:t>
            </a:r>
            <a:r>
              <a:rPr lang="ru-RU" b="1" dirty="0" smtClean="0">
                <a:effectLst>
                  <a:outerShdw blurRad="38100" dist="38100" dir="2700000" algn="tl">
                    <a:srgbClr val="000000">
                      <a:alpha val="43137"/>
                    </a:srgbClr>
                  </a:outerShdw>
                </a:effectLst>
              </a:rPr>
              <a:t>  </a:t>
            </a:r>
            <a:r>
              <a:rPr lang="ru-RU" b="1" dirty="0" err="1" smtClean="0">
                <a:effectLst>
                  <a:outerShdw blurRad="38100" dist="38100" dir="2700000" algn="tl">
                    <a:srgbClr val="000000">
                      <a:alpha val="43137"/>
                    </a:srgbClr>
                  </a:outerShdw>
                </a:effectLst>
              </a:rPr>
              <a:t>avium</a:t>
            </a:r>
            <a:r>
              <a:rPr lang="ru-RU" b="1" dirty="0" smtClean="0">
                <a:effectLst>
                  <a:outerShdw blurRad="38100" dist="38100" dir="2700000" algn="tl">
                    <a:srgbClr val="000000">
                      <a:alpha val="43137"/>
                    </a:srgbClr>
                  </a:outerShdw>
                </a:effectLst>
              </a:rPr>
              <a:t>  вызывает  лихорадку,   значительную</a:t>
            </a:r>
          </a:p>
          <a:p>
            <a:pPr algn="ctr"/>
            <a:r>
              <a:rPr lang="ru-RU" b="1" dirty="0" smtClean="0">
                <a:effectLst>
                  <a:outerShdw blurRad="38100" dist="38100" dir="2700000" algn="tl">
                    <a:srgbClr val="000000">
                      <a:alpha val="43137"/>
                    </a:srgbClr>
                  </a:outerShdw>
                </a:effectLst>
              </a:rPr>
              <a:t>потерю веса, анемию  и  понос,  а  заражение  некоторыми  видами  простейших приводит к поражению нервной системы</a:t>
            </a:r>
            <a:endParaRPr lang="ru-RU" b="1" dirty="0">
              <a:effectLst>
                <a:outerShdw blurRad="38100" dist="38100" dir="2700000" algn="tl">
                  <a:srgbClr val="000000">
                    <a:alpha val="43137"/>
                  </a:srgbClr>
                </a:outerShdw>
              </a:effectLst>
            </a:endParaRPr>
          </a:p>
        </p:txBody>
      </p:sp>
      <p:sp>
        <p:nvSpPr>
          <p:cNvPr id="4" name="TextBox 3"/>
          <p:cNvSpPr txBox="1"/>
          <p:nvPr/>
        </p:nvSpPr>
        <p:spPr>
          <a:xfrm>
            <a:off x="571472" y="2357430"/>
            <a:ext cx="8215370" cy="646331"/>
          </a:xfrm>
          <a:prstGeom prst="rect">
            <a:avLst/>
          </a:prstGeom>
          <a:noFill/>
        </p:spPr>
        <p:txBody>
          <a:bodyPr wrap="square" rtlCol="0">
            <a:spAutoFit/>
          </a:bodyPr>
          <a:lstStyle/>
          <a:p>
            <a:pPr algn="ctr"/>
            <a:r>
              <a:rPr lang="ru-RU" b="1" dirty="0" smtClean="0">
                <a:effectLst>
                  <a:outerShdw blurRad="38100" dist="38100" dir="2700000" algn="tl">
                    <a:srgbClr val="000000">
                      <a:alpha val="43137"/>
                    </a:srgbClr>
                  </a:outerShdw>
                </a:effectLst>
              </a:rPr>
              <a:t>Среди  больных  </a:t>
            </a:r>
            <a:r>
              <a:rPr lang="ru-RU" b="1" dirty="0" err="1" smtClean="0">
                <a:effectLst>
                  <a:outerShdw blurRad="38100" dist="38100" dir="2700000" algn="tl">
                    <a:srgbClr val="000000">
                      <a:alpha val="43137"/>
                    </a:srgbClr>
                  </a:outerShdw>
                </a:effectLst>
              </a:rPr>
              <a:t>СПИДом</a:t>
            </a:r>
            <a:r>
              <a:rPr lang="ru-RU" b="1" dirty="0" smtClean="0">
                <a:effectLst>
                  <a:outerShdw blurRad="38100" dist="38100" dir="2700000" algn="tl">
                    <a:srgbClr val="000000">
                      <a:alpha val="43137"/>
                    </a:srgbClr>
                  </a:outerShdw>
                </a:effectLst>
              </a:rPr>
              <a:t>  весьма  распространены  вирусные   заболевания, особенно вызываемые вирусами группы герпеса</a:t>
            </a:r>
            <a:endParaRPr lang="ru-RU" b="1" dirty="0">
              <a:effectLst>
                <a:outerShdw blurRad="38100" dist="38100" dir="2700000" algn="tl">
                  <a:srgbClr val="000000">
                    <a:alpha val="43137"/>
                  </a:srgbClr>
                </a:outerShdw>
              </a:effectLst>
            </a:endParaRPr>
          </a:p>
        </p:txBody>
      </p:sp>
      <p:sp>
        <p:nvSpPr>
          <p:cNvPr id="5" name="TextBox 4"/>
          <p:cNvSpPr txBox="1"/>
          <p:nvPr/>
        </p:nvSpPr>
        <p:spPr>
          <a:xfrm>
            <a:off x="214282" y="3143248"/>
            <a:ext cx="4357718" cy="646331"/>
          </a:xfrm>
          <a:prstGeom prst="rect">
            <a:avLst/>
          </a:prstGeom>
          <a:noFill/>
        </p:spPr>
        <p:txBody>
          <a:bodyPr wrap="square" rtlCol="0">
            <a:spAutoFit/>
          </a:bodyPr>
          <a:lstStyle/>
          <a:p>
            <a:pPr algn="ctr"/>
            <a:r>
              <a:rPr lang="ru-RU" b="1" dirty="0" smtClean="0">
                <a:effectLst>
                  <a:outerShdw blurRad="38100" dist="38100" dir="2700000" algn="tl">
                    <a:srgbClr val="000000">
                      <a:alpha val="43137"/>
                    </a:srgbClr>
                  </a:outerShdw>
                </a:effectLst>
              </a:rPr>
              <a:t>Так,  </a:t>
            </a:r>
            <a:r>
              <a:rPr lang="ru-RU" b="1" dirty="0" err="1" smtClean="0">
                <a:effectLst>
                  <a:outerShdw blurRad="38100" dist="38100" dir="2700000" algn="tl">
                    <a:srgbClr val="000000">
                      <a:alpha val="43137"/>
                    </a:srgbClr>
                  </a:outerShdw>
                </a:effectLst>
              </a:rPr>
              <a:t>цитомегало</a:t>
            </a:r>
            <a:r>
              <a:rPr lang="ru-RU" b="1" dirty="0" smtClean="0">
                <a:effectLst>
                  <a:outerShdw blurRad="38100" dist="38100" dir="2700000" algn="tl">
                    <a:srgbClr val="000000">
                      <a:alpha val="43137"/>
                    </a:srgbClr>
                  </a:outerShdw>
                </a:effectLst>
              </a:rPr>
              <a:t> вирус  поражает сетчатку и вызывает  слепоту</a:t>
            </a:r>
            <a:endParaRPr lang="ru-RU" b="1" dirty="0">
              <a:effectLst>
                <a:outerShdw blurRad="38100" dist="38100" dir="2700000" algn="tl">
                  <a:srgbClr val="000000">
                    <a:alpha val="43137"/>
                  </a:srgbClr>
                </a:outerShdw>
              </a:effectLst>
            </a:endParaRPr>
          </a:p>
        </p:txBody>
      </p:sp>
      <p:sp>
        <p:nvSpPr>
          <p:cNvPr id="6" name="TextBox 5"/>
          <p:cNvSpPr txBox="1"/>
          <p:nvPr/>
        </p:nvSpPr>
        <p:spPr>
          <a:xfrm>
            <a:off x="4000496" y="3857628"/>
            <a:ext cx="4857784" cy="923330"/>
          </a:xfrm>
          <a:prstGeom prst="rect">
            <a:avLst/>
          </a:prstGeom>
          <a:noFill/>
        </p:spPr>
        <p:txBody>
          <a:bodyPr wrap="square" rtlCol="0">
            <a:spAutoFit/>
          </a:bodyPr>
          <a:lstStyle/>
          <a:p>
            <a:pPr algn="ctr"/>
            <a:r>
              <a:rPr lang="ru-RU" b="1" dirty="0" smtClean="0">
                <a:effectLst>
                  <a:outerShdw blurRad="38100" dist="38100" dir="2700000" algn="tl">
                    <a:srgbClr val="000000">
                      <a:alpha val="43137"/>
                    </a:srgbClr>
                  </a:outerShdw>
                </a:effectLst>
              </a:rPr>
              <a:t>Другой  вирус,  относящийся  к  этой  группе, поражает клетки крови и приводит к их злокачественному перерождению</a:t>
            </a:r>
            <a:endParaRPr lang="ru-RU" b="1" dirty="0">
              <a:effectLst>
                <a:outerShdw blurRad="38100" dist="38100" dir="2700000" algn="tl">
                  <a:srgbClr val="000000">
                    <a:alpha val="43137"/>
                  </a:srgbClr>
                </a:outerShdw>
              </a:effectLst>
            </a:endParaRPr>
          </a:p>
        </p:txBody>
      </p:sp>
      <p:pic>
        <p:nvPicPr>
          <p:cNvPr id="8" name="Рисунок 7" descr="00036566.jpg"/>
          <p:cNvPicPr>
            <a:picLocks noChangeAspect="1"/>
          </p:cNvPicPr>
          <p:nvPr/>
        </p:nvPicPr>
        <p:blipFill>
          <a:blip r:embed="rId2" cstate="print"/>
          <a:stretch>
            <a:fillRect/>
          </a:stretch>
        </p:blipFill>
        <p:spPr>
          <a:xfrm>
            <a:off x="1285852" y="3714752"/>
            <a:ext cx="2331720" cy="1560576"/>
          </a:xfrm>
          <a:prstGeom prst="rect">
            <a:avLst/>
          </a:prstGeom>
          <a:ln>
            <a:noFill/>
          </a:ln>
          <a:effectLst>
            <a:softEdge rad="112500"/>
          </a:effectLst>
        </p:spPr>
      </p:pic>
      <p:sp>
        <p:nvSpPr>
          <p:cNvPr id="7" name="TextBox 6"/>
          <p:cNvSpPr txBox="1"/>
          <p:nvPr/>
        </p:nvSpPr>
        <p:spPr>
          <a:xfrm>
            <a:off x="285720" y="5357826"/>
            <a:ext cx="8358246" cy="1200329"/>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ru-RU" b="1" dirty="0" smtClean="0">
                <a:effectLst>
                  <a:outerShdw blurRad="38100" dist="38100" dir="2700000" algn="tl">
                    <a:srgbClr val="000000">
                      <a:alpha val="43137"/>
                    </a:srgbClr>
                  </a:outerShdw>
                </a:effectLst>
              </a:rPr>
              <a:t>У  многих  больных  развиваются  раковые  заболевания,  особенно  часто</a:t>
            </a:r>
          </a:p>
          <a:p>
            <a:pPr algn="ctr"/>
            <a:r>
              <a:rPr lang="ru-RU" b="1" dirty="0" err="1" smtClean="0">
                <a:effectLst>
                  <a:outerShdw blurRad="38100" dist="38100" dir="2700000" algn="tl">
                    <a:srgbClr val="000000">
                      <a:alpha val="43137"/>
                    </a:srgbClr>
                  </a:outerShdw>
                </a:effectLst>
              </a:rPr>
              <a:t>лимфома</a:t>
            </a:r>
            <a:r>
              <a:rPr lang="ru-RU" b="1" dirty="0" smtClean="0">
                <a:effectLst>
                  <a:outerShdw blurRad="38100" dist="38100" dir="2700000" algn="tl">
                    <a:srgbClr val="000000">
                      <a:alpha val="43137"/>
                    </a:srgbClr>
                  </a:outerShdw>
                </a:effectLst>
              </a:rPr>
              <a:t> В-клеток крови, рак кровеносных сосудов, который появляется  сначала в виде фиолетовых  высыпаний  на  коже,  а  затем,  распространяясь  внутрь, вызывает смерть</a:t>
            </a:r>
            <a:endParaRPr lang="ru-RU"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214290"/>
            <a:ext cx="8786874" cy="707886"/>
          </a:xfrm>
          <a:prstGeom prst="rect">
            <a:avLst/>
          </a:prstGeom>
          <a:effectLst>
            <a:glow rad="228600">
              <a:schemeClr val="accent4">
                <a:satMod val="175000"/>
                <a:alpha val="40000"/>
              </a:schemeClr>
            </a:glow>
            <a:outerShdw blurRad="76200" dist="50800" dir="5400000" rotWithShape="0">
              <a:srgbClr val="4E3B30">
                <a:alpha val="60000"/>
              </a:srgbClr>
            </a:outerShdw>
          </a:effectLst>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ru-RU" sz="2000" b="1" dirty="0" smtClean="0">
                <a:effectLst>
                  <a:outerShdw blurRad="38100" dist="38100" dir="2700000" algn="tl">
                    <a:srgbClr val="000000">
                      <a:alpha val="43137"/>
                    </a:srgbClr>
                  </a:outerShdw>
                </a:effectLst>
              </a:rPr>
              <a:t>Наиболее</a:t>
            </a:r>
            <a:r>
              <a:rPr lang="ru-RU" sz="2000" b="1" i="1" dirty="0" smtClean="0">
                <a:effectLst>
                  <a:outerShdw blurRad="38100" dist="38100" dir="2700000" algn="tl">
                    <a:srgbClr val="000000">
                      <a:alpha val="43137"/>
                    </a:srgbClr>
                  </a:outerShdw>
                </a:effectLst>
              </a:rPr>
              <a:t> важные правила, которые нужно соблюдать для профилактики </a:t>
            </a:r>
            <a:r>
              <a:rPr lang="ru-RU" sz="2000" b="1" i="1" dirty="0" err="1" smtClean="0">
                <a:effectLst>
                  <a:outerShdw blurRad="38100" dist="38100" dir="2700000" algn="tl">
                    <a:srgbClr val="000000">
                      <a:alpha val="43137"/>
                    </a:srgbClr>
                  </a:outerShdw>
                </a:effectLst>
              </a:rPr>
              <a:t>СПИДа</a:t>
            </a:r>
            <a:endParaRPr lang="ru-RU" sz="2000" b="1" dirty="0">
              <a:effectLst>
                <a:outerShdw blurRad="38100" dist="38100" dir="2700000" algn="tl">
                  <a:srgbClr val="000000">
                    <a:alpha val="43137"/>
                  </a:srgbClr>
                </a:outerShdw>
              </a:effectLst>
            </a:endParaRPr>
          </a:p>
        </p:txBody>
      </p:sp>
      <p:sp>
        <p:nvSpPr>
          <p:cNvPr id="3" name="TextBox 2"/>
          <p:cNvSpPr txBox="1"/>
          <p:nvPr/>
        </p:nvSpPr>
        <p:spPr>
          <a:xfrm>
            <a:off x="214282" y="1126886"/>
            <a:ext cx="8643998" cy="5016758"/>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ru-RU" sz="2000" b="1" dirty="0" smtClean="0">
                <a:effectLst>
                  <a:outerShdw blurRad="38100" dist="38100" dir="2700000" algn="tl">
                    <a:srgbClr val="000000">
                      <a:alpha val="43137"/>
                    </a:srgbClr>
                  </a:outerShdw>
                </a:effectLst>
              </a:rPr>
              <a:t>• никогда не пользуйтесь общими иглами для инъекций и другими инструментами, повреждающими кожу</a:t>
            </a:r>
          </a:p>
          <a:p>
            <a:endParaRPr lang="ru-RU" sz="2000" b="1" dirty="0" smtClean="0">
              <a:effectLst>
                <a:outerShdw blurRad="38100" dist="38100" dir="2700000" algn="tl">
                  <a:srgbClr val="000000">
                    <a:alpha val="43137"/>
                  </a:srgbClr>
                </a:outerShdw>
              </a:effectLst>
            </a:endParaRPr>
          </a:p>
          <a:p>
            <a:r>
              <a:rPr lang="ru-RU" sz="2000" b="1" dirty="0" smtClean="0">
                <a:effectLst>
                  <a:outerShdw blurRad="38100" dist="38100" dir="2700000" algn="tl">
                    <a:srgbClr val="000000">
                      <a:alpha val="43137"/>
                    </a:srgbClr>
                  </a:outerShdw>
                </a:effectLst>
              </a:rPr>
              <a:t>  • пользуйтесь    презервативами,    даже    если в этом нет необходимости для предотвращения зачатия</a:t>
            </a:r>
          </a:p>
          <a:p>
            <a:endParaRPr lang="ru-RU" sz="2000" b="1" dirty="0" smtClean="0">
              <a:effectLst>
                <a:outerShdw blurRad="38100" dist="38100" dir="2700000" algn="tl">
                  <a:srgbClr val="000000">
                    <a:alpha val="43137"/>
                  </a:srgbClr>
                </a:outerShdw>
              </a:effectLst>
            </a:endParaRPr>
          </a:p>
          <a:p>
            <a:r>
              <a:rPr lang="ru-RU" sz="2000" b="1" dirty="0" smtClean="0">
                <a:effectLst>
                  <a:outerShdw blurRad="38100" dist="38100" dir="2700000" algn="tl">
                    <a:srgbClr val="000000">
                      <a:alpha val="43137"/>
                    </a:srgbClr>
                  </a:outerShdw>
                </a:effectLst>
              </a:rPr>
              <a:t>• прежде чем вступить в интимные отношения, хорошо узнайте человека</a:t>
            </a:r>
          </a:p>
          <a:p>
            <a:endParaRPr lang="ru-RU" sz="2000" b="1" dirty="0" smtClean="0">
              <a:effectLst>
                <a:outerShdw blurRad="38100" dist="38100" dir="2700000" algn="tl">
                  <a:srgbClr val="000000">
                    <a:alpha val="43137"/>
                  </a:srgbClr>
                </a:outerShdw>
              </a:effectLst>
            </a:endParaRPr>
          </a:p>
          <a:p>
            <a:r>
              <a:rPr lang="ru-RU" sz="2000" b="1" dirty="0" smtClean="0">
                <a:effectLst>
                  <a:outerShdw blurRad="38100" dist="38100" dir="2700000" algn="tl">
                    <a:srgbClr val="000000">
                      <a:alpha val="43137"/>
                    </a:srgbClr>
                  </a:outerShdw>
                </a:effectLst>
              </a:rPr>
              <a:t>• избегайте сексуальных контактов с людьми, которые имеют много половых партнеров и которых вы можете подозревать в злоупотреблении внутривенными инъекциями</a:t>
            </a:r>
          </a:p>
          <a:p>
            <a:endParaRPr lang="ru-RU" sz="2000" b="1" dirty="0" smtClean="0">
              <a:effectLst>
                <a:outerShdw blurRad="38100" dist="38100" dir="2700000" algn="tl">
                  <a:srgbClr val="000000">
                    <a:alpha val="43137"/>
                  </a:srgbClr>
                </a:outerShdw>
              </a:effectLst>
            </a:endParaRPr>
          </a:p>
          <a:p>
            <a:r>
              <a:rPr lang="ru-RU" sz="2000" b="1" dirty="0" smtClean="0">
                <a:effectLst>
                  <a:outerShdw blurRad="38100" dist="38100" dir="2700000" algn="tl">
                    <a:srgbClr val="000000">
                      <a:alpha val="43137"/>
                    </a:srgbClr>
                  </a:outerShdw>
                </a:effectLst>
              </a:rPr>
              <a:t>• при необходимости использовать донорскую кровь или препараты, приготовленные на ее основе, убедитесь в том, что они проверены на присутствие вируса.</a:t>
            </a:r>
          </a:p>
          <a:p>
            <a:endParaRPr lang="ru-RU" sz="2000" b="1" dirty="0" smtClean="0">
              <a:effectLst>
                <a:outerShdw blurRad="38100" dist="38100" dir="2700000" algn="tl">
                  <a:srgbClr val="000000">
                    <a:alpha val="43137"/>
                  </a:srgbClr>
                </a:outerShdw>
              </a:effectLst>
            </a:endParaRPr>
          </a:p>
        </p:txBody>
      </p:sp>
      <p:sp>
        <p:nvSpPr>
          <p:cNvPr id="4" name="Прямоугольник 3"/>
          <p:cNvSpPr/>
          <p:nvPr/>
        </p:nvSpPr>
        <p:spPr>
          <a:xfrm>
            <a:off x="300785" y="5929330"/>
            <a:ext cx="8471423" cy="707886"/>
          </a:xfrm>
          <a:prstGeom prst="rect">
            <a:avLst/>
          </a:prstGeom>
        </p:spPr>
        <p:style>
          <a:lnRef idx="0">
            <a:schemeClr val="accent4"/>
          </a:lnRef>
          <a:fillRef idx="3">
            <a:schemeClr val="accent4"/>
          </a:fillRef>
          <a:effectRef idx="3">
            <a:schemeClr val="accent4"/>
          </a:effectRef>
          <a:fontRef idx="minor">
            <a:schemeClr val="lt1"/>
          </a:fontRef>
        </p:style>
        <p:txBody>
          <a:bodyPr wrap="none" lIns="91440" tIns="45720" rIns="91440" bIns="45720">
            <a:spAutoFit/>
          </a:bodyPr>
          <a:lstStyle/>
          <a:p>
            <a:pPr algn="ctr"/>
            <a:r>
              <a:rPr lang="ru-RU" sz="2000" b="1" cap="none" spc="0" dirty="0" smtClean="0">
                <a:ln w="17780" cmpd="sng">
                  <a:solidFill>
                    <a:srgbClr val="FFFFFF"/>
                  </a:solidFill>
                  <a:prstDash val="solid"/>
                  <a:miter lim="800000"/>
                </a:ln>
                <a:solidFill>
                  <a:schemeClr val="accent6">
                    <a:lumMod val="50000"/>
                  </a:schemeClr>
                </a:solidFill>
                <a:effectLst>
                  <a:outerShdw blurRad="50800" algn="tl" rotWithShape="0">
                    <a:srgbClr val="000000"/>
                  </a:outerShdw>
                </a:effectLst>
              </a:rPr>
              <a:t>В настоящее время известно более 20 болезней, </a:t>
            </a:r>
          </a:p>
          <a:p>
            <a:pPr algn="ctr"/>
            <a:r>
              <a:rPr lang="ru-RU" sz="2000" b="1" cap="none" spc="0" dirty="0" smtClean="0">
                <a:ln w="17780" cmpd="sng">
                  <a:solidFill>
                    <a:srgbClr val="FFFFFF"/>
                  </a:solidFill>
                  <a:prstDash val="solid"/>
                  <a:miter lim="800000"/>
                </a:ln>
                <a:solidFill>
                  <a:schemeClr val="accent6">
                    <a:lumMod val="50000"/>
                  </a:schemeClr>
                </a:solidFill>
                <a:effectLst>
                  <a:outerShdw blurRad="50800" algn="tl" rotWithShape="0">
                    <a:srgbClr val="000000"/>
                  </a:outerShdw>
                </a:effectLst>
              </a:rPr>
              <a:t>передающихся половым путем и 8 из них могут  оказаться  смертельными</a:t>
            </a:r>
            <a:endParaRPr lang="ru-RU" sz="2000" b="1" cap="none" spc="0" dirty="0">
              <a:ln w="17780" cmpd="sng">
                <a:solidFill>
                  <a:srgbClr val="FFFFFF"/>
                </a:solidFill>
                <a:prstDash val="solid"/>
                <a:miter lim="800000"/>
              </a:ln>
              <a:solidFill>
                <a:schemeClr val="accent6">
                  <a:lumMod val="50000"/>
                </a:schemeClr>
              </a:solidFill>
              <a:effectLst>
                <a:outerShdw blurRad="50800" algn="tl" rotWithShape="0">
                  <a:srgbClr val="000000"/>
                </a:outerShdw>
              </a:effectLst>
            </a:endParaRPr>
          </a:p>
        </p:txBody>
      </p:sp>
      <p:pic>
        <p:nvPicPr>
          <p:cNvPr id="5" name="Рисунок 4" descr="00036621.jpg"/>
          <p:cNvPicPr>
            <a:picLocks noChangeAspect="1"/>
          </p:cNvPicPr>
          <p:nvPr/>
        </p:nvPicPr>
        <p:blipFill>
          <a:blip r:embed="rId2" cstate="print"/>
          <a:stretch>
            <a:fillRect/>
          </a:stretch>
        </p:blipFill>
        <p:spPr>
          <a:xfrm>
            <a:off x="7715272" y="1214422"/>
            <a:ext cx="1157597" cy="774758"/>
          </a:xfrm>
          <a:prstGeom prst="rect">
            <a:avLst/>
          </a:prstGeom>
          <a:ln>
            <a:noFill/>
          </a:ln>
          <a:effectLst>
            <a:softEdge rad="112500"/>
          </a:effectLst>
        </p:spPr>
      </p:pic>
      <p:pic>
        <p:nvPicPr>
          <p:cNvPr id="7" name="Рисунок 6" descr="109412.jpg"/>
          <p:cNvPicPr>
            <a:picLocks noChangeAspect="1"/>
          </p:cNvPicPr>
          <p:nvPr/>
        </p:nvPicPr>
        <p:blipFill>
          <a:blip r:embed="rId3"/>
          <a:srcRect l="3500" t="1574" r="65000" b="68898"/>
          <a:stretch>
            <a:fillRect/>
          </a:stretch>
        </p:blipFill>
        <p:spPr>
          <a:xfrm>
            <a:off x="4143372" y="4143380"/>
            <a:ext cx="642942" cy="765408"/>
          </a:xfrm>
          <a:prstGeom prst="rect">
            <a:avLst/>
          </a:prstGeom>
          <a:ln>
            <a:noFill/>
          </a:ln>
          <a:effectLst>
            <a:softEdge rad="112500"/>
          </a:effectLst>
        </p:spPr>
      </p:pic>
      <p:pic>
        <p:nvPicPr>
          <p:cNvPr id="8" name="Рисунок 7" descr="00032000.jpg"/>
          <p:cNvPicPr>
            <a:picLocks noChangeAspect="1"/>
          </p:cNvPicPr>
          <p:nvPr/>
        </p:nvPicPr>
        <p:blipFill>
          <a:blip r:embed="rId4" cstate="print"/>
          <a:stretch>
            <a:fillRect/>
          </a:stretch>
        </p:blipFill>
        <p:spPr>
          <a:xfrm>
            <a:off x="8355312" y="2714620"/>
            <a:ext cx="860158" cy="869670"/>
          </a:xfrm>
          <a:prstGeom prst="rect">
            <a:avLst/>
          </a:prstGeom>
          <a:ln>
            <a:noFill/>
          </a:ln>
          <a:effectLst>
            <a:softEdge rad="112500"/>
          </a:effectLst>
        </p:spPr>
      </p:pic>
      <p:pic>
        <p:nvPicPr>
          <p:cNvPr id="6" name="Рисунок 5" descr="00036635.jpg"/>
          <p:cNvPicPr>
            <a:picLocks noChangeAspect="1"/>
          </p:cNvPicPr>
          <p:nvPr/>
        </p:nvPicPr>
        <p:blipFill>
          <a:blip r:embed="rId5" cstate="print"/>
          <a:stretch>
            <a:fillRect/>
          </a:stretch>
        </p:blipFill>
        <p:spPr>
          <a:xfrm>
            <a:off x="8143900" y="4500570"/>
            <a:ext cx="846196" cy="1264336"/>
          </a:xfrm>
          <a:prstGeom prst="rect">
            <a:avLst/>
          </a:prstGeom>
          <a:ln>
            <a:noFill/>
          </a:ln>
          <a:effectLst>
            <a:softEdge rad="112500"/>
          </a:effectLst>
        </p:spPr>
      </p:pic>
      <p:pic>
        <p:nvPicPr>
          <p:cNvPr id="9" name="Рисунок 8" descr="00037853.jpg"/>
          <p:cNvPicPr>
            <a:picLocks noChangeAspect="1"/>
          </p:cNvPicPr>
          <p:nvPr/>
        </p:nvPicPr>
        <p:blipFill>
          <a:blip r:embed="rId6"/>
          <a:stretch>
            <a:fillRect/>
          </a:stretch>
        </p:blipFill>
        <p:spPr>
          <a:xfrm>
            <a:off x="642910" y="5715016"/>
            <a:ext cx="714380" cy="714380"/>
          </a:xfrm>
          <a:prstGeom prst="rect">
            <a:avLst/>
          </a:prstGeom>
          <a:ln>
            <a:noFill/>
          </a:ln>
          <a:effectLst>
            <a:softEdge rad="112500"/>
          </a:effectLst>
        </p:spPr>
      </p:pic>
      <p:pic>
        <p:nvPicPr>
          <p:cNvPr id="10" name="Рисунок 9" descr="ИСЗ.jpg"/>
          <p:cNvPicPr>
            <a:picLocks noChangeAspect="1"/>
          </p:cNvPicPr>
          <p:nvPr/>
        </p:nvPicPr>
        <p:blipFill>
          <a:blip r:embed="rId7" cstate="print"/>
          <a:stretch>
            <a:fillRect/>
          </a:stretch>
        </p:blipFill>
        <p:spPr>
          <a:xfrm>
            <a:off x="3857620" y="2428868"/>
            <a:ext cx="682612" cy="61435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00036547.jpg"/>
          <p:cNvPicPr>
            <a:picLocks noChangeAspect="1"/>
          </p:cNvPicPr>
          <p:nvPr/>
        </p:nvPicPr>
        <p:blipFill>
          <a:blip r:embed="rId2" cstate="print"/>
          <a:stretch>
            <a:fillRect/>
          </a:stretch>
        </p:blipFill>
        <p:spPr>
          <a:xfrm>
            <a:off x="6786578" y="3500438"/>
            <a:ext cx="1214446" cy="812806"/>
          </a:xfrm>
          <a:prstGeom prst="rect">
            <a:avLst/>
          </a:prstGeom>
          <a:ln>
            <a:noFill/>
          </a:ln>
          <a:effectLst>
            <a:softEdge rad="112500"/>
          </a:effectLst>
        </p:spPr>
      </p:pic>
      <p:sp>
        <p:nvSpPr>
          <p:cNvPr id="2" name="TextBox 1"/>
          <p:cNvSpPr txBox="1"/>
          <p:nvPr/>
        </p:nvSpPr>
        <p:spPr>
          <a:xfrm>
            <a:off x="214282" y="214290"/>
            <a:ext cx="8643998" cy="6863417"/>
          </a:xfrm>
          <a:prstGeom prst="rect">
            <a:avLst/>
          </a:prstGeom>
          <a:noFill/>
        </p:spPr>
        <p:txBody>
          <a:bodyPr wrap="square" rtlCol="0">
            <a:spAutoFit/>
          </a:bodyPr>
          <a:lstStyle/>
          <a:p>
            <a:pPr algn="ctr"/>
            <a:r>
              <a:rPr lang="ru-RU" sz="2000" b="1" dirty="0" smtClean="0">
                <a:solidFill>
                  <a:schemeClr val="accent6">
                    <a:lumMod val="75000"/>
                  </a:schemeClr>
                </a:solidFill>
                <a:effectLst>
                  <a:outerShdw blurRad="38100" dist="38100" dir="2700000" algn="tl">
                    <a:srgbClr val="000000">
                      <a:alpha val="43137"/>
                    </a:srgbClr>
                  </a:outerShdw>
                </a:effectLst>
              </a:rPr>
              <a:t>Это </a:t>
            </a:r>
            <a:r>
              <a:rPr lang="ru-RU" sz="2000" b="1" i="1" dirty="0" smtClean="0">
                <a:solidFill>
                  <a:schemeClr val="accent6">
                    <a:lumMod val="75000"/>
                  </a:schemeClr>
                </a:solidFill>
                <a:effectLst>
                  <a:outerShdw blurRad="38100" dist="38100" dir="2700000" algn="tl">
                    <a:srgbClr val="000000">
                      <a:alpha val="43137"/>
                    </a:srgbClr>
                  </a:outerShdw>
                </a:effectLst>
              </a:rPr>
              <a:t>ВИЧ/СПИД, гепатиты Б и С, генитальные бородавки (вирус папилломы человека), </a:t>
            </a:r>
            <a:r>
              <a:rPr lang="ru-RU" sz="2000" b="1" i="1" dirty="0" err="1" smtClean="0">
                <a:solidFill>
                  <a:schemeClr val="accent6">
                    <a:lumMod val="75000"/>
                  </a:schemeClr>
                </a:solidFill>
                <a:effectLst>
                  <a:outerShdw blurRad="38100" dist="38100" dir="2700000" algn="tl">
                    <a:srgbClr val="000000">
                      <a:alpha val="43137"/>
                    </a:srgbClr>
                  </a:outerShdw>
                </a:effectLst>
              </a:rPr>
              <a:t>хламидиоз</a:t>
            </a:r>
            <a:r>
              <a:rPr lang="ru-RU" sz="2000" b="1" i="1" dirty="0" smtClean="0">
                <a:solidFill>
                  <a:schemeClr val="accent6">
                    <a:lumMod val="75000"/>
                  </a:schemeClr>
                </a:solidFill>
                <a:effectLst>
                  <a:outerShdw blurRad="38100" dist="38100" dir="2700000" algn="tl">
                    <a:srgbClr val="000000">
                      <a:alpha val="43137"/>
                    </a:srgbClr>
                  </a:outerShdw>
                </a:effectLst>
              </a:rPr>
              <a:t>, герпес, гонорея и сифилис.</a:t>
            </a:r>
            <a:endParaRPr lang="ru-RU" sz="2000" b="1" dirty="0" smtClean="0">
              <a:solidFill>
                <a:schemeClr val="accent6">
                  <a:lumMod val="75000"/>
                </a:schemeClr>
              </a:solidFill>
              <a:effectLst>
                <a:outerShdw blurRad="38100" dist="38100" dir="2700000" algn="tl">
                  <a:srgbClr val="000000">
                    <a:alpha val="43137"/>
                  </a:srgbClr>
                </a:outerShdw>
              </a:effectLst>
            </a:endParaRPr>
          </a:p>
          <a:p>
            <a:endParaRPr lang="ru-RU" sz="2000" b="1" dirty="0" smtClean="0">
              <a:solidFill>
                <a:schemeClr val="accent6">
                  <a:lumMod val="60000"/>
                  <a:lumOff val="40000"/>
                </a:schemeClr>
              </a:solidFill>
              <a:effectLst>
                <a:outerShdw blurRad="38100" dist="38100" dir="2700000" algn="tl">
                  <a:srgbClr val="000000">
                    <a:alpha val="43137"/>
                  </a:srgbClr>
                </a:outerShdw>
              </a:effectLst>
            </a:endParaRPr>
          </a:p>
          <a:p>
            <a:r>
              <a:rPr lang="ru-RU" sz="2000" b="1" dirty="0" smtClean="0">
                <a:effectLst>
                  <a:outerShdw blurRad="38100" dist="38100" dir="2700000" algn="tl">
                    <a:srgbClr val="000000">
                      <a:alpha val="43137"/>
                    </a:srgbClr>
                  </a:outerShdw>
                </a:effectLst>
              </a:rPr>
              <a:t>Самый лучший способ избежать венерической болезни — вести упорядоченную половую жизнь. </a:t>
            </a:r>
          </a:p>
          <a:p>
            <a:endParaRPr lang="ru-RU" sz="2000" b="1" dirty="0" smtClean="0">
              <a:effectLst>
                <a:outerShdw blurRad="38100" dist="38100" dir="2700000" algn="tl">
                  <a:srgbClr val="000000">
                    <a:alpha val="43137"/>
                  </a:srgbClr>
                </a:outerShdw>
              </a:effectLst>
            </a:endParaRPr>
          </a:p>
          <a:p>
            <a:r>
              <a:rPr lang="ru-RU" sz="2000" b="1" dirty="0" smtClean="0">
                <a:effectLst>
                  <a:outerShdw blurRad="38100" dist="38100" dir="2700000" algn="tl">
                    <a:srgbClr val="000000">
                      <a:alpha val="43137"/>
                    </a:srgbClr>
                  </a:outerShdw>
                </a:effectLst>
              </a:rPr>
              <a:t>Угроза </a:t>
            </a:r>
            <a:r>
              <a:rPr lang="ru-RU" sz="2000" b="1" dirty="0" err="1" smtClean="0">
                <a:effectLst>
                  <a:outerShdw blurRad="38100" dist="38100" dir="2700000" algn="tl">
                    <a:srgbClr val="000000">
                      <a:alpha val="43137"/>
                    </a:srgbClr>
                  </a:outerShdw>
                </a:effectLst>
              </a:rPr>
              <a:t>СПИДа</a:t>
            </a:r>
            <a:r>
              <a:rPr lang="ru-RU" sz="2000" b="1" dirty="0" smtClean="0">
                <a:effectLst>
                  <a:outerShdw blurRad="38100" dist="38100" dir="2700000" algn="tl">
                    <a:srgbClr val="000000">
                      <a:alpha val="43137"/>
                    </a:srgbClr>
                  </a:outerShdw>
                </a:effectLst>
              </a:rPr>
              <a:t>  заставила многих людей в последние годы </a:t>
            </a:r>
            <a:r>
              <a:rPr lang="ru-RU" sz="2000" b="1" dirty="0" err="1" smtClean="0">
                <a:effectLst>
                  <a:outerShdw blurRad="38100" dist="38100" dir="2700000" algn="tl">
                    <a:srgbClr val="000000">
                      <a:alpha val="43137"/>
                    </a:srgbClr>
                  </a:outerShdw>
                </a:effectLst>
              </a:rPr>
              <a:t>поновому</a:t>
            </a:r>
            <a:r>
              <a:rPr lang="ru-RU" sz="2000" b="1" dirty="0" smtClean="0">
                <a:effectLst>
                  <a:outerShdw blurRad="38100" dist="38100" dir="2700000" algn="tl">
                    <a:srgbClr val="000000">
                      <a:alpha val="43137"/>
                    </a:srgbClr>
                  </a:outerShdw>
                </a:effectLst>
              </a:rPr>
              <a:t> взглянуть на такие старые понятия, как воздержание и верная супружеская любовь. </a:t>
            </a:r>
          </a:p>
          <a:p>
            <a:endParaRPr lang="ru-RU" sz="2000" b="1" dirty="0" smtClean="0">
              <a:effectLst>
                <a:outerShdw blurRad="38100" dist="38100" dir="2700000" algn="tl">
                  <a:srgbClr val="000000">
                    <a:alpha val="43137"/>
                  </a:srgbClr>
                </a:outerShdw>
              </a:effectLst>
            </a:endParaRPr>
          </a:p>
          <a:p>
            <a:r>
              <a:rPr lang="ru-RU" sz="2000" b="1" dirty="0" smtClean="0">
                <a:effectLst>
                  <a:outerShdw blurRad="38100" dist="38100" dir="2700000" algn="tl">
                    <a:srgbClr val="000000">
                      <a:alpha val="43137"/>
                    </a:srgbClr>
                  </a:outerShdw>
                </a:effectLst>
              </a:rPr>
              <a:t>Предотвратить распространение венерических заболеваний необычайно важно, и каждый из нас должен заботиться об этом.</a:t>
            </a:r>
          </a:p>
          <a:p>
            <a:endParaRPr lang="ru-RU" sz="2000" b="1" dirty="0" smtClean="0">
              <a:effectLst>
                <a:outerShdw blurRad="38100" dist="38100" dir="2700000" algn="tl">
                  <a:srgbClr val="000000">
                    <a:alpha val="43137"/>
                  </a:srgbClr>
                </a:outerShdw>
              </a:effectLst>
            </a:endParaRPr>
          </a:p>
          <a:p>
            <a:r>
              <a:rPr lang="ru-RU" sz="2000" b="1" dirty="0" smtClean="0">
                <a:effectLst>
                  <a:outerShdw blurRad="38100" dist="38100" dir="2700000" algn="tl">
                    <a:srgbClr val="000000">
                      <a:alpha val="43137"/>
                    </a:srgbClr>
                  </a:outerShdw>
                </a:effectLst>
              </a:rPr>
              <a:t>Выяснить, заразился ли ты </a:t>
            </a:r>
            <a:r>
              <a:rPr lang="ru-RU" sz="2000" b="1" dirty="0" err="1" smtClean="0">
                <a:effectLst>
                  <a:outerShdw blurRad="38100" dist="38100" dir="2700000" algn="tl">
                    <a:srgbClr val="000000">
                      <a:alpha val="43137"/>
                    </a:srgbClr>
                  </a:outerShdw>
                </a:effectLst>
              </a:rPr>
              <a:t>СПИДом</a:t>
            </a:r>
            <a:r>
              <a:rPr lang="ru-RU" sz="2000" b="1" dirty="0" smtClean="0">
                <a:effectLst>
                  <a:outerShdw blurRad="38100" dist="38100" dir="2700000" algn="tl">
                    <a:srgbClr val="000000">
                      <a:alpha val="43137"/>
                    </a:srgbClr>
                  </a:outerShdw>
                </a:effectLst>
              </a:rPr>
              <a:t>, можно только через три месяца после контакта с ВИЧ-инфицированным человеком. </a:t>
            </a:r>
          </a:p>
          <a:p>
            <a:endParaRPr lang="ru-RU" sz="2000" b="1" dirty="0" smtClean="0">
              <a:effectLst>
                <a:outerShdw blurRad="38100" dist="38100" dir="2700000" algn="tl">
                  <a:srgbClr val="000000">
                    <a:alpha val="43137"/>
                  </a:srgbClr>
                </a:outerShdw>
              </a:effectLst>
            </a:endParaRPr>
          </a:p>
          <a:p>
            <a:r>
              <a:rPr lang="ru-RU" sz="2000" b="1" dirty="0" smtClean="0">
                <a:effectLst>
                  <a:outerShdw blurRad="38100" dist="38100" dir="2700000" algn="tl">
                    <a:srgbClr val="000000">
                      <a:alpha val="43137"/>
                    </a:srgbClr>
                  </a:outerShdw>
                </a:effectLst>
              </a:rPr>
              <a:t>Если первый анализ был отрицательным, нужно повторить его через три месяца. </a:t>
            </a:r>
          </a:p>
          <a:p>
            <a:endParaRPr lang="ru-RU" sz="2000" b="1" dirty="0" smtClean="0">
              <a:effectLst>
                <a:outerShdw blurRad="38100" dist="38100" dir="2700000" algn="tl">
                  <a:srgbClr val="000000">
                    <a:alpha val="43137"/>
                  </a:srgbClr>
                </a:outerShdw>
              </a:effectLst>
            </a:endParaRPr>
          </a:p>
          <a:p>
            <a:r>
              <a:rPr lang="ru-RU" sz="2000" b="1" dirty="0" smtClean="0">
                <a:effectLst>
                  <a:outerShdw blurRad="38100" dist="38100" dir="2700000" algn="tl">
                    <a:srgbClr val="000000">
                      <a:alpha val="43137"/>
                    </a:srgbClr>
                  </a:outerShdw>
                </a:effectLst>
              </a:rPr>
              <a:t>Если же и второй анализ отрицательный, то можно быть уверенным, что инфицирования не произошло.</a:t>
            </a:r>
          </a:p>
          <a:p>
            <a:endParaRPr lang="ru-RU" sz="2000" b="1" dirty="0">
              <a:effectLst>
                <a:outerShdw blurRad="38100" dist="38100" dir="2700000" algn="tl">
                  <a:srgbClr val="000000">
                    <a:alpha val="43137"/>
                  </a:srgbClr>
                </a:outerShdw>
              </a:effectLst>
            </a:endParaRPr>
          </a:p>
        </p:txBody>
      </p:sp>
      <p:pic>
        <p:nvPicPr>
          <p:cNvPr id="4" name="Рисунок 3" descr="00036593.jpg"/>
          <p:cNvPicPr>
            <a:picLocks noChangeAspect="1"/>
          </p:cNvPicPr>
          <p:nvPr/>
        </p:nvPicPr>
        <p:blipFill>
          <a:blip r:embed="rId3" cstate="print"/>
          <a:stretch>
            <a:fillRect/>
          </a:stretch>
        </p:blipFill>
        <p:spPr>
          <a:xfrm>
            <a:off x="6786578" y="5500702"/>
            <a:ext cx="974398" cy="652146"/>
          </a:xfrm>
          <a:prstGeom prst="rect">
            <a:avLst/>
          </a:prstGeom>
          <a:ln>
            <a:noFill/>
          </a:ln>
          <a:effectLst>
            <a:softEdge rad="112500"/>
          </a:effectLst>
        </p:spPr>
      </p:pic>
      <p:pic>
        <p:nvPicPr>
          <p:cNvPr id="6" name="Рисунок 5" descr="Pinky2.jpg"/>
          <p:cNvPicPr>
            <a:picLocks noChangeAspect="1"/>
          </p:cNvPicPr>
          <p:nvPr/>
        </p:nvPicPr>
        <p:blipFill>
          <a:blip r:embed="rId4" cstate="print"/>
          <a:stretch>
            <a:fillRect/>
          </a:stretch>
        </p:blipFill>
        <p:spPr>
          <a:xfrm>
            <a:off x="7643834" y="928670"/>
            <a:ext cx="1243000" cy="977201"/>
          </a:xfrm>
          <a:prstGeom prst="rect">
            <a:avLst/>
          </a:prstGeom>
          <a:ln>
            <a:noFill/>
          </a:ln>
          <a:effectLst>
            <a:softEdge rad="112500"/>
          </a:effectLst>
        </p:spPr>
      </p:pic>
      <p:pic>
        <p:nvPicPr>
          <p:cNvPr id="8" name="Рисунок 7" descr="00031962.jpg"/>
          <p:cNvPicPr>
            <a:picLocks noChangeAspect="1"/>
          </p:cNvPicPr>
          <p:nvPr/>
        </p:nvPicPr>
        <p:blipFill>
          <a:blip r:embed="rId5" cstate="print"/>
          <a:stretch>
            <a:fillRect/>
          </a:stretch>
        </p:blipFill>
        <p:spPr>
          <a:xfrm>
            <a:off x="1857356" y="2624695"/>
            <a:ext cx="642942" cy="80430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142852"/>
            <a:ext cx="8715436" cy="1754326"/>
          </a:xfrm>
          <a:prstGeom prst="rect">
            <a:avLst/>
          </a:prstGeom>
          <a:noFill/>
        </p:spPr>
        <p:txBody>
          <a:bodyPr wrap="square" rtlCol="0">
            <a:spAutoFit/>
          </a:bodyPr>
          <a:lstStyle/>
          <a:p>
            <a:pPr algn="ctr"/>
            <a:r>
              <a:rPr lang="ru-RU" b="1" i="1" dirty="0" smtClean="0">
                <a:effectLst>
                  <a:outerShdw blurRad="38100" dist="38100" dir="2700000" algn="tl">
                    <a:srgbClr val="000000">
                      <a:alpha val="43137"/>
                    </a:srgbClr>
                  </a:outerShdw>
                </a:effectLst>
              </a:rPr>
              <a:t>Если вы чувствуете какое-то неблагополучие, </a:t>
            </a:r>
            <a:r>
              <a:rPr lang="ru-RU" b="1" dirty="0" smtClean="0">
                <a:effectLst>
                  <a:outerShdw blurRad="38100" dist="38100" dir="2700000" algn="tl">
                    <a:srgbClr val="000000">
                      <a:alpha val="43137"/>
                    </a:srgbClr>
                  </a:outerShdw>
                </a:effectLst>
              </a:rPr>
              <a:t>то лучше не сидите дома, обдумывая симптомы, а </a:t>
            </a:r>
            <a:r>
              <a:rPr lang="ru-RU" b="1" i="1" dirty="0" smtClean="0">
                <a:effectLst>
                  <a:outerShdw blurRad="38100" dist="38100" dir="2700000" algn="tl">
                    <a:srgbClr val="000000">
                      <a:alpha val="43137"/>
                    </a:srgbClr>
                  </a:outerShdw>
                </a:effectLst>
              </a:rPr>
              <a:t>идите к врачу и обследуйтесь. </a:t>
            </a:r>
          </a:p>
          <a:p>
            <a:pPr algn="ctr"/>
            <a:r>
              <a:rPr lang="ru-RU" b="1" dirty="0" smtClean="0">
                <a:effectLst>
                  <a:outerShdw blurRad="38100" dist="38100" dir="2700000" algn="tl">
                    <a:srgbClr val="000000">
                      <a:alpha val="43137"/>
                    </a:srgbClr>
                  </a:outerShdw>
                </a:effectLst>
              </a:rPr>
              <a:t>Не надо рисковать своим здоровьем. Самое главное — лечиться! Пройдите обследование, принимайте лекарства и таким образом спасайте жизни (свою, партнера, будущих детей).</a:t>
            </a:r>
          </a:p>
          <a:p>
            <a:pPr algn="ctr"/>
            <a:endParaRPr lang="ru-RU" b="1" dirty="0">
              <a:effectLst>
                <a:outerShdw blurRad="38100" dist="38100" dir="2700000" algn="tl">
                  <a:srgbClr val="000000">
                    <a:alpha val="43137"/>
                  </a:srgbClr>
                </a:outerShdw>
              </a:effectLst>
            </a:endParaRPr>
          </a:p>
        </p:txBody>
      </p:sp>
      <p:sp>
        <p:nvSpPr>
          <p:cNvPr id="3" name="TextBox 2"/>
          <p:cNvSpPr txBox="1"/>
          <p:nvPr/>
        </p:nvSpPr>
        <p:spPr>
          <a:xfrm>
            <a:off x="0" y="2000240"/>
            <a:ext cx="7429552" cy="2031325"/>
          </a:xfrm>
          <a:prstGeom prst="rect">
            <a:avLst/>
          </a:prstGeom>
          <a:noFill/>
        </p:spPr>
        <p:txBody>
          <a:bodyPr wrap="square" rtlCol="0">
            <a:spAutoFit/>
          </a:bodyPr>
          <a:lstStyle/>
          <a:p>
            <a:r>
              <a:rPr lang="ru-RU" b="1" dirty="0" smtClean="0">
                <a:effectLst>
                  <a:outerShdw blurRad="38100" dist="38100" dir="2700000" algn="tl">
                    <a:srgbClr val="000000">
                      <a:alpha val="43137"/>
                    </a:srgbClr>
                  </a:outerShdw>
                </a:effectLst>
              </a:rPr>
              <a:t>. Если у вас есть какие-то вопросы, касающиеся вашего здоровья, обратитесь к своему врачу, в женскую консультацию, подростковый центр или в кожно-венерологический диспансер. </a:t>
            </a:r>
          </a:p>
          <a:p>
            <a:r>
              <a:rPr lang="ru-RU" b="1" dirty="0" smtClean="0">
                <a:effectLst>
                  <a:outerShdw blurRad="38100" dist="38100" dir="2700000" algn="tl">
                    <a:srgbClr val="000000">
                      <a:alpha val="43137"/>
                    </a:srgbClr>
                  </a:outerShdw>
                </a:effectLst>
              </a:rPr>
              <a:t>По вашему желанию обследование может быть анонимным. Лечение обычно бывает простым, и вам обеспечена полнейшая тайна.</a:t>
            </a:r>
          </a:p>
          <a:p>
            <a:r>
              <a:rPr lang="ru-RU" b="1" dirty="0" smtClean="0">
                <a:effectLst>
                  <a:outerShdw blurRad="38100" dist="38100" dir="2700000" algn="tl">
                    <a:srgbClr val="000000">
                      <a:alpha val="43137"/>
                    </a:srgbClr>
                  </a:outerShdw>
                </a:effectLst>
              </a:rPr>
              <a:t>Любой человек может и должен защитить себя от венерических болезней</a:t>
            </a:r>
            <a:endParaRPr lang="ru-RU" b="1" dirty="0">
              <a:effectLst>
                <a:outerShdw blurRad="38100" dist="38100" dir="2700000" algn="tl">
                  <a:srgbClr val="000000">
                    <a:alpha val="43137"/>
                  </a:srgbClr>
                </a:outerShdw>
              </a:effectLst>
            </a:endParaRPr>
          </a:p>
        </p:txBody>
      </p:sp>
      <p:sp>
        <p:nvSpPr>
          <p:cNvPr id="4" name="TextBox 3"/>
          <p:cNvSpPr txBox="1"/>
          <p:nvPr/>
        </p:nvSpPr>
        <p:spPr>
          <a:xfrm>
            <a:off x="1000068" y="4071942"/>
            <a:ext cx="8143932" cy="2585323"/>
          </a:xfrm>
          <a:prstGeom prst="rect">
            <a:avLst/>
          </a:prstGeom>
          <a:noFill/>
        </p:spPr>
        <p:txBody>
          <a:bodyPr wrap="square" rtlCol="0">
            <a:spAutoFit/>
          </a:bodyPr>
          <a:lstStyle/>
          <a:p>
            <a:pPr algn="ctr"/>
            <a:r>
              <a:rPr lang="ru-RU" b="1" i="1" dirty="0" smtClean="0">
                <a:effectLst>
                  <a:outerShdw blurRad="38100" dist="38100" dir="2700000" algn="tl">
                    <a:srgbClr val="000000">
                      <a:alpha val="43137"/>
                    </a:srgbClr>
                  </a:outerShdw>
                </a:effectLst>
              </a:rPr>
              <a:t>Избегайте опасных половых контактов, прежде всего партнеров с высоким риском инфицирования. </a:t>
            </a:r>
          </a:p>
          <a:p>
            <a:pPr algn="ctr"/>
            <a:r>
              <a:rPr lang="ru-RU" b="1" dirty="0" smtClean="0">
                <a:effectLst>
                  <a:outerShdw blurRad="38100" dist="38100" dir="2700000" algn="tl">
                    <a:srgbClr val="000000">
                      <a:alpha val="43137"/>
                    </a:srgbClr>
                  </a:outerShdw>
                </a:effectLst>
              </a:rPr>
              <a:t>Заразиться венерическим заболеванием с большой вероятностью можно, например, от человека, злоупотребляющего внутривенными инъекциями, или же от человека, имеющего такого партнера. Любые друг или подруга, которых вы не знаете достаточно хорошо, должны рассматриваться вами как партнеры с высоким риском инфицирования, даже если они выглядят совершенно здоровыми.</a:t>
            </a:r>
          </a:p>
          <a:p>
            <a:pPr algn="ctr"/>
            <a:endParaRPr lang="ru-RU" b="1" dirty="0">
              <a:effectLst>
                <a:outerShdw blurRad="38100" dist="38100" dir="2700000" algn="tl">
                  <a:srgbClr val="000000">
                    <a:alpha val="43137"/>
                  </a:srgbClr>
                </a:outerShdw>
              </a:effectLst>
            </a:endParaRPr>
          </a:p>
        </p:txBody>
      </p:sp>
      <p:pic>
        <p:nvPicPr>
          <p:cNvPr id="5" name="Рисунок 4" descr="00019056.JPG"/>
          <p:cNvPicPr>
            <a:picLocks noChangeAspect="1"/>
          </p:cNvPicPr>
          <p:nvPr/>
        </p:nvPicPr>
        <p:blipFill>
          <a:blip r:embed="rId2" cstate="print"/>
          <a:stretch>
            <a:fillRect/>
          </a:stretch>
        </p:blipFill>
        <p:spPr>
          <a:xfrm>
            <a:off x="6357950" y="1285860"/>
            <a:ext cx="671962" cy="857256"/>
          </a:xfrm>
          <a:prstGeom prst="rect">
            <a:avLst/>
          </a:prstGeom>
          <a:ln>
            <a:noFill/>
          </a:ln>
          <a:effectLst>
            <a:softEdge rad="112500"/>
          </a:effectLst>
        </p:spPr>
      </p:pic>
      <p:pic>
        <p:nvPicPr>
          <p:cNvPr id="6" name="Рисунок 5" descr="00020746.jpg"/>
          <p:cNvPicPr>
            <a:picLocks noChangeAspect="1"/>
          </p:cNvPicPr>
          <p:nvPr/>
        </p:nvPicPr>
        <p:blipFill>
          <a:blip r:embed="rId3" cstate="print"/>
          <a:stretch>
            <a:fillRect/>
          </a:stretch>
        </p:blipFill>
        <p:spPr>
          <a:xfrm>
            <a:off x="0" y="4357694"/>
            <a:ext cx="1124953" cy="1443789"/>
          </a:xfrm>
          <a:prstGeom prst="rect">
            <a:avLst/>
          </a:prstGeom>
          <a:ln>
            <a:noFill/>
          </a:ln>
          <a:effectLst>
            <a:softEdge rad="112500"/>
          </a:effectLst>
        </p:spPr>
      </p:pic>
      <p:pic>
        <p:nvPicPr>
          <p:cNvPr id="7" name="Рисунок 6" descr="00036549.jpg"/>
          <p:cNvPicPr>
            <a:picLocks noChangeAspect="1"/>
          </p:cNvPicPr>
          <p:nvPr/>
        </p:nvPicPr>
        <p:blipFill>
          <a:blip r:embed="rId4" cstate="print"/>
          <a:stretch>
            <a:fillRect/>
          </a:stretch>
        </p:blipFill>
        <p:spPr>
          <a:xfrm>
            <a:off x="7358082" y="1785926"/>
            <a:ext cx="1489138" cy="222498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44" y="357166"/>
            <a:ext cx="8429684" cy="2862322"/>
          </a:xfrm>
          <a:prstGeom prst="rect">
            <a:avLst/>
          </a:prstGeom>
          <a:noFill/>
        </p:spPr>
        <p:txBody>
          <a:bodyPr wrap="square" rtlCol="0">
            <a:spAutoFit/>
          </a:bodyPr>
          <a:lstStyle/>
          <a:p>
            <a:pPr algn="ctr"/>
            <a:r>
              <a:rPr lang="ru-RU" sz="2000" b="1" i="1" dirty="0" smtClean="0">
                <a:effectLst>
                  <a:outerShdw blurRad="38100" dist="38100" dir="2700000" algn="tl">
                    <a:srgbClr val="000000">
                      <a:alpha val="43137"/>
                    </a:srgbClr>
                  </a:outerShdw>
                </a:effectLst>
              </a:rPr>
              <a:t>«Вот теперь я готов поклясться, что слово «воздержание» стало для тебя самым любимым, а ведь я еще не доложил тебе о всех существующих венерических болезнях, одни названия которых заставляют меня чесаться. Но я скажу тебе новость еще более убийственную: от венерических болезней иммунитета не бывает, т. е. это вовсе не похоже на корь, которой, переболев, ты уже не заболеешь.</a:t>
            </a:r>
          </a:p>
          <a:p>
            <a:pPr algn="ctr"/>
            <a:r>
              <a:rPr lang="ru-RU" sz="2000" b="1" i="1" dirty="0" smtClean="0">
                <a:effectLst>
                  <a:outerShdw blurRad="38100" dist="38100" dir="2700000" algn="tl">
                    <a:srgbClr val="000000">
                      <a:alpha val="43137"/>
                    </a:srgbClr>
                  </a:outerShdw>
                </a:effectLst>
              </a:rPr>
              <a:t> И. если ты подозреваешь, что стал наследником какого-то больного, сразу же обращайся к врачу и начинай молиться </a:t>
            </a:r>
            <a:r>
              <a:rPr lang="ru-RU" sz="2000" b="1" dirty="0" smtClean="0">
                <a:effectLst>
                  <a:outerShdw blurRad="38100" dist="38100" dir="2700000" algn="tl">
                    <a:srgbClr val="000000">
                      <a:alpha val="43137"/>
                    </a:srgbClr>
                  </a:outerShdw>
                </a:effectLst>
              </a:rPr>
              <a:t>— </a:t>
            </a:r>
            <a:r>
              <a:rPr lang="ru-RU" sz="2000" b="1" i="1" dirty="0" smtClean="0">
                <a:effectLst>
                  <a:outerShdw blurRad="38100" dist="38100" dir="2700000" algn="tl">
                    <a:srgbClr val="000000">
                      <a:alpha val="43137"/>
                    </a:srgbClr>
                  </a:outerShdw>
                </a:effectLst>
              </a:rPr>
              <a:t>немедленно!»</a:t>
            </a:r>
            <a:endParaRPr lang="ru-RU" sz="2000" b="1" dirty="0" smtClean="0">
              <a:effectLst>
                <a:outerShdw blurRad="38100" dist="38100" dir="2700000" algn="tl">
                  <a:srgbClr val="000000">
                    <a:alpha val="43137"/>
                  </a:srgbClr>
                </a:outerShdw>
              </a:effectLst>
            </a:endParaRPr>
          </a:p>
          <a:p>
            <a:pPr algn="ctr"/>
            <a:endParaRPr lang="ru-RU" sz="2000" b="1" dirty="0">
              <a:effectLst>
                <a:outerShdw blurRad="38100" dist="38100" dir="2700000" algn="tl">
                  <a:srgbClr val="000000">
                    <a:alpha val="43137"/>
                  </a:srgbClr>
                </a:outerShdw>
              </a:effectLst>
            </a:endParaRPr>
          </a:p>
        </p:txBody>
      </p:sp>
      <p:sp>
        <p:nvSpPr>
          <p:cNvPr id="4" name="TextBox 3"/>
          <p:cNvSpPr txBox="1"/>
          <p:nvPr/>
        </p:nvSpPr>
        <p:spPr>
          <a:xfrm>
            <a:off x="285720" y="4357694"/>
            <a:ext cx="8429684" cy="2031325"/>
          </a:xfrm>
          <a:prstGeom prst="rect">
            <a:avLst/>
          </a:prstGeom>
          <a:noFill/>
        </p:spPr>
        <p:txBody>
          <a:bodyPr wrap="square" rtlCol="0">
            <a:spAutoFit/>
          </a:bodyPr>
          <a:lstStyle/>
          <a:p>
            <a:pPr algn="ctr"/>
            <a:r>
              <a:rPr lang="ru-RU" dirty="0" smtClean="0">
                <a:effectLst>
                  <a:outerShdw blurRad="38100" dist="38100" dir="2700000" algn="tl">
                    <a:srgbClr val="000000">
                      <a:alpha val="43137"/>
                    </a:srgbClr>
                  </a:outerShdw>
                </a:effectLst>
              </a:rPr>
              <a:t>Службы здравоохранения прилагают много усилий для предотвращения распространения венерических болезней, борьбы с ними, однако самая главная роль в этом деле принадлежит каждому отдельному человеку.</a:t>
            </a:r>
          </a:p>
          <a:p>
            <a:pPr algn="ctr"/>
            <a:r>
              <a:rPr lang="ru-RU" dirty="0" smtClean="0">
                <a:effectLst>
                  <a:outerShdw blurRad="38100" dist="38100" dir="2700000" algn="tl">
                    <a:srgbClr val="000000">
                      <a:alpha val="43137"/>
                    </a:srgbClr>
                  </a:outerShdw>
                </a:effectLst>
              </a:rPr>
              <a:t> </a:t>
            </a:r>
            <a:r>
              <a:rPr lang="ru-RU" b="1" i="1" dirty="0" smtClean="0">
                <a:effectLst>
                  <a:outerShdw blurRad="38100" dist="38100" dir="2700000" algn="tl">
                    <a:srgbClr val="000000">
                      <a:alpha val="43137"/>
                    </a:srgbClr>
                  </a:outerShdw>
                </a:effectLst>
              </a:rPr>
              <a:t>Каждый из нас обязан принимать все возможные меры профилактики этих инфекций, знать их симптомы, безотлагательно обращаться за медицинской помощью при развитии этих симптомов и предупреждать недавних половых партнеров о возможности инфицирования</a:t>
            </a:r>
            <a:endParaRPr lang="ru-RU" dirty="0">
              <a:effectLst>
                <a:outerShdw blurRad="38100" dist="38100" dir="2700000" algn="tl">
                  <a:srgbClr val="000000">
                    <a:alpha val="43137"/>
                  </a:srgbClr>
                </a:outerShdw>
              </a:effectLst>
            </a:endParaRPr>
          </a:p>
        </p:txBody>
      </p:sp>
      <p:pic>
        <p:nvPicPr>
          <p:cNvPr id="5" name="Рисунок 4" descr="Парочка.jpg"/>
          <p:cNvPicPr>
            <a:picLocks noChangeAspect="1"/>
          </p:cNvPicPr>
          <p:nvPr/>
        </p:nvPicPr>
        <p:blipFill>
          <a:blip r:embed="rId2"/>
          <a:stretch>
            <a:fillRect/>
          </a:stretch>
        </p:blipFill>
        <p:spPr>
          <a:xfrm>
            <a:off x="4071934" y="2857496"/>
            <a:ext cx="1157532" cy="162054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158" y="1357298"/>
            <a:ext cx="8572560" cy="5201424"/>
          </a:xfrm>
          <a:prstGeom prst="rect">
            <a:avLst/>
          </a:prstGeom>
          <a:noFill/>
        </p:spPr>
        <p:txBody>
          <a:bodyPr wrap="square" rtlCol="0">
            <a:spAutoFit/>
          </a:bodyPr>
          <a:lstStyle/>
          <a:p>
            <a:r>
              <a:rPr lang="ru-RU" sz="2000" b="1" dirty="0" smtClean="0">
                <a:effectLst>
                  <a:outerShdw blurRad="38100" dist="38100" dir="2700000" algn="tl">
                    <a:srgbClr val="000000">
                      <a:alpha val="43137"/>
                    </a:srgbClr>
                  </a:outerShdw>
                </a:effectLst>
              </a:rPr>
              <a:t> Несмотря на то, что о ВИЧ ученые знают больше, чем о каком-либо  другом вирусе, создание эффективной вакцины против него остается сегодня  такой  же  сложной задачей, как и во времена, когда  ВИЧ  был  впервые  обнаружен.  </a:t>
            </a:r>
          </a:p>
          <a:p>
            <a:r>
              <a:rPr lang="ru-RU" sz="2000" b="1" dirty="0" smtClean="0">
                <a:effectLst>
                  <a:outerShdw blurRad="38100" dist="38100" dir="2700000" algn="tl">
                    <a:srgbClr val="000000">
                      <a:alpha val="43137"/>
                    </a:srgbClr>
                  </a:outerShdw>
                </a:effectLst>
              </a:rPr>
              <a:t>Это связано  с  тем,  что,  в  отличие  от  обычных  вирусов,  иммунная  реакция организма не уничтожает ВИЧ, поэтому неясно,  какой  иммунный  ответ  должна вызывать вакцина. </a:t>
            </a:r>
          </a:p>
          <a:p>
            <a:r>
              <a:rPr lang="ru-RU" sz="2000" b="1" dirty="0" smtClean="0">
                <a:effectLst>
                  <a:outerShdw blurRad="38100" dist="38100" dir="2700000" algn="tl">
                    <a:srgbClr val="000000">
                      <a:alpha val="43137"/>
                    </a:srgbClr>
                  </a:outerShdw>
                </a:effectLst>
              </a:rPr>
              <a:t>Кроме  того,  в  случае  ВИЧ  представляется  небезопасным введение  пациентам  ослабленных  или  даже  убитых  вирусов,   что   обычно используется при вакцинации  против  обычных  вирусов.  </a:t>
            </a:r>
          </a:p>
          <a:p>
            <a:r>
              <a:rPr lang="ru-RU" sz="2000" b="1" dirty="0" smtClean="0">
                <a:effectLst>
                  <a:outerShdw blurRad="38100" dist="38100" dir="2700000" algn="tl">
                    <a:srgbClr val="000000">
                      <a:alpha val="43137"/>
                    </a:srgbClr>
                  </a:outerShdw>
                </a:effectLst>
              </a:rPr>
              <a:t>Вакцина  против  ВИЧ должна  не  просто  увеличить  титр  антител  к  вирусным  антигенам,  но  и стимулировать практически все средства  иммунной  защиты.  </a:t>
            </a:r>
          </a:p>
          <a:p>
            <a:r>
              <a:rPr lang="ru-RU" sz="2400" b="1" dirty="0" smtClean="0">
                <a:solidFill>
                  <a:srgbClr val="C00000"/>
                </a:solidFill>
                <a:effectLst>
                  <a:outerShdw blurRad="38100" dist="38100" dir="2700000" algn="tl">
                    <a:srgbClr val="000000">
                      <a:alpha val="43137"/>
                    </a:srgbClr>
                  </a:outerShdw>
                </a:effectLst>
              </a:rPr>
              <a:t>Эта  задача  пока не выполнима, поскольку далеко не все еще известно о том, как на  самом  деле работает иммунная система человека</a:t>
            </a:r>
            <a:endParaRPr lang="ru-RU" sz="2400" b="1" dirty="0">
              <a:solidFill>
                <a:srgbClr val="C00000"/>
              </a:solidFill>
              <a:effectLst>
                <a:outerShdw blurRad="38100" dist="38100" dir="2700000" algn="tl">
                  <a:srgbClr val="000000">
                    <a:alpha val="43137"/>
                  </a:srgbClr>
                </a:outerShdw>
              </a:effectLst>
            </a:endParaRPr>
          </a:p>
        </p:txBody>
      </p:sp>
      <p:sp>
        <p:nvSpPr>
          <p:cNvPr id="4" name="Прямоугольник 3"/>
          <p:cNvSpPr/>
          <p:nvPr/>
        </p:nvSpPr>
        <p:spPr>
          <a:xfrm>
            <a:off x="3000364" y="142852"/>
            <a:ext cx="2728056" cy="923330"/>
          </a:xfrm>
          <a:prstGeom prst="rect">
            <a:avLst/>
          </a:prstGeom>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wrap="none" lIns="91440" tIns="45720" rIns="91440" bIns="45720">
            <a:spAutoFit/>
          </a:bodyPr>
          <a:lstStyle/>
          <a:p>
            <a:pPr algn="ctr"/>
            <a:r>
              <a:rPr lang="ru-RU"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Лечение</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214290"/>
            <a:ext cx="7786742" cy="40011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ru-RU" sz="2000" dirty="0" smtClean="0">
                <a:effectLst>
                  <a:outerShdw blurRad="38100" dist="38100" dir="2700000" algn="tl">
                    <a:srgbClr val="000000">
                      <a:alpha val="43137"/>
                    </a:srgbClr>
                  </a:outerShdw>
                </a:effectLst>
              </a:rPr>
              <a:t>Уголовная ответственность за заражение венерической болезнью</a:t>
            </a:r>
            <a:endParaRPr lang="ru-RU" sz="2000" dirty="0">
              <a:effectLst>
                <a:outerShdw blurRad="38100" dist="38100" dir="2700000" algn="tl">
                  <a:srgbClr val="000000">
                    <a:alpha val="43137"/>
                  </a:srgbClr>
                </a:outerShdw>
              </a:effectLst>
            </a:endParaRPr>
          </a:p>
        </p:txBody>
      </p:sp>
      <p:sp>
        <p:nvSpPr>
          <p:cNvPr id="3" name="TextBox 2"/>
          <p:cNvSpPr txBox="1"/>
          <p:nvPr/>
        </p:nvSpPr>
        <p:spPr>
          <a:xfrm>
            <a:off x="0" y="785794"/>
            <a:ext cx="8501122" cy="646331"/>
          </a:xfrm>
          <a:prstGeom prst="rect">
            <a:avLst/>
          </a:prstGeom>
          <a:noFill/>
        </p:spPr>
        <p:txBody>
          <a:bodyPr wrap="square" rtlCol="0">
            <a:spAutoFit/>
          </a:bodyPr>
          <a:lstStyle/>
          <a:p>
            <a:r>
              <a:rPr lang="ru-RU" b="1" dirty="0" smtClean="0">
                <a:effectLst>
                  <a:outerShdw blurRad="38100" dist="38100" dir="2700000" algn="tl">
                    <a:srgbClr val="000000">
                      <a:alpha val="43137"/>
                    </a:srgbClr>
                  </a:outerShdw>
                </a:effectLst>
              </a:rPr>
              <a:t>Медицина под заражением венерической болезнью понимает передачу ее возбудителей через половое сношение либо бытовым или врожденным путем</a:t>
            </a:r>
            <a:endParaRPr lang="ru-RU" b="1" dirty="0">
              <a:effectLst>
                <a:outerShdw blurRad="38100" dist="38100" dir="2700000" algn="tl">
                  <a:srgbClr val="000000">
                    <a:alpha val="43137"/>
                  </a:srgbClr>
                </a:outerShdw>
              </a:effectLst>
            </a:endParaRPr>
          </a:p>
        </p:txBody>
      </p:sp>
      <p:sp>
        <p:nvSpPr>
          <p:cNvPr id="4" name="TextBox 3"/>
          <p:cNvSpPr txBox="1"/>
          <p:nvPr/>
        </p:nvSpPr>
        <p:spPr>
          <a:xfrm>
            <a:off x="500034" y="1857364"/>
            <a:ext cx="8429684" cy="646331"/>
          </a:xfrm>
          <a:prstGeom prst="rect">
            <a:avLst/>
          </a:prstGeom>
          <a:noFill/>
        </p:spPr>
        <p:txBody>
          <a:bodyPr wrap="square" rtlCol="0">
            <a:spAutoFit/>
          </a:bodyPr>
          <a:lstStyle/>
          <a:p>
            <a:pPr algn="ctr"/>
            <a:r>
              <a:rPr lang="ru-RU" b="1" dirty="0" smtClean="0">
                <a:effectLst>
                  <a:outerShdw blurRad="38100" dist="38100" dir="2700000" algn="tl">
                    <a:srgbClr val="000000">
                      <a:alpha val="43137"/>
                    </a:srgbClr>
                  </a:outerShdw>
                </a:effectLst>
              </a:rPr>
              <a:t>При этом заражение венерической болезнью может быть следствием прямого или косвенного умысла, а также неосторожности в виде легкомыслия</a:t>
            </a:r>
            <a:endParaRPr lang="ru-RU" b="1" dirty="0">
              <a:effectLst>
                <a:outerShdw blurRad="38100" dist="38100" dir="2700000" algn="tl">
                  <a:srgbClr val="000000">
                    <a:alpha val="43137"/>
                  </a:srgbClr>
                </a:outerShdw>
              </a:effectLst>
            </a:endParaRPr>
          </a:p>
        </p:txBody>
      </p:sp>
      <p:sp>
        <p:nvSpPr>
          <p:cNvPr id="5" name="TextBox 4"/>
          <p:cNvSpPr txBox="1"/>
          <p:nvPr/>
        </p:nvSpPr>
        <p:spPr>
          <a:xfrm>
            <a:off x="428596" y="2857496"/>
            <a:ext cx="8429684" cy="369331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just"/>
            <a:r>
              <a:rPr lang="ru-RU" b="1" i="1" dirty="0" smtClean="0">
                <a:effectLst>
                  <a:outerShdw blurRad="38100" dist="38100" dir="2700000" algn="tl">
                    <a:srgbClr val="000000">
                      <a:alpha val="43137"/>
                    </a:srgbClr>
                  </a:outerShdw>
                </a:effectLst>
              </a:rPr>
              <a:t>               Статья 121 УК РФ «Заражение венерической болезнью» гласит</a:t>
            </a:r>
            <a:endParaRPr lang="ru-RU" b="1" dirty="0" smtClean="0">
              <a:effectLst>
                <a:outerShdw blurRad="38100" dist="38100" dir="2700000" algn="tl">
                  <a:srgbClr val="000000">
                    <a:alpha val="43137"/>
                  </a:srgbClr>
                </a:outerShdw>
              </a:effectLst>
            </a:endParaRPr>
          </a:p>
          <a:p>
            <a:pPr algn="just"/>
            <a:r>
              <a:rPr lang="ru-RU" b="1" dirty="0" smtClean="0">
                <a:effectLst>
                  <a:outerShdw blurRad="38100" dist="38100" dir="2700000" algn="tl">
                    <a:srgbClr val="000000">
                      <a:alpha val="43137"/>
                    </a:srgbClr>
                  </a:outerShdw>
                </a:effectLst>
              </a:rPr>
              <a:t>1. Заражение другого лица венерической болезнью лицом, знавшим о наличии у него этой болезни, наказывается штрафом в размере от 200 до 500 минимальных размеров оплаты труда или в размере заработной платы или иного дохода осужденного  за период от двух до пяти месяцев, либо исправительными работами на срок от одного года до двух лет, либо арестом на срок от трех до шести месяцев.</a:t>
            </a:r>
          </a:p>
          <a:p>
            <a:pPr algn="just"/>
            <a:r>
              <a:rPr lang="ru-RU" b="1" dirty="0" smtClean="0">
                <a:effectLst>
                  <a:outerShdw blurRad="38100" dist="38100" dir="2700000" algn="tl">
                    <a:srgbClr val="000000">
                      <a:alpha val="43137"/>
                    </a:srgbClr>
                  </a:outerShdw>
                </a:effectLst>
              </a:rPr>
              <a:t>2. То же деяние, совершенное в отношении двух или более лиц, либо в отношении заведомо несовершеннолетнего, наказывается штрафом в размере от 500 до 700 минимальных размеров оплаты труда или в размере заработной платы или иного дохода осужденного за период от пяти до семи месяцев, либо лишением свободы на срок до двух лет.</a:t>
            </a:r>
          </a:p>
          <a:p>
            <a:pPr algn="just"/>
            <a:endParaRPr lang="ru-RU" b="1" dirty="0">
              <a:effectLst>
                <a:outerShdw blurRad="38100" dist="38100" dir="2700000" algn="tl">
                  <a:srgbClr val="000000">
                    <a:alpha val="43137"/>
                  </a:srgbClr>
                </a:outerShdw>
              </a:effectLst>
            </a:endParaRPr>
          </a:p>
        </p:txBody>
      </p:sp>
      <p:pic>
        <p:nvPicPr>
          <p:cNvPr id="6" name="Рисунок 5" descr="1192727539_14.jpg"/>
          <p:cNvPicPr>
            <a:picLocks noChangeAspect="1"/>
          </p:cNvPicPr>
          <p:nvPr/>
        </p:nvPicPr>
        <p:blipFill>
          <a:blip r:embed="rId2" cstate="print"/>
          <a:stretch>
            <a:fillRect/>
          </a:stretch>
        </p:blipFill>
        <p:spPr>
          <a:xfrm>
            <a:off x="8001024" y="642918"/>
            <a:ext cx="928694" cy="1067998"/>
          </a:xfrm>
          <a:prstGeom prst="rect">
            <a:avLst/>
          </a:prstGeom>
          <a:ln>
            <a:noFill/>
          </a:ln>
          <a:effectLst>
            <a:softEdge rad="112500"/>
          </a:effectLst>
        </p:spPr>
      </p:pic>
      <p:pic>
        <p:nvPicPr>
          <p:cNvPr id="8" name="Рисунок 7" descr="1192727539_17.jpg"/>
          <p:cNvPicPr>
            <a:picLocks noChangeAspect="1"/>
          </p:cNvPicPr>
          <p:nvPr/>
        </p:nvPicPr>
        <p:blipFill>
          <a:blip r:embed="rId3" cstate="print"/>
          <a:stretch>
            <a:fillRect/>
          </a:stretch>
        </p:blipFill>
        <p:spPr>
          <a:xfrm>
            <a:off x="8072462" y="2214554"/>
            <a:ext cx="809614" cy="795041"/>
          </a:xfrm>
          <a:prstGeom prst="rect">
            <a:avLst/>
          </a:prstGeom>
          <a:ln>
            <a:noFill/>
          </a:ln>
          <a:effectLst>
            <a:softEdge rad="112500"/>
          </a:effectLst>
        </p:spPr>
      </p:pic>
      <p:pic>
        <p:nvPicPr>
          <p:cNvPr id="9" name="Рисунок 8" descr="Gif (68).GIF"/>
          <p:cNvPicPr>
            <a:picLocks noChangeAspect="1"/>
          </p:cNvPicPr>
          <p:nvPr/>
        </p:nvPicPr>
        <p:blipFill>
          <a:blip r:embed="rId4"/>
          <a:stretch>
            <a:fillRect/>
          </a:stretch>
        </p:blipFill>
        <p:spPr>
          <a:xfrm>
            <a:off x="428596" y="2357430"/>
            <a:ext cx="857250" cy="762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786050" y="142852"/>
            <a:ext cx="3340979" cy="1107996"/>
          </a:xfrm>
          <a:prstGeom prst="rect">
            <a:avLst/>
          </a:prstGeom>
          <a:noFill/>
        </p:spPr>
        <p:txBody>
          <a:bodyPr wrap="none" lIns="91440" tIns="45720" rIns="91440" bIns="45720">
            <a:spAutoFit/>
          </a:bodyPr>
          <a:lstStyle/>
          <a:p>
            <a:pPr algn="ctr"/>
            <a:r>
              <a:rPr lang="ru-RU" sz="6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СПИД - ?</a:t>
            </a:r>
            <a:endParaRPr lang="ru-RU" sz="6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TextBox 4"/>
          <p:cNvSpPr txBox="1"/>
          <p:nvPr/>
        </p:nvSpPr>
        <p:spPr>
          <a:xfrm>
            <a:off x="1000100" y="1171502"/>
            <a:ext cx="7143800" cy="40011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ru-RU" sz="2000" b="1" dirty="0" smtClean="0">
                <a:effectLst>
                  <a:outerShdw blurRad="38100" dist="38100" dir="2700000" algn="tl">
                    <a:srgbClr val="000000">
                      <a:alpha val="43137"/>
                    </a:srgbClr>
                  </a:outerShdw>
                </a:effectLst>
              </a:rPr>
              <a:t> Синдром приобретенного иммунодефицита </a:t>
            </a:r>
            <a:endParaRPr lang="ru-RU" sz="2000" b="1" dirty="0">
              <a:effectLst>
                <a:outerShdw blurRad="38100" dist="38100" dir="2700000" algn="tl">
                  <a:srgbClr val="000000">
                    <a:alpha val="43137"/>
                  </a:srgbClr>
                </a:outerShdw>
              </a:effectLst>
            </a:endParaRPr>
          </a:p>
        </p:txBody>
      </p:sp>
      <p:sp>
        <p:nvSpPr>
          <p:cNvPr id="6" name="TextBox 5"/>
          <p:cNvSpPr txBox="1"/>
          <p:nvPr/>
        </p:nvSpPr>
        <p:spPr>
          <a:xfrm>
            <a:off x="571472" y="1785926"/>
            <a:ext cx="8358246" cy="1015663"/>
          </a:xfrm>
          <a:prstGeom prst="rect">
            <a:avLst/>
          </a:prstGeom>
          <a:noFill/>
        </p:spPr>
        <p:txBody>
          <a:bodyPr wrap="square" rtlCol="0">
            <a:spAutoFit/>
          </a:bodyPr>
          <a:lstStyle/>
          <a:p>
            <a:pPr algn="ctr"/>
            <a:r>
              <a:rPr lang="ru-RU" sz="2000" b="1" dirty="0" smtClean="0">
                <a:effectLst>
                  <a:outerShdw blurRad="38100" dist="38100" dir="2700000" algn="tl">
                    <a:srgbClr val="000000">
                      <a:alpha val="43137"/>
                    </a:srgbClr>
                  </a:outerShdw>
                </a:effectLst>
              </a:rPr>
              <a:t>(СПИД) – совокупность  проявлений подавления функций  иммунной  системы  в  результате  поражения  ее  вирусом иммунодефицита  человека  (ВИЧ). </a:t>
            </a:r>
            <a:endParaRPr lang="ru-RU" sz="2000" b="1" dirty="0">
              <a:effectLst>
                <a:outerShdw blurRad="38100" dist="38100" dir="2700000" algn="tl">
                  <a:srgbClr val="000000">
                    <a:alpha val="43137"/>
                  </a:srgbClr>
                </a:outerShdw>
              </a:effectLst>
            </a:endParaRPr>
          </a:p>
        </p:txBody>
      </p:sp>
      <p:sp>
        <p:nvSpPr>
          <p:cNvPr id="7" name="TextBox 6"/>
          <p:cNvSpPr txBox="1"/>
          <p:nvPr/>
        </p:nvSpPr>
        <p:spPr>
          <a:xfrm>
            <a:off x="500034" y="3143248"/>
            <a:ext cx="8143932" cy="923330"/>
          </a:xfrm>
          <a:prstGeom prst="rect">
            <a:avLst/>
          </a:prstGeom>
          <a:noFill/>
        </p:spPr>
        <p:txBody>
          <a:bodyPr wrap="square" rtlCol="0">
            <a:spAutoFit/>
          </a:bodyPr>
          <a:lstStyle/>
          <a:p>
            <a:pPr algn="ctr"/>
            <a:r>
              <a:rPr lang="ru-RU" b="1" dirty="0" smtClean="0">
                <a:effectLst>
                  <a:outerShdw blurRad="38100" dist="38100" dir="2700000" algn="tl">
                    <a:srgbClr val="000000">
                      <a:alpha val="43137"/>
                    </a:srgbClr>
                  </a:outerShdw>
                </a:effectLst>
              </a:rPr>
              <a:t>Больной  </a:t>
            </a:r>
            <a:r>
              <a:rPr lang="ru-RU" b="1" dirty="0" err="1" smtClean="0">
                <a:effectLst>
                  <a:outerShdw blurRad="38100" dist="38100" dir="2700000" algn="tl">
                    <a:srgbClr val="000000">
                      <a:alpha val="43137"/>
                    </a:srgbClr>
                  </a:outerShdw>
                </a:effectLst>
              </a:rPr>
              <a:t>СПИДом</a:t>
            </a:r>
            <a:r>
              <a:rPr lang="ru-RU" b="1" dirty="0" smtClean="0">
                <a:effectLst>
                  <a:outerShdw blurRad="38100" dist="38100" dir="2700000" algn="tl">
                    <a:srgbClr val="000000">
                      <a:alpha val="43137"/>
                    </a:srgbClr>
                  </a:outerShdw>
                </a:effectLst>
              </a:rPr>
              <a:t>  теряет   устойчивость   к инфекционным заболеваниям, которые для людей с нормальной иммунной  системой угрозы не представляют, – пневмонии, грибковым заболеваниям и т.п., а  также к раку</a:t>
            </a:r>
            <a:endParaRPr lang="ru-RU" b="1" dirty="0">
              <a:effectLst>
                <a:outerShdw blurRad="38100" dist="38100" dir="2700000" algn="tl">
                  <a:srgbClr val="000000">
                    <a:alpha val="43137"/>
                  </a:srgbClr>
                </a:outerShdw>
              </a:effectLst>
            </a:endParaRPr>
          </a:p>
        </p:txBody>
      </p:sp>
      <p:sp>
        <p:nvSpPr>
          <p:cNvPr id="8" name="TextBox 7"/>
          <p:cNvSpPr txBox="1"/>
          <p:nvPr/>
        </p:nvSpPr>
        <p:spPr>
          <a:xfrm>
            <a:off x="571472" y="5500702"/>
            <a:ext cx="8358246" cy="923330"/>
          </a:xfrm>
          <a:prstGeom prst="rect">
            <a:avLst/>
          </a:prstGeom>
          <a:noFill/>
        </p:spPr>
        <p:txBody>
          <a:bodyPr wrap="square" rtlCol="0">
            <a:spAutoFit/>
          </a:bodyPr>
          <a:lstStyle/>
          <a:p>
            <a:pPr algn="ctr"/>
            <a:r>
              <a:rPr lang="ru-RU" b="1" dirty="0" smtClean="0">
                <a:effectLst>
                  <a:outerShdw blurRad="38100" dist="38100" dir="2700000" algn="tl">
                    <a:srgbClr val="000000">
                      <a:alpha val="43137"/>
                    </a:srgbClr>
                  </a:outerShdw>
                </a:effectLst>
              </a:rPr>
              <a:t>. Через некоторое  (иногда  значительное)  время  после  инфицирования развивается так называемый клинический синдром, который в итоге  приводит  к смерти</a:t>
            </a:r>
            <a:endParaRPr lang="ru-RU" b="1" dirty="0">
              <a:effectLst>
                <a:outerShdw blurRad="38100" dist="38100" dir="2700000" algn="tl">
                  <a:srgbClr val="000000">
                    <a:alpha val="43137"/>
                  </a:srgbClr>
                </a:outerShdw>
              </a:effectLst>
            </a:endParaRPr>
          </a:p>
        </p:txBody>
      </p:sp>
      <p:pic>
        <p:nvPicPr>
          <p:cNvPr id="10" name="Рисунок 9" descr="EASTER2.GIF.gif"/>
          <p:cNvPicPr>
            <a:picLocks noChangeAspect="1"/>
          </p:cNvPicPr>
          <p:nvPr/>
        </p:nvPicPr>
        <p:blipFill>
          <a:blip r:embed="rId2"/>
          <a:stretch>
            <a:fillRect/>
          </a:stretch>
        </p:blipFill>
        <p:spPr>
          <a:xfrm>
            <a:off x="7643834" y="4000504"/>
            <a:ext cx="1285879" cy="128587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428604"/>
            <a:ext cx="8429684" cy="538609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just"/>
            <a:r>
              <a:rPr lang="ru-RU" sz="2400" b="1" i="1" dirty="0" smtClean="0">
                <a:effectLst>
                  <a:outerShdw blurRad="38100" dist="38100" dir="2700000" algn="tl">
                    <a:srgbClr val="000000">
                      <a:alpha val="43137"/>
                    </a:srgbClr>
                  </a:outerShdw>
                </a:effectLst>
              </a:rPr>
              <a:t>    Статья 122 УК РФ «Заражение ВИЧ-инфекцией» гласит</a:t>
            </a:r>
            <a:endParaRPr lang="ru-RU" sz="2400" b="1" dirty="0" smtClean="0">
              <a:effectLst>
                <a:outerShdw blurRad="38100" dist="38100" dir="2700000" algn="tl">
                  <a:srgbClr val="000000">
                    <a:alpha val="43137"/>
                  </a:srgbClr>
                </a:outerShdw>
              </a:effectLst>
            </a:endParaRPr>
          </a:p>
          <a:p>
            <a:pPr algn="just"/>
            <a:r>
              <a:rPr lang="ru-RU" sz="2000" b="1" dirty="0" smtClean="0">
                <a:effectLst>
                  <a:outerShdw blurRad="38100" dist="38100" dir="2700000" algn="tl">
                    <a:srgbClr val="000000">
                      <a:alpha val="43137"/>
                    </a:srgbClr>
                  </a:outerShdw>
                </a:effectLst>
              </a:rPr>
              <a:t>1. Заведомое  </a:t>
            </a:r>
            <a:r>
              <a:rPr lang="ru-RU" sz="2000" b="1" dirty="0" err="1" smtClean="0">
                <a:effectLst>
                  <a:outerShdw blurRad="38100" dist="38100" dir="2700000" algn="tl">
                    <a:srgbClr val="000000">
                      <a:alpha val="43137"/>
                    </a:srgbClr>
                  </a:outerShdw>
                </a:effectLst>
              </a:rPr>
              <a:t>поставление</a:t>
            </a:r>
            <a:r>
              <a:rPr lang="ru-RU" sz="2000" b="1" dirty="0" smtClean="0">
                <a:effectLst>
                  <a:outerShdw blurRad="38100" dist="38100" dir="2700000" algn="tl">
                    <a:srgbClr val="000000">
                      <a:alpha val="43137"/>
                    </a:srgbClr>
                  </a:outerShdw>
                </a:effectLst>
              </a:rPr>
              <a:t> другого лица в опасность заражения ВИЧ-инфекцией наказывается ограничением свободы на срок до трех лет, либо арестом на срок от трех до шести месяцев, либо лишением свободы на срок до одного года.</a:t>
            </a:r>
          </a:p>
          <a:p>
            <a:pPr algn="just"/>
            <a:r>
              <a:rPr lang="ru-RU" sz="2000" b="1" dirty="0" smtClean="0">
                <a:effectLst>
                  <a:outerShdw blurRad="38100" dist="38100" dir="2700000" algn="tl">
                    <a:srgbClr val="000000">
                      <a:alpha val="43137"/>
                    </a:srgbClr>
                  </a:outerShdw>
                </a:effectLst>
              </a:rPr>
              <a:t>2. Заражение другого лица ВИЧ-инфекцией лицом, знавшим о наличии у него этой болезни, наказывается лишением свободы на срок до пяти лет.</a:t>
            </a:r>
          </a:p>
          <a:p>
            <a:pPr algn="just"/>
            <a:r>
              <a:rPr lang="ru-RU" sz="2000" b="1" dirty="0" smtClean="0">
                <a:effectLst>
                  <a:outerShdw blurRad="38100" dist="38100" dir="2700000" algn="tl">
                    <a:srgbClr val="000000">
                      <a:alpha val="43137"/>
                    </a:srgbClr>
                  </a:outerShdw>
                </a:effectLst>
              </a:rPr>
              <a:t>3. Деяние, предусмотренное частью второй настоящей статьи, совершенное в отношении двух или более лиц, либо в отношении заведомо несо­вершеннолетнего, наказывается лишением сво­боды на срок до восьми лет.</a:t>
            </a:r>
          </a:p>
          <a:p>
            <a:pPr algn="just"/>
            <a:r>
              <a:rPr lang="ru-RU" sz="2000" b="1" dirty="0" smtClean="0">
                <a:effectLst>
                  <a:outerShdw blurRad="38100" dist="38100" dir="2700000" algn="tl">
                    <a:srgbClr val="000000">
                      <a:alpha val="43137"/>
                    </a:srgbClr>
                  </a:outerShdw>
                </a:effectLst>
              </a:rPr>
              <a:t>4. Заражение  другого  лица  ВИЧ-инфекцией вследствие   ненадлежащего   исполнения   лицом своих профессиональных обязанностей наказывается лишением свободы на срок до пяти лет с лишением права занимать определенные должности или заниматься определенной деятельностью на срок до трех лет.</a:t>
            </a:r>
          </a:p>
          <a:p>
            <a:pPr algn="just"/>
            <a:endParaRPr lang="ru-RU" sz="2000" b="1" dirty="0">
              <a:effectLst>
                <a:outerShdw blurRad="38100" dist="38100" dir="2700000" algn="tl">
                  <a:srgbClr val="000000">
                    <a:alpha val="43137"/>
                  </a:srgbClr>
                </a:outerShdw>
              </a:effectLst>
            </a:endParaRPr>
          </a:p>
        </p:txBody>
      </p:sp>
      <p:pic>
        <p:nvPicPr>
          <p:cNvPr id="4" name="Рисунок 3" descr="0255.gif"/>
          <p:cNvPicPr>
            <a:picLocks noChangeAspect="1"/>
          </p:cNvPicPr>
          <p:nvPr/>
        </p:nvPicPr>
        <p:blipFill>
          <a:blip r:embed="rId2"/>
          <a:stretch>
            <a:fillRect/>
          </a:stretch>
        </p:blipFill>
        <p:spPr>
          <a:xfrm>
            <a:off x="7143768" y="5357825"/>
            <a:ext cx="1643074" cy="130144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142852"/>
            <a:ext cx="8572560" cy="6309420"/>
          </a:xfrm>
          <a:prstGeom prst="rect">
            <a:avLst/>
          </a:prstGeom>
          <a:blipFill>
            <a:blip r:embed="rId2"/>
            <a:tile tx="0" ty="0" sx="100000" sy="100000" flip="none" algn="tl"/>
          </a:blipFill>
          <a:ln w="76200"/>
          <a:effectLst>
            <a:outerShdw blurRad="76200" dist="12700" dir="8100000" sy="-23000" kx="800400" algn="br"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ru-RU" sz="2400" b="1" dirty="0" smtClean="0">
                <a:effectLst>
                  <a:outerShdw blurRad="38100" dist="38100" dir="2700000" algn="tl">
                    <a:srgbClr val="000000">
                      <a:alpha val="43137"/>
                    </a:srgbClr>
                  </a:outerShdw>
                </a:effectLst>
              </a:rPr>
              <a:t> ВЫВОД</a:t>
            </a:r>
          </a:p>
          <a:p>
            <a:r>
              <a:rPr lang="ru-RU" sz="2000" dirty="0" smtClean="0"/>
              <a:t> </a:t>
            </a:r>
          </a:p>
          <a:p>
            <a:r>
              <a:rPr lang="ru-RU" sz="2000" dirty="0" smtClean="0"/>
              <a:t> </a:t>
            </a:r>
            <a:r>
              <a:rPr lang="ru-RU" sz="2000" b="1" dirty="0" smtClean="0"/>
              <a:t>1</a:t>
            </a:r>
            <a:r>
              <a:rPr lang="ru-RU" sz="2000" dirty="0" smtClean="0"/>
              <a:t>.   </a:t>
            </a:r>
            <a:r>
              <a:rPr lang="ru-RU" sz="2400" b="1" dirty="0" smtClean="0">
                <a:effectLst>
                  <a:outerShdw blurRad="38100" dist="38100" dir="2700000" algn="tl">
                    <a:srgbClr val="000000">
                      <a:alpha val="43137"/>
                    </a:srgbClr>
                  </a:outerShdw>
                </a:effectLst>
              </a:rPr>
              <a:t>Пока не  существует  100%  эффективной  вакцины  или  лекарства против </a:t>
            </a:r>
            <a:r>
              <a:rPr lang="ru-RU" sz="2400" b="1" dirty="0" err="1" smtClean="0">
                <a:effectLst>
                  <a:outerShdw blurRad="38100" dist="38100" dir="2700000" algn="tl">
                    <a:srgbClr val="000000">
                      <a:alpha val="43137"/>
                    </a:srgbClr>
                  </a:outerShdw>
                </a:effectLst>
              </a:rPr>
              <a:t>СПИДа</a:t>
            </a:r>
            <a:r>
              <a:rPr lang="ru-RU" sz="2400" b="1" dirty="0" smtClean="0">
                <a:effectLst>
                  <a:outerShdw blurRad="38100" dist="38100" dir="2700000" algn="tl">
                    <a:srgbClr val="000000">
                      <a:alpha val="43137"/>
                    </a:srgbClr>
                  </a:outerShdw>
                </a:effectLst>
              </a:rPr>
              <a:t>, помочь может пропаганда знаний о путях его  распространения  и способах предотвращения заражения. </a:t>
            </a:r>
          </a:p>
          <a:p>
            <a:r>
              <a:rPr lang="ru-RU" sz="2400" b="1" dirty="0" smtClean="0">
                <a:effectLst>
                  <a:outerShdw blurRad="38100" dist="38100" dir="2700000" algn="tl">
                    <a:srgbClr val="000000">
                      <a:alpha val="43137"/>
                    </a:srgbClr>
                  </a:outerShdw>
                </a:effectLst>
              </a:rPr>
              <a:t>2. Распространяют литература  на  эту  тему, единобрачие  и  половое  воздержание,  использование   презервативов.  </a:t>
            </a:r>
          </a:p>
          <a:p>
            <a:r>
              <a:rPr lang="ru-RU" sz="2400" b="1" dirty="0" smtClean="0">
                <a:effectLst>
                  <a:outerShdw blurRad="38100" dist="38100" dir="2700000" algn="tl">
                    <a:srgbClr val="000000">
                      <a:alpha val="43137"/>
                    </a:srgbClr>
                  </a:outerShdw>
                </a:effectLst>
              </a:rPr>
              <a:t> 3. Были попытки распространения игл среди  наркоманов  с  целью  уменьшения  случаев совместного использования игл. В  национальном  масштабе  сплошная  проверка препаратов крови на СПИД значительно снизила опасность заражения.  </a:t>
            </a:r>
          </a:p>
          <a:p>
            <a:r>
              <a:rPr lang="ru-RU" sz="2400" b="1" dirty="0" smtClean="0">
                <a:effectLst>
                  <a:outerShdw blurRad="38100" dist="38100" dir="2700000" algn="tl">
                    <a:srgbClr val="000000">
                      <a:alpha val="43137"/>
                    </a:srgbClr>
                  </a:outerShdw>
                </a:effectLst>
              </a:rPr>
              <a:t>4. Остальные программы пока имеют весьма ограниченный успех.</a:t>
            </a:r>
          </a:p>
          <a:p>
            <a:r>
              <a:rPr lang="ru-RU" sz="2400" b="1" dirty="0" smtClean="0">
                <a:effectLst>
                  <a:outerShdw blurRad="38100" dist="38100" dir="2700000" algn="tl">
                    <a:srgbClr val="000000">
                      <a:alpha val="43137"/>
                    </a:srgbClr>
                  </a:outerShdw>
                </a:effectLst>
              </a:rPr>
              <a:t> 5. Многие люди считают, что они полностью застрахованы от заражения </a:t>
            </a:r>
            <a:r>
              <a:rPr lang="ru-RU" sz="2400" b="1" dirty="0" err="1" smtClean="0">
                <a:effectLst>
                  <a:outerShdw blurRad="38100" dist="38100" dir="2700000" algn="tl">
                    <a:srgbClr val="000000">
                      <a:alpha val="43137"/>
                    </a:srgbClr>
                  </a:outerShdw>
                </a:effectLst>
              </a:rPr>
              <a:t>СПИДом</a:t>
            </a:r>
            <a:r>
              <a:rPr lang="ru-RU" sz="2400" b="1" dirty="0" smtClean="0">
                <a:effectLst>
                  <a:outerShdw blurRad="38100" dist="38100" dir="2700000" algn="tl">
                    <a:srgbClr val="000000">
                      <a:alpha val="43137"/>
                    </a:srgbClr>
                  </a:outerShdw>
                </a:effectLst>
              </a:rPr>
              <a:t>, т.к. пути его распространения  хорошо  известны.  Однако  для  такой уверенности пока нет оснований</a:t>
            </a:r>
            <a:endParaRPr lang="ru-RU" sz="2400" b="1" dirty="0">
              <a:effectLst>
                <a:outerShdw blurRad="38100" dist="38100" dir="2700000" algn="tl">
                  <a:srgbClr val="000000">
                    <a:alpha val="43137"/>
                  </a:srgbClr>
                </a:outerShdw>
              </a:effectLst>
            </a:endParaRPr>
          </a:p>
        </p:txBody>
      </p:sp>
      <p:pic>
        <p:nvPicPr>
          <p:cNvPr id="4" name="Рисунок 3" descr="0660 (101).gif"/>
          <p:cNvPicPr>
            <a:picLocks noChangeAspect="1"/>
          </p:cNvPicPr>
          <p:nvPr/>
        </p:nvPicPr>
        <p:blipFill>
          <a:blip r:embed="rId3"/>
          <a:stretch>
            <a:fillRect/>
          </a:stretch>
        </p:blipFill>
        <p:spPr>
          <a:xfrm>
            <a:off x="8143900" y="6191250"/>
            <a:ext cx="885825" cy="66675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ca3d2888abd8.png"/>
          <p:cNvPicPr>
            <a:picLocks noChangeAspect="1"/>
          </p:cNvPicPr>
          <p:nvPr/>
        </p:nvPicPr>
        <p:blipFill>
          <a:blip r:embed="rId2" cstate="print"/>
          <a:stretch>
            <a:fillRect/>
          </a:stretch>
        </p:blipFill>
        <p:spPr>
          <a:xfrm>
            <a:off x="0" y="-14819"/>
            <a:ext cx="9144000" cy="6872819"/>
          </a:xfrm>
          <a:prstGeom prst="rect">
            <a:avLst/>
          </a:prstGeom>
        </p:spPr>
      </p:pic>
      <p:sp>
        <p:nvSpPr>
          <p:cNvPr id="4" name="TextBox 3"/>
          <p:cNvSpPr txBox="1"/>
          <p:nvPr/>
        </p:nvSpPr>
        <p:spPr>
          <a:xfrm rot="21310060">
            <a:off x="1547267" y="1191577"/>
            <a:ext cx="6000792" cy="156966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scene3d>
            <a:camera prst="perspectiveRelaxed"/>
            <a:lightRig rig="threePt" dir="t"/>
          </a:scene3d>
        </p:spPr>
        <p:txBody>
          <a:bodyPr wrap="square" rtlCol="0">
            <a:spAutoFit/>
          </a:bodyPr>
          <a:lstStyle/>
          <a:p>
            <a:pPr algn="ctr"/>
            <a:r>
              <a:rPr lang="ru-RU" sz="3200" b="1" dirty="0" smtClean="0">
                <a:solidFill>
                  <a:schemeClr val="bg1"/>
                </a:solidFill>
                <a:effectLst>
                  <a:outerShdw blurRad="38100" dist="38100" dir="2700000" algn="tl">
                    <a:srgbClr val="000000">
                      <a:alpha val="43137"/>
                    </a:srgbClr>
                  </a:outerShdw>
                </a:effectLst>
              </a:rPr>
              <a:t>Здоровье — это бесценный дар, который дан человеку самой природой</a:t>
            </a:r>
            <a:endParaRPr lang="ru-RU" sz="3200" b="1" dirty="0">
              <a:solidFill>
                <a:schemeClr val="bg1"/>
              </a:solidFill>
              <a:effectLst>
                <a:outerShdw blurRad="38100" dist="38100" dir="2700000" algn="tl">
                  <a:srgbClr val="000000">
                    <a:alpha val="43137"/>
                  </a:srgbClr>
                </a:outerShdw>
              </a:effectLst>
            </a:endParaRPr>
          </a:p>
        </p:txBody>
      </p:sp>
      <p:sp>
        <p:nvSpPr>
          <p:cNvPr id="5" name="TextBox 4"/>
          <p:cNvSpPr txBox="1"/>
          <p:nvPr/>
        </p:nvSpPr>
        <p:spPr>
          <a:xfrm rot="21328785">
            <a:off x="1634436" y="2752782"/>
            <a:ext cx="6454461" cy="1200329"/>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scene3d>
            <a:camera prst="perspectiveRelaxed"/>
            <a:lightRig rig="threePt" dir="t"/>
          </a:scene3d>
        </p:spPr>
        <p:txBody>
          <a:bodyPr wrap="square" rtlCol="0">
            <a:spAutoFit/>
          </a:bodyPr>
          <a:lstStyle/>
          <a:p>
            <a:pPr algn="ctr"/>
            <a:r>
              <a:rPr lang="ru-RU" sz="3600" b="1" dirty="0" smtClean="0">
                <a:solidFill>
                  <a:schemeClr val="bg1"/>
                </a:solidFill>
                <a:effectLst>
                  <a:outerShdw blurRad="38100" dist="38100" dir="2700000" algn="tl">
                    <a:srgbClr val="000000">
                      <a:alpha val="43137"/>
                    </a:srgbClr>
                  </a:outerShdw>
                </a:effectLst>
              </a:rPr>
              <a:t>Духовное здоровье человека — это здоровье его разума</a:t>
            </a:r>
            <a:endParaRPr lang="ru-RU" sz="36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00000720.jpg"/>
          <p:cNvPicPr>
            <a:picLocks noChangeAspect="1"/>
          </p:cNvPicPr>
          <p:nvPr/>
        </p:nvPicPr>
        <p:blipFill>
          <a:blip r:embed="rId2" cstate="print"/>
          <a:stretch>
            <a:fillRect/>
          </a:stretch>
        </p:blipFill>
        <p:spPr>
          <a:xfrm>
            <a:off x="7000892" y="1214422"/>
            <a:ext cx="1928796" cy="1543037"/>
          </a:xfrm>
          <a:prstGeom prst="rect">
            <a:avLst/>
          </a:prstGeom>
          <a:ln>
            <a:noFill/>
          </a:ln>
          <a:effectLst>
            <a:softEdge rad="112500"/>
          </a:effectLst>
        </p:spPr>
      </p:pic>
      <p:sp>
        <p:nvSpPr>
          <p:cNvPr id="4" name="TextBox 3"/>
          <p:cNvSpPr txBox="1"/>
          <p:nvPr/>
        </p:nvSpPr>
        <p:spPr>
          <a:xfrm>
            <a:off x="214282" y="285728"/>
            <a:ext cx="8715436" cy="1292662"/>
          </a:xfrm>
          <a:prstGeom prst="rect">
            <a:avLst/>
          </a:prstGeom>
          <a:noFill/>
        </p:spPr>
        <p:txBody>
          <a:bodyPr wrap="square" rtlCol="0">
            <a:spAutoFit/>
          </a:bodyPr>
          <a:lstStyle/>
          <a:p>
            <a:pPr algn="ctr"/>
            <a:r>
              <a:rPr lang="ru-RU" b="1" dirty="0" smtClean="0">
                <a:effectLst>
                  <a:outerShdw blurRad="38100" dist="38100" dir="2700000" algn="tl">
                    <a:srgbClr val="000000">
                      <a:alpha val="43137"/>
                    </a:srgbClr>
                  </a:outerShdw>
                </a:effectLst>
              </a:rPr>
              <a:t>Впервые СПИД был идентифицирован в 1981 г. </a:t>
            </a:r>
          </a:p>
          <a:p>
            <a:pPr algn="ctr"/>
            <a:r>
              <a:rPr lang="ru-RU" b="1" dirty="0" smtClean="0">
                <a:effectLst>
                  <a:outerShdw blurRad="38100" dist="38100" dir="2700000" algn="tl">
                    <a:srgbClr val="000000">
                      <a:alpha val="43137"/>
                    </a:srgbClr>
                  </a:outerShdw>
                </a:effectLst>
              </a:rPr>
              <a:t>То, что  его  вызывает  ВИЧ, было установлено в 1983 г., но потребовалось почти десять лет,  чтобы  врачи осознали, что в отсутствие интенсивного лечения  исход  этого  инфекционного заболевания всегда </a:t>
            </a:r>
            <a:r>
              <a:rPr lang="ru-RU" sz="2400" b="1" dirty="0" smtClean="0">
                <a:effectLst>
                  <a:outerShdw blurRad="38100" dist="38100" dir="2700000" algn="tl">
                    <a:srgbClr val="000000">
                      <a:alpha val="43137"/>
                    </a:srgbClr>
                  </a:outerShdw>
                </a:effectLst>
              </a:rPr>
              <a:t>летален</a:t>
            </a:r>
            <a:endParaRPr lang="ru-RU" b="1" dirty="0">
              <a:effectLst>
                <a:outerShdw blurRad="38100" dist="38100" dir="2700000" algn="tl">
                  <a:srgbClr val="000000">
                    <a:alpha val="43137"/>
                  </a:srgbClr>
                </a:outerShdw>
              </a:effectLst>
            </a:endParaRPr>
          </a:p>
        </p:txBody>
      </p:sp>
      <p:sp>
        <p:nvSpPr>
          <p:cNvPr id="6" name="TextBox 5"/>
          <p:cNvSpPr txBox="1"/>
          <p:nvPr/>
        </p:nvSpPr>
        <p:spPr>
          <a:xfrm>
            <a:off x="357158" y="1714488"/>
            <a:ext cx="6143668" cy="175432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ru-RU" b="1" dirty="0" smtClean="0">
                <a:effectLst>
                  <a:outerShdw blurRad="38100" dist="38100" dir="2700000" algn="tl">
                    <a:srgbClr val="000000">
                      <a:alpha val="43137"/>
                    </a:srgbClr>
                  </a:outerShdw>
                </a:effectLst>
              </a:rPr>
              <a:t>В настоящее время разработаны методики  лечения, позволяющие сохранить  здоровье  и  продлить  жизнь  пациентам,  однако  они несовершенны, дороги и утомительны. </a:t>
            </a:r>
          </a:p>
          <a:p>
            <a:r>
              <a:rPr lang="ru-RU" b="1" dirty="0" smtClean="0">
                <a:effectLst>
                  <a:outerShdw blurRad="38100" dist="38100" dir="2700000" algn="tl">
                    <a:srgbClr val="000000">
                      <a:alpha val="43137"/>
                    </a:srgbClr>
                  </a:outerShdw>
                </a:effectLst>
              </a:rPr>
              <a:t>Кроме того, они недоступны  подавляющему большинству   ВИЧ-инфицированных</a:t>
            </a:r>
            <a:endParaRPr lang="ru-RU" b="1" dirty="0">
              <a:effectLst>
                <a:outerShdw blurRad="38100" dist="38100" dir="2700000" algn="tl">
                  <a:srgbClr val="000000">
                    <a:alpha val="43137"/>
                  </a:srgbClr>
                </a:outerShdw>
              </a:effectLst>
            </a:endParaRPr>
          </a:p>
        </p:txBody>
      </p:sp>
      <p:pic>
        <p:nvPicPr>
          <p:cNvPr id="7" name="Рисунок 6" descr="doctors.jpg"/>
          <p:cNvPicPr>
            <a:picLocks noChangeAspect="1"/>
          </p:cNvPicPr>
          <p:nvPr/>
        </p:nvPicPr>
        <p:blipFill>
          <a:blip r:embed="rId3"/>
          <a:stretch>
            <a:fillRect/>
          </a:stretch>
        </p:blipFill>
        <p:spPr>
          <a:xfrm>
            <a:off x="3357554" y="3143248"/>
            <a:ext cx="1728791" cy="1186031"/>
          </a:xfrm>
          <a:prstGeom prst="rect">
            <a:avLst/>
          </a:prstGeom>
          <a:ln>
            <a:noFill/>
          </a:ln>
          <a:effectLst>
            <a:softEdge rad="112500"/>
          </a:effectLst>
        </p:spPr>
      </p:pic>
      <p:pic>
        <p:nvPicPr>
          <p:cNvPr id="9" name="Рисунок 8" descr="000271004e.jpg"/>
          <p:cNvPicPr>
            <a:picLocks noChangeAspect="1"/>
          </p:cNvPicPr>
          <p:nvPr/>
        </p:nvPicPr>
        <p:blipFill>
          <a:blip r:embed="rId4" cstate="print"/>
          <a:stretch>
            <a:fillRect/>
          </a:stretch>
        </p:blipFill>
        <p:spPr>
          <a:xfrm>
            <a:off x="2285984" y="5676319"/>
            <a:ext cx="785818" cy="1181681"/>
          </a:xfrm>
          <a:prstGeom prst="rect">
            <a:avLst/>
          </a:prstGeom>
          <a:ln>
            <a:noFill/>
          </a:ln>
          <a:effectLst>
            <a:softEdge rad="112500"/>
          </a:effectLst>
        </p:spPr>
      </p:pic>
      <p:sp>
        <p:nvSpPr>
          <p:cNvPr id="8" name="TextBox 7"/>
          <p:cNvSpPr txBox="1"/>
          <p:nvPr/>
        </p:nvSpPr>
        <p:spPr>
          <a:xfrm>
            <a:off x="285720" y="4714884"/>
            <a:ext cx="8572560" cy="1569660"/>
          </a:xfrm>
          <a:prstGeom prst="rect">
            <a:avLst/>
          </a:prstGeom>
          <a:noFill/>
        </p:spPr>
        <p:txBody>
          <a:bodyPr wrap="square" rtlCol="0">
            <a:spAutoFit/>
          </a:bodyPr>
          <a:lstStyle/>
          <a:p>
            <a:r>
              <a:rPr lang="ru-RU" b="1" dirty="0" smtClean="0">
                <a:effectLst>
                  <a:outerShdw blurRad="38100" dist="38100" dir="2700000" algn="tl">
                    <a:srgbClr val="000000">
                      <a:alpha val="43137"/>
                    </a:srgbClr>
                  </a:outerShdw>
                </a:effectLst>
              </a:rPr>
              <a:t>Оптимальным решением была бы недорогая вакцина, но  пока  вакцины  нет  и  в ближайшее время не  предвидится.  </a:t>
            </a:r>
          </a:p>
          <a:p>
            <a:r>
              <a:rPr lang="ru-RU" sz="2000" b="1" dirty="0" smtClean="0">
                <a:effectLst>
                  <a:outerShdw blurRad="38100" dist="38100" dir="2700000" algn="tl">
                    <a:srgbClr val="000000">
                      <a:alpha val="43137"/>
                    </a:srgbClr>
                  </a:outerShdw>
                </a:effectLst>
              </a:rPr>
              <a:t>Поэтому  главным  способом  предотвращения распространения этого смертельно  опасного  заболевания  остается  изменение образа жизни и поведения</a:t>
            </a:r>
            <a:endParaRPr lang="ru-RU" sz="2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00232" y="214290"/>
            <a:ext cx="5643602" cy="584775"/>
          </a:xfrm>
          <a:prstGeom prst="rect">
            <a:avLst/>
          </a:prstGeom>
          <a:scene3d>
            <a:camera prst="perspectiveRelaxed"/>
            <a:lightRig rig="threePt" dir="t"/>
          </a:scene3d>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ru-RU" sz="3200" b="1" dirty="0" smtClean="0">
                <a:effectLst>
                  <a:outerShdw blurRad="38100" dist="38100" dir="2700000" algn="tl">
                    <a:srgbClr val="000000">
                      <a:alpha val="43137"/>
                    </a:srgbClr>
                  </a:outerShdw>
                </a:effectLst>
              </a:rPr>
              <a:t>Способы заражения </a:t>
            </a:r>
            <a:r>
              <a:rPr lang="ru-RU" sz="3200" b="1" dirty="0" err="1" smtClean="0">
                <a:effectLst>
                  <a:outerShdw blurRad="38100" dist="38100" dir="2700000" algn="tl">
                    <a:srgbClr val="000000">
                      <a:alpha val="43137"/>
                    </a:srgbClr>
                  </a:outerShdw>
                </a:effectLst>
              </a:rPr>
              <a:t>СПИДом</a:t>
            </a:r>
            <a:endParaRPr lang="ru-RU" sz="3200" b="1" dirty="0">
              <a:effectLst>
                <a:outerShdw blurRad="38100" dist="38100" dir="2700000" algn="tl">
                  <a:srgbClr val="000000">
                    <a:alpha val="43137"/>
                  </a:srgbClr>
                </a:outerShdw>
              </a:effectLst>
            </a:endParaRPr>
          </a:p>
        </p:txBody>
      </p:sp>
      <p:sp>
        <p:nvSpPr>
          <p:cNvPr id="5" name="TextBox 4"/>
          <p:cNvSpPr txBox="1"/>
          <p:nvPr/>
        </p:nvSpPr>
        <p:spPr>
          <a:xfrm>
            <a:off x="1500166" y="928670"/>
            <a:ext cx="4429156" cy="1015663"/>
          </a:xfrm>
          <a:prstGeom prst="rect">
            <a:avLst/>
          </a:prstGeom>
          <a:noFill/>
        </p:spPr>
        <p:txBody>
          <a:bodyPr wrap="square" rtlCol="0">
            <a:spAutoFit/>
          </a:bodyPr>
          <a:lstStyle/>
          <a:p>
            <a:pPr algn="ctr"/>
            <a:r>
              <a:rPr lang="ru-RU" sz="2000" b="1" dirty="0" smtClean="0">
                <a:effectLst>
                  <a:outerShdw blurRad="38100" dist="38100" dir="2700000" algn="tl">
                    <a:srgbClr val="000000">
                      <a:alpha val="43137"/>
                    </a:srgbClr>
                  </a:outerShdw>
                </a:effectLst>
              </a:rPr>
              <a:t>Заражение </a:t>
            </a:r>
            <a:r>
              <a:rPr lang="ru-RU" sz="2000" b="1" dirty="0" err="1" smtClean="0">
                <a:effectLst>
                  <a:outerShdw blurRad="38100" dist="38100" dir="2700000" algn="tl">
                    <a:srgbClr val="000000">
                      <a:alpha val="43137"/>
                    </a:srgbClr>
                  </a:outerShdw>
                </a:effectLst>
              </a:rPr>
              <a:t>СПИДом</a:t>
            </a:r>
            <a:r>
              <a:rPr lang="ru-RU" sz="2000" b="1" dirty="0" smtClean="0">
                <a:effectLst>
                  <a:outerShdw blurRad="38100" dist="38100" dir="2700000" algn="tl">
                    <a:srgbClr val="000000">
                      <a:alpha val="43137"/>
                    </a:srgbClr>
                  </a:outerShdw>
                </a:effectLst>
              </a:rPr>
              <a:t> возможно лишь при  попадании  ВИЧ  в  кровь  человека</a:t>
            </a:r>
            <a:endParaRPr lang="ru-RU" sz="2000" b="1" dirty="0">
              <a:effectLst>
                <a:outerShdw blurRad="38100" dist="38100" dir="2700000" algn="tl">
                  <a:srgbClr val="000000">
                    <a:alpha val="43137"/>
                  </a:srgbClr>
                </a:outerShdw>
              </a:effectLst>
            </a:endParaRPr>
          </a:p>
        </p:txBody>
      </p:sp>
      <p:pic>
        <p:nvPicPr>
          <p:cNvPr id="6" name="Рисунок 5" descr="Radar.gif"/>
          <p:cNvPicPr>
            <a:picLocks noChangeAspect="1"/>
          </p:cNvPicPr>
          <p:nvPr/>
        </p:nvPicPr>
        <p:blipFill>
          <a:blip r:embed="rId2"/>
          <a:stretch>
            <a:fillRect/>
          </a:stretch>
        </p:blipFill>
        <p:spPr>
          <a:xfrm>
            <a:off x="6357950" y="857232"/>
            <a:ext cx="962025" cy="762000"/>
          </a:xfrm>
          <a:prstGeom prst="rect">
            <a:avLst/>
          </a:prstGeom>
          <a:ln>
            <a:noFill/>
          </a:ln>
          <a:effectLst>
            <a:softEdge rad="112500"/>
          </a:effectLst>
        </p:spPr>
      </p:pic>
      <p:sp>
        <p:nvSpPr>
          <p:cNvPr id="7" name="TextBox 6"/>
          <p:cNvSpPr txBox="1"/>
          <p:nvPr/>
        </p:nvSpPr>
        <p:spPr>
          <a:xfrm>
            <a:off x="4572000" y="1857364"/>
            <a:ext cx="4357718" cy="2246769"/>
          </a:xfrm>
          <a:prstGeom prst="rect">
            <a:avLst/>
          </a:prstGeom>
          <a:noFill/>
        </p:spPr>
        <p:txBody>
          <a:bodyPr wrap="square" rtlCol="0">
            <a:spAutoFit/>
          </a:bodyPr>
          <a:lstStyle/>
          <a:p>
            <a:pPr algn="ctr"/>
            <a:r>
              <a:rPr lang="ru-RU" sz="2000" b="1" dirty="0" smtClean="0">
                <a:effectLst>
                  <a:outerShdw blurRad="38100" dist="38100" dir="2700000" algn="tl">
                    <a:srgbClr val="000000">
                      <a:alpha val="43137"/>
                    </a:srgbClr>
                  </a:outerShdw>
                </a:effectLst>
              </a:rPr>
              <a:t>Наиболее распространенный путь заражения –  через  половой  контакт  с  ВИЧ- инфицированным; </a:t>
            </a:r>
          </a:p>
          <a:p>
            <a:pPr algn="ctr"/>
            <a:r>
              <a:rPr lang="ru-RU" sz="2000" b="1" dirty="0" smtClean="0">
                <a:effectLst>
                  <a:outerShdw blurRad="38100" dist="38100" dir="2700000" algn="tl">
                    <a:srgbClr val="000000">
                      <a:alpha val="43137"/>
                    </a:srgbClr>
                  </a:outerShdw>
                </a:effectLst>
              </a:rPr>
              <a:t>при этом вирус попадает в  кровь  партнера  через  небольшие ранки,  которые  являются  частым  следствием   половых   актов</a:t>
            </a:r>
            <a:endParaRPr lang="ru-RU" sz="2000" b="1" dirty="0">
              <a:effectLst>
                <a:outerShdw blurRad="38100" dist="38100" dir="2700000" algn="tl">
                  <a:srgbClr val="000000">
                    <a:alpha val="43137"/>
                  </a:srgbClr>
                </a:outerShdw>
              </a:effectLst>
            </a:endParaRPr>
          </a:p>
        </p:txBody>
      </p:sp>
      <p:pic>
        <p:nvPicPr>
          <p:cNvPr id="8" name="Рисунок 7" descr="Двое_.jpg"/>
          <p:cNvPicPr>
            <a:picLocks noChangeAspect="1"/>
          </p:cNvPicPr>
          <p:nvPr/>
        </p:nvPicPr>
        <p:blipFill>
          <a:blip r:embed="rId3" cstate="print"/>
          <a:stretch>
            <a:fillRect/>
          </a:stretch>
        </p:blipFill>
        <p:spPr>
          <a:xfrm>
            <a:off x="1357290" y="2071678"/>
            <a:ext cx="2845745" cy="2071702"/>
          </a:xfrm>
          <a:prstGeom prst="rect">
            <a:avLst/>
          </a:prstGeom>
          <a:ln>
            <a:noFill/>
          </a:ln>
          <a:effectLst>
            <a:softEdge rad="112500"/>
          </a:effectLst>
        </p:spPr>
      </p:pic>
      <p:sp>
        <p:nvSpPr>
          <p:cNvPr id="9" name="TextBox 8"/>
          <p:cNvSpPr txBox="1"/>
          <p:nvPr/>
        </p:nvSpPr>
        <p:spPr>
          <a:xfrm>
            <a:off x="500034" y="4500570"/>
            <a:ext cx="4429156" cy="1631216"/>
          </a:xfrm>
          <a:prstGeom prst="rect">
            <a:avLst/>
          </a:prstGeom>
          <a:noFill/>
        </p:spPr>
        <p:txBody>
          <a:bodyPr wrap="square" rtlCol="0">
            <a:spAutoFit/>
          </a:bodyPr>
          <a:lstStyle/>
          <a:p>
            <a:pPr algn="ctr"/>
            <a:r>
              <a:rPr lang="ru-RU" sz="2000" b="1" dirty="0" smtClean="0">
                <a:effectLst>
                  <a:outerShdw blurRad="38100" dist="38100" dir="2700000" algn="tl">
                    <a:srgbClr val="000000">
                      <a:alpha val="43137"/>
                    </a:srgbClr>
                  </a:outerShdw>
                </a:effectLst>
              </a:rPr>
              <a:t>Наркоманы заражаются  </a:t>
            </a:r>
            <a:r>
              <a:rPr lang="ru-RU" sz="2000" b="1" dirty="0" err="1" smtClean="0">
                <a:effectLst>
                  <a:outerShdw blurRad="38100" dist="38100" dir="2700000" algn="tl">
                    <a:srgbClr val="000000">
                      <a:alpha val="43137"/>
                    </a:srgbClr>
                  </a:outerShdw>
                </a:effectLst>
              </a:rPr>
              <a:t>СПИДом</a:t>
            </a:r>
            <a:r>
              <a:rPr lang="ru-RU" sz="2000" b="1" dirty="0" smtClean="0">
                <a:effectLst>
                  <a:outerShdw blurRad="38100" dist="38100" dir="2700000" algn="tl">
                    <a:srgbClr val="000000">
                      <a:alpha val="43137"/>
                    </a:srgbClr>
                  </a:outerShdw>
                </a:effectLst>
              </a:rPr>
              <a:t>,  используя  для  внутривенных   инъекций   наркотических веществ уже использованные кем-либо иглы и шприцы</a:t>
            </a:r>
            <a:endParaRPr lang="ru-RU" sz="2000" b="1" dirty="0">
              <a:effectLst>
                <a:outerShdw blurRad="38100" dist="38100" dir="2700000" algn="tl">
                  <a:srgbClr val="000000">
                    <a:alpha val="43137"/>
                  </a:srgbClr>
                </a:outerShdw>
              </a:effectLst>
            </a:endParaRPr>
          </a:p>
        </p:txBody>
      </p:sp>
      <p:pic>
        <p:nvPicPr>
          <p:cNvPr id="10" name="Рисунок 9" descr="80.gif"/>
          <p:cNvPicPr>
            <a:picLocks noChangeAspect="1"/>
          </p:cNvPicPr>
          <p:nvPr/>
        </p:nvPicPr>
        <p:blipFill>
          <a:blip r:embed="rId4"/>
          <a:stretch>
            <a:fillRect/>
          </a:stretch>
        </p:blipFill>
        <p:spPr>
          <a:xfrm>
            <a:off x="5572132" y="4286256"/>
            <a:ext cx="1676400" cy="20955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214290"/>
            <a:ext cx="5357850" cy="3046988"/>
          </a:xfrm>
          <a:prstGeom prst="rect">
            <a:avLst/>
          </a:prstGeom>
          <a:noFill/>
        </p:spPr>
        <p:txBody>
          <a:bodyPr wrap="square" rtlCol="0">
            <a:spAutoFit/>
          </a:bodyPr>
          <a:lstStyle/>
          <a:p>
            <a:pPr algn="ctr"/>
            <a:r>
              <a:rPr lang="ru-RU" sz="2400" b="1" dirty="0" smtClean="0">
                <a:effectLst>
                  <a:outerShdw blurRad="38100" dist="38100" dir="2700000" algn="tl">
                    <a:srgbClr val="000000">
                      <a:alpha val="43137"/>
                    </a:srgbClr>
                  </a:outerShdw>
                </a:effectLst>
              </a:rPr>
              <a:t>ВИЧ  может  быть  передан ребенку от матери во время беременности, родов или с грудным  молоком.  </a:t>
            </a:r>
          </a:p>
          <a:p>
            <a:pPr algn="ctr"/>
            <a:r>
              <a:rPr lang="ru-RU" sz="2400" b="1" dirty="0" smtClean="0">
                <a:effectLst>
                  <a:outerShdw blurRad="38100" dist="38100" dir="2700000" algn="tl">
                    <a:srgbClr val="000000">
                      <a:alpha val="43137"/>
                    </a:srgbClr>
                  </a:outerShdw>
                </a:effectLst>
              </a:rPr>
              <a:t>Хотя только 25–35% детей рождаются зараженными </a:t>
            </a:r>
            <a:r>
              <a:rPr lang="ru-RU" sz="2400" b="1" dirty="0" err="1" smtClean="0">
                <a:effectLst>
                  <a:outerShdw blurRad="38100" dist="38100" dir="2700000" algn="tl">
                    <a:srgbClr val="000000">
                      <a:alpha val="43137"/>
                    </a:srgbClr>
                  </a:outerShdw>
                </a:effectLst>
              </a:rPr>
              <a:t>СПИДом</a:t>
            </a:r>
            <a:r>
              <a:rPr lang="ru-RU" sz="2400" b="1" dirty="0" smtClean="0">
                <a:effectLst>
                  <a:outerShdw blurRad="38100" dist="38100" dir="2700000" algn="tl">
                    <a:srgbClr val="000000">
                      <a:alpha val="43137"/>
                    </a:srgbClr>
                  </a:outerShdw>
                </a:effectLst>
              </a:rPr>
              <a:t>  от  больных  матерей,  это составляет примерно 90% всех случаев заражения детей.</a:t>
            </a:r>
          </a:p>
          <a:p>
            <a:pPr algn="ctr"/>
            <a:endParaRPr lang="ru-RU" sz="2400" b="1" dirty="0">
              <a:effectLst>
                <a:outerShdw blurRad="38100" dist="38100" dir="2700000" algn="tl">
                  <a:srgbClr val="000000">
                    <a:alpha val="43137"/>
                  </a:srgbClr>
                </a:outerShdw>
              </a:effectLst>
            </a:endParaRPr>
          </a:p>
        </p:txBody>
      </p:sp>
      <p:pic>
        <p:nvPicPr>
          <p:cNvPr id="5" name="Рисунок 4" descr="{4FDCE6A0-D7E7-4F5F-AED4-77DBFC5C0F92}.JPG"/>
          <p:cNvPicPr>
            <a:picLocks noChangeAspect="1"/>
          </p:cNvPicPr>
          <p:nvPr/>
        </p:nvPicPr>
        <p:blipFill>
          <a:blip r:embed="rId2"/>
          <a:stretch>
            <a:fillRect/>
          </a:stretch>
        </p:blipFill>
        <p:spPr>
          <a:xfrm>
            <a:off x="6357950" y="285728"/>
            <a:ext cx="2143140" cy="2687323"/>
          </a:xfrm>
          <a:prstGeom prst="rect">
            <a:avLst/>
          </a:prstGeom>
          <a:ln>
            <a:noFill/>
          </a:ln>
          <a:effectLst>
            <a:softEdge rad="112500"/>
          </a:effectLst>
        </p:spPr>
      </p:pic>
      <p:sp>
        <p:nvSpPr>
          <p:cNvPr id="6" name="TextBox 5"/>
          <p:cNvSpPr txBox="1"/>
          <p:nvPr/>
        </p:nvSpPr>
        <p:spPr>
          <a:xfrm>
            <a:off x="3500430" y="3643314"/>
            <a:ext cx="5429288" cy="2677656"/>
          </a:xfrm>
          <a:prstGeom prst="rect">
            <a:avLst/>
          </a:prstGeom>
          <a:noFill/>
        </p:spPr>
        <p:txBody>
          <a:bodyPr wrap="square" rtlCol="0">
            <a:spAutoFit/>
          </a:bodyPr>
          <a:lstStyle/>
          <a:p>
            <a:pPr algn="ctr"/>
            <a:r>
              <a:rPr lang="ru-RU" sz="2400" b="1" dirty="0" smtClean="0">
                <a:effectLst>
                  <a:outerShdw blurRad="38100" dist="38100" dir="2700000" algn="tl">
                    <a:srgbClr val="000000">
                      <a:alpha val="43137"/>
                    </a:srgbClr>
                  </a:outerShdw>
                </a:effectLst>
              </a:rPr>
              <a:t>Известны случаи заражения </a:t>
            </a:r>
            <a:r>
              <a:rPr lang="ru-RU" sz="2400" b="1" dirty="0" err="1" smtClean="0">
                <a:effectLst>
                  <a:outerShdw blurRad="38100" dist="38100" dir="2700000" algn="tl">
                    <a:srgbClr val="000000">
                      <a:alpha val="43137"/>
                    </a:srgbClr>
                  </a:outerShdw>
                </a:effectLst>
              </a:rPr>
              <a:t>СПИДом</a:t>
            </a:r>
            <a:r>
              <a:rPr lang="ru-RU" sz="2400" b="1" dirty="0" smtClean="0">
                <a:effectLst>
                  <a:outerShdw blurRad="38100" dist="38100" dir="2700000" algn="tl">
                    <a:srgbClr val="000000">
                      <a:alpha val="43137"/>
                    </a:srgbClr>
                  </a:outerShdw>
                </a:effectLst>
              </a:rPr>
              <a:t> медицинских  работников  в  результате уколов шприцами  или  после  того,  как  кровь  случайно  выплескивалась  из пробирок и попадала на открытые ранки, слизистые оболочки глаз или  носа</a:t>
            </a:r>
            <a:endParaRPr lang="ru-RU" sz="2400" b="1" dirty="0">
              <a:effectLst>
                <a:outerShdw blurRad="38100" dist="38100" dir="2700000" algn="tl">
                  <a:srgbClr val="000000">
                    <a:alpha val="43137"/>
                  </a:srgbClr>
                </a:outerShdw>
              </a:effectLst>
            </a:endParaRPr>
          </a:p>
        </p:txBody>
      </p:sp>
      <p:pic>
        <p:nvPicPr>
          <p:cNvPr id="7" name="Рисунок 6" descr="00036574.jpg"/>
          <p:cNvPicPr>
            <a:picLocks noChangeAspect="1"/>
          </p:cNvPicPr>
          <p:nvPr/>
        </p:nvPicPr>
        <p:blipFill>
          <a:blip r:embed="rId3" cstate="print"/>
          <a:stretch>
            <a:fillRect/>
          </a:stretch>
        </p:blipFill>
        <p:spPr>
          <a:xfrm>
            <a:off x="285720" y="4071942"/>
            <a:ext cx="3571900" cy="239060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214290"/>
            <a:ext cx="4500594" cy="1015663"/>
          </a:xfrm>
          <a:prstGeom prst="rect">
            <a:avLst/>
          </a:prstGeom>
          <a:noFill/>
        </p:spPr>
        <p:txBody>
          <a:bodyPr wrap="square" rtlCol="0">
            <a:spAutoFit/>
          </a:bodyPr>
          <a:lstStyle/>
          <a:p>
            <a:pPr algn="ctr"/>
            <a:r>
              <a:rPr lang="ru-RU" sz="2000" b="1" dirty="0" smtClean="0">
                <a:effectLst>
                  <a:outerShdw blurRad="38100" dist="38100" dir="2700000" algn="tl">
                    <a:srgbClr val="000000">
                      <a:alpha val="43137"/>
                    </a:srgbClr>
                  </a:outerShdw>
                </a:effectLst>
              </a:rPr>
              <a:t>Случаи бытового заражения </a:t>
            </a:r>
            <a:r>
              <a:rPr lang="ru-RU" sz="2000" b="1" dirty="0" err="1" smtClean="0">
                <a:effectLst>
                  <a:outerShdw blurRad="38100" dist="38100" dir="2700000" algn="tl">
                    <a:srgbClr val="000000">
                      <a:alpha val="43137"/>
                    </a:srgbClr>
                  </a:outerShdw>
                </a:effectLst>
              </a:rPr>
              <a:t>СПИДом</a:t>
            </a:r>
            <a:r>
              <a:rPr lang="ru-RU" sz="2000" b="1" dirty="0" smtClean="0">
                <a:effectLst>
                  <a:outerShdw blurRad="38100" dist="38100" dir="2700000" algn="tl">
                    <a:srgbClr val="000000">
                      <a:alpha val="43137"/>
                    </a:srgbClr>
                  </a:outerShdw>
                </a:effectLst>
              </a:rPr>
              <a:t> – при контактах в  школе,  на  рабочем месте, в магазине –  недостоверны</a:t>
            </a:r>
            <a:endParaRPr lang="ru-RU" sz="2000" b="1" dirty="0">
              <a:effectLst>
                <a:outerShdw blurRad="38100" dist="38100" dir="2700000" algn="tl">
                  <a:srgbClr val="000000">
                    <a:alpha val="43137"/>
                  </a:srgbClr>
                </a:outerShdw>
              </a:effectLst>
            </a:endParaRPr>
          </a:p>
        </p:txBody>
      </p:sp>
      <p:pic>
        <p:nvPicPr>
          <p:cNvPr id="3" name="Рисунок 2" descr="student 4.gif"/>
          <p:cNvPicPr>
            <a:picLocks noChangeAspect="1"/>
          </p:cNvPicPr>
          <p:nvPr/>
        </p:nvPicPr>
        <p:blipFill>
          <a:blip r:embed="rId2"/>
          <a:stretch>
            <a:fillRect/>
          </a:stretch>
        </p:blipFill>
        <p:spPr>
          <a:xfrm>
            <a:off x="5929322" y="214290"/>
            <a:ext cx="1933575" cy="259080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3929058" y="2143116"/>
            <a:ext cx="5072098" cy="1323439"/>
          </a:xfrm>
          <a:prstGeom prst="rect">
            <a:avLst/>
          </a:prstGeom>
          <a:noFill/>
        </p:spPr>
        <p:txBody>
          <a:bodyPr wrap="square" rtlCol="0">
            <a:spAutoFit/>
          </a:bodyPr>
          <a:lstStyle/>
          <a:p>
            <a:r>
              <a:rPr lang="ru-RU" sz="2000" b="1" dirty="0" smtClean="0">
                <a:effectLst>
                  <a:outerShdw blurRad="38100" dist="38100" dir="2700000" algn="tl">
                    <a:srgbClr val="000000">
                      <a:alpha val="43137"/>
                    </a:srgbClr>
                  </a:outerShdw>
                </a:effectLst>
              </a:rPr>
              <a:t>Существует   некоторый   риск   заражения    при использовании чужих бритв и зубных щеток, т.к. они  могут  царапать  кожу  и десны, вызывая небольшие кровотечения</a:t>
            </a:r>
            <a:endParaRPr lang="ru-RU" sz="2000" b="1" dirty="0">
              <a:effectLst>
                <a:outerShdw blurRad="38100" dist="38100" dir="2700000" algn="tl">
                  <a:srgbClr val="000000">
                    <a:alpha val="43137"/>
                  </a:srgbClr>
                </a:outerShdw>
              </a:effectLst>
            </a:endParaRPr>
          </a:p>
        </p:txBody>
      </p:sp>
      <p:pic>
        <p:nvPicPr>
          <p:cNvPr id="5" name="Рисунок 4" descr="prosthetic hand 3.gif"/>
          <p:cNvPicPr>
            <a:picLocks noChangeAspect="1"/>
          </p:cNvPicPr>
          <p:nvPr/>
        </p:nvPicPr>
        <p:blipFill>
          <a:blip r:embed="rId3"/>
          <a:stretch>
            <a:fillRect/>
          </a:stretch>
        </p:blipFill>
        <p:spPr>
          <a:xfrm>
            <a:off x="1714480" y="1714488"/>
            <a:ext cx="1155749" cy="1708498"/>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00034" y="4286256"/>
            <a:ext cx="5000660" cy="1323439"/>
          </a:xfrm>
          <a:prstGeom prst="rect">
            <a:avLst/>
          </a:prstGeom>
          <a:noFill/>
        </p:spPr>
        <p:txBody>
          <a:bodyPr wrap="square" rtlCol="0">
            <a:spAutoFit/>
          </a:bodyPr>
          <a:lstStyle/>
          <a:p>
            <a:pPr algn="ctr"/>
            <a:r>
              <a:rPr lang="ru-RU" sz="2000" b="1" dirty="0" smtClean="0">
                <a:effectLst>
                  <a:outerShdw blurRad="38100" dist="38100" dir="2700000" algn="tl">
                    <a:srgbClr val="000000">
                      <a:alpha val="43137"/>
                    </a:srgbClr>
                  </a:outerShdw>
                </a:effectLst>
              </a:rPr>
              <a:t>Исследования  показали  и  невозможность  передачи  ВИЧ   кровососущими насекомыми даже в тех местностях,  где  случаи  </a:t>
            </a:r>
            <a:r>
              <a:rPr lang="ru-RU" sz="2000" b="1" dirty="0" err="1" smtClean="0">
                <a:effectLst>
                  <a:outerShdw blurRad="38100" dist="38100" dir="2700000" algn="tl">
                    <a:srgbClr val="000000">
                      <a:alpha val="43137"/>
                    </a:srgbClr>
                  </a:outerShdw>
                </a:effectLst>
              </a:rPr>
              <a:t>СПИДа</a:t>
            </a:r>
            <a:r>
              <a:rPr lang="ru-RU" sz="2000" b="1" dirty="0" smtClean="0">
                <a:effectLst>
                  <a:outerShdw blurRad="38100" dist="38100" dir="2700000" algn="tl">
                    <a:srgbClr val="000000">
                      <a:alpha val="43137"/>
                    </a:srgbClr>
                  </a:outerShdw>
                </a:effectLst>
              </a:rPr>
              <a:t>  многочисленны</a:t>
            </a:r>
            <a:endParaRPr lang="ru-RU" sz="2000" b="1" dirty="0">
              <a:effectLst>
                <a:outerShdw blurRad="38100" dist="38100" dir="2700000" algn="tl">
                  <a:srgbClr val="000000">
                    <a:alpha val="43137"/>
                  </a:srgbClr>
                </a:outerShdw>
              </a:effectLst>
            </a:endParaRPr>
          </a:p>
        </p:txBody>
      </p:sp>
      <p:pic>
        <p:nvPicPr>
          <p:cNvPr id="7" name="Рисунок 6" descr="00040668.jpg"/>
          <p:cNvPicPr>
            <a:picLocks noChangeAspect="1"/>
          </p:cNvPicPr>
          <p:nvPr/>
        </p:nvPicPr>
        <p:blipFill>
          <a:blip r:embed="rId4"/>
          <a:stretch>
            <a:fillRect/>
          </a:stretch>
        </p:blipFill>
        <p:spPr>
          <a:xfrm>
            <a:off x="6357950" y="4286256"/>
            <a:ext cx="1857388" cy="147607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85918" y="214290"/>
            <a:ext cx="5786478" cy="461665"/>
          </a:xfrm>
          <a:prstGeom prst="rect">
            <a:avLst/>
          </a:prstGeom>
          <a:effectLst>
            <a:outerShdw blurRad="76200" dist="12700" dir="8100000" sy="-23000" kx="800400" algn="br" rotWithShape="0">
              <a:prstClr val="black">
                <a:alpha val="20000"/>
              </a:prstClr>
            </a:outerShdw>
          </a:effectLst>
          <a:scene3d>
            <a:camera prst="orthographicFront"/>
            <a:lightRig rig="threePt" dir="t"/>
          </a:scene3d>
          <a:sp3d>
            <a:bevelT w="101600" prst="riblet"/>
          </a:sp3d>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ru-RU" sz="2400" b="1" dirty="0" smtClean="0">
                <a:effectLst>
                  <a:outerShdw blurRad="38100" dist="38100" dir="2700000" algn="tl">
                    <a:srgbClr val="000000">
                      <a:alpha val="43137"/>
                    </a:srgbClr>
                  </a:outerShdw>
                </a:effectLst>
              </a:rPr>
              <a:t>Распространение </a:t>
            </a:r>
            <a:r>
              <a:rPr lang="ru-RU" sz="2400" b="1" dirty="0" err="1" smtClean="0">
                <a:effectLst>
                  <a:outerShdw blurRad="38100" dist="38100" dir="2700000" algn="tl">
                    <a:srgbClr val="000000">
                      <a:alpha val="43137"/>
                    </a:srgbClr>
                  </a:outerShdw>
                </a:effectLst>
              </a:rPr>
              <a:t>СПИДа</a:t>
            </a:r>
            <a:endParaRPr lang="ru-RU" sz="2400" b="1" dirty="0">
              <a:effectLst>
                <a:outerShdw blurRad="38100" dist="38100" dir="2700000" algn="tl">
                  <a:srgbClr val="000000">
                    <a:alpha val="43137"/>
                  </a:srgbClr>
                </a:outerShdw>
              </a:effectLst>
            </a:endParaRPr>
          </a:p>
        </p:txBody>
      </p:sp>
      <p:sp>
        <p:nvSpPr>
          <p:cNvPr id="5" name="TextBox 4"/>
          <p:cNvSpPr txBox="1"/>
          <p:nvPr/>
        </p:nvSpPr>
        <p:spPr>
          <a:xfrm>
            <a:off x="285720" y="1071546"/>
            <a:ext cx="5072098" cy="830997"/>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ru-RU" sz="2400" b="1" dirty="0" smtClean="0">
                <a:effectLst>
                  <a:outerShdw blurRad="38100" dist="38100" dir="2700000" algn="tl">
                    <a:srgbClr val="000000">
                      <a:alpha val="43137"/>
                    </a:srgbClr>
                  </a:outerShdw>
                </a:effectLst>
              </a:rPr>
              <a:t>пандемия  </a:t>
            </a:r>
            <a:r>
              <a:rPr lang="ru-RU" sz="2400" b="1" dirty="0" err="1" smtClean="0">
                <a:effectLst>
                  <a:outerShdw blurRad="38100" dist="38100" dir="2700000" algn="tl">
                    <a:srgbClr val="000000">
                      <a:alpha val="43137"/>
                    </a:srgbClr>
                  </a:outerShdw>
                </a:effectLst>
              </a:rPr>
              <a:t>СПИДа</a:t>
            </a:r>
            <a:r>
              <a:rPr lang="ru-RU" sz="2400" b="1" dirty="0" smtClean="0">
                <a:effectLst>
                  <a:outerShdw blurRad="38100" dist="38100" dir="2700000" algn="tl">
                    <a:srgbClr val="000000">
                      <a:alpha val="43137"/>
                    </a:srgbClr>
                  </a:outerShdw>
                </a:effectLst>
              </a:rPr>
              <a:t>  приобретает  все  больший  размах</a:t>
            </a:r>
            <a:endParaRPr lang="ru-RU" sz="2400" b="1" dirty="0">
              <a:effectLst>
                <a:outerShdw blurRad="38100" dist="38100" dir="2700000" algn="tl">
                  <a:srgbClr val="000000">
                    <a:alpha val="43137"/>
                  </a:srgbClr>
                </a:outerShdw>
              </a:effectLst>
            </a:endParaRPr>
          </a:p>
        </p:txBody>
      </p:sp>
      <p:sp>
        <p:nvSpPr>
          <p:cNvPr id="6" name="TextBox 5"/>
          <p:cNvSpPr txBox="1"/>
          <p:nvPr/>
        </p:nvSpPr>
        <p:spPr>
          <a:xfrm>
            <a:off x="3071802" y="2428868"/>
            <a:ext cx="5715040" cy="1631216"/>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ru-RU" sz="2000" b="1" dirty="0" smtClean="0">
                <a:effectLst>
                  <a:outerShdw blurRad="38100" dist="38100" dir="2700000" algn="tl">
                    <a:srgbClr val="000000">
                      <a:alpha val="43137"/>
                    </a:srgbClr>
                  </a:outerShdw>
                </a:effectLst>
              </a:rPr>
              <a:t>Согласно  данным  UNAIDS, специальной программы ООН по борьбе со </a:t>
            </a:r>
            <a:r>
              <a:rPr lang="ru-RU" sz="2000" b="1" dirty="0" err="1" smtClean="0">
                <a:effectLst>
                  <a:outerShdw blurRad="38100" dist="38100" dir="2700000" algn="tl">
                    <a:srgbClr val="000000">
                      <a:alpha val="43137"/>
                    </a:srgbClr>
                  </a:outerShdw>
                </a:effectLst>
              </a:rPr>
              <a:t>СПИДом</a:t>
            </a:r>
            <a:r>
              <a:rPr lang="ru-RU" sz="2000" b="1" dirty="0" smtClean="0">
                <a:effectLst>
                  <a:outerShdw blurRad="38100" dist="38100" dir="2700000" algn="tl">
                    <a:srgbClr val="000000">
                      <a:alpha val="43137"/>
                    </a:srgbClr>
                  </a:outerShdw>
                </a:effectLst>
              </a:rPr>
              <a:t>,  с  начала  1980-х гг.  Более 60 млн. человек заразились ВИЧ,  из  них  почти  32 млн.  умерли  от  </a:t>
            </a:r>
            <a:r>
              <a:rPr lang="ru-RU" sz="2000" b="1" dirty="0" err="1" smtClean="0">
                <a:effectLst>
                  <a:outerShdw blurRad="38100" dist="38100" dir="2700000" algn="tl">
                    <a:srgbClr val="000000">
                      <a:alpha val="43137"/>
                    </a:srgbClr>
                  </a:outerShdw>
                </a:effectLst>
              </a:rPr>
              <a:t>СПИДа</a:t>
            </a:r>
            <a:endParaRPr lang="ru-RU" sz="2000" b="1" dirty="0">
              <a:effectLst>
                <a:outerShdw blurRad="38100" dist="38100" dir="2700000" algn="tl">
                  <a:srgbClr val="000000">
                    <a:alpha val="43137"/>
                  </a:srgbClr>
                </a:outerShdw>
              </a:effectLst>
            </a:endParaRPr>
          </a:p>
        </p:txBody>
      </p:sp>
      <p:sp>
        <p:nvSpPr>
          <p:cNvPr id="7" name="TextBox 6"/>
          <p:cNvSpPr txBox="1"/>
          <p:nvPr/>
        </p:nvSpPr>
        <p:spPr>
          <a:xfrm>
            <a:off x="285720" y="5429264"/>
            <a:ext cx="4500594" cy="46166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ru-RU" sz="2400" b="1" dirty="0" smtClean="0">
                <a:effectLst>
                  <a:outerShdw blurRad="38100" dist="38100" dir="2700000" algn="tl">
                    <a:srgbClr val="000000">
                      <a:alpha val="43137"/>
                    </a:srgbClr>
                  </a:outerShdw>
                </a:effectLst>
              </a:rPr>
              <a:t>Включая 660 тыс. детей</a:t>
            </a:r>
            <a:endParaRPr lang="ru-RU" sz="2400" b="1" dirty="0">
              <a:effectLst>
                <a:outerShdw blurRad="38100" dist="38100" dir="2700000" algn="tl">
                  <a:srgbClr val="000000">
                    <a:alpha val="43137"/>
                  </a:srgbClr>
                </a:outerShdw>
              </a:effectLst>
            </a:endParaRPr>
          </a:p>
        </p:txBody>
      </p:sp>
      <p:pic>
        <p:nvPicPr>
          <p:cNvPr id="8" name="Рисунок 7" descr="Копия 00000226.jpg"/>
          <p:cNvPicPr>
            <a:picLocks noChangeAspect="1"/>
          </p:cNvPicPr>
          <p:nvPr/>
        </p:nvPicPr>
        <p:blipFill>
          <a:blip r:embed="rId2" cstate="print"/>
          <a:stretch>
            <a:fillRect/>
          </a:stretch>
        </p:blipFill>
        <p:spPr>
          <a:xfrm>
            <a:off x="5357818" y="4429132"/>
            <a:ext cx="2786082" cy="2089562"/>
          </a:xfrm>
          <a:prstGeom prst="rect">
            <a:avLst/>
          </a:prstGeom>
          <a:ln>
            <a:noFill/>
          </a:ln>
          <a:effectLst>
            <a:softEdge rad="112500"/>
          </a:effectLst>
        </p:spPr>
      </p:pic>
      <p:pic>
        <p:nvPicPr>
          <p:cNvPr id="9" name="Рисунок 8" descr="AQS.gif"/>
          <p:cNvPicPr>
            <a:picLocks noChangeAspect="1"/>
          </p:cNvPicPr>
          <p:nvPr/>
        </p:nvPicPr>
        <p:blipFill>
          <a:blip r:embed="rId3"/>
          <a:stretch>
            <a:fillRect/>
          </a:stretch>
        </p:blipFill>
        <p:spPr>
          <a:xfrm>
            <a:off x="6143636" y="857232"/>
            <a:ext cx="1357322" cy="1357322"/>
          </a:xfrm>
          <a:prstGeom prst="rect">
            <a:avLst/>
          </a:prstGeom>
        </p:spPr>
      </p:pic>
      <p:pic>
        <p:nvPicPr>
          <p:cNvPr id="10" name="Рисунок 9" descr="Gif (890).GIF"/>
          <p:cNvPicPr>
            <a:picLocks noChangeAspect="1"/>
          </p:cNvPicPr>
          <p:nvPr/>
        </p:nvPicPr>
        <p:blipFill>
          <a:blip r:embed="rId4"/>
          <a:stretch>
            <a:fillRect/>
          </a:stretch>
        </p:blipFill>
        <p:spPr>
          <a:xfrm>
            <a:off x="571472" y="2214554"/>
            <a:ext cx="1928826" cy="192882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214290"/>
            <a:ext cx="5072098" cy="1631216"/>
          </a:xfrm>
          <a:prstGeom prst="rect">
            <a:avLst/>
          </a:prstGeom>
          <a:noFill/>
        </p:spPr>
        <p:txBody>
          <a:bodyPr wrap="square" rtlCol="0">
            <a:spAutoFit/>
          </a:bodyPr>
          <a:lstStyle/>
          <a:p>
            <a:pPr algn="ctr"/>
            <a:r>
              <a:rPr lang="ru-RU" sz="2000" b="1" dirty="0" smtClean="0">
                <a:effectLst>
                  <a:outerShdw blurRad="38100" dist="38100" dir="2700000" algn="tl">
                    <a:srgbClr val="000000">
                      <a:alpha val="43137"/>
                    </a:srgbClr>
                  </a:outerShdw>
                </a:effectLst>
              </a:rPr>
              <a:t>Первоначально   СПИД   встречался   среди   гомосексуалистов,   больных</a:t>
            </a:r>
          </a:p>
          <a:p>
            <a:pPr algn="ctr"/>
            <a:r>
              <a:rPr lang="ru-RU" sz="2000" b="1" dirty="0" smtClean="0">
                <a:effectLst>
                  <a:outerShdw blurRad="38100" dist="38100" dir="2700000" algn="tl">
                    <a:srgbClr val="000000">
                      <a:alpha val="43137"/>
                    </a:srgbClr>
                  </a:outerShdw>
                </a:effectLst>
              </a:rPr>
              <a:t>гемофилией  и  другими  заболеваниями,  для  лечения  которых   используются препараты  крови</a:t>
            </a:r>
            <a:endParaRPr lang="ru-RU" sz="2000" b="1" dirty="0">
              <a:effectLst>
                <a:outerShdw blurRad="38100" dist="38100" dir="2700000" algn="tl">
                  <a:srgbClr val="000000">
                    <a:alpha val="43137"/>
                  </a:srgbClr>
                </a:outerShdw>
              </a:effectLst>
            </a:endParaRPr>
          </a:p>
        </p:txBody>
      </p:sp>
      <p:sp>
        <p:nvSpPr>
          <p:cNvPr id="5" name="TextBox 4"/>
          <p:cNvSpPr txBox="1"/>
          <p:nvPr/>
        </p:nvSpPr>
        <p:spPr>
          <a:xfrm>
            <a:off x="4429124" y="2440726"/>
            <a:ext cx="4357718" cy="1631216"/>
          </a:xfrm>
          <a:prstGeom prst="rect">
            <a:avLst/>
          </a:prstGeom>
          <a:noFill/>
        </p:spPr>
        <p:txBody>
          <a:bodyPr wrap="square" rtlCol="0">
            <a:spAutoFit/>
          </a:bodyPr>
          <a:lstStyle/>
          <a:p>
            <a:pPr algn="ctr"/>
            <a:r>
              <a:rPr lang="ru-RU" sz="2000" b="1" dirty="0" smtClean="0">
                <a:effectLst>
                  <a:outerShdw blurRad="38100" dist="38100" dir="2700000" algn="tl">
                    <a:srgbClr val="000000">
                      <a:alpha val="43137"/>
                    </a:srgbClr>
                  </a:outerShdw>
                </a:effectLst>
              </a:rPr>
              <a:t>Затем  он  распространился  в   другие   слои   общества, преимущественно из-за проституции и нетрадиционных форм полового  поведения</a:t>
            </a:r>
            <a:endParaRPr lang="ru-RU" sz="2000" b="1" dirty="0">
              <a:effectLst>
                <a:outerShdw blurRad="38100" dist="38100" dir="2700000" algn="tl">
                  <a:srgbClr val="000000">
                    <a:alpha val="43137"/>
                  </a:srgbClr>
                </a:outerShdw>
              </a:effectLst>
            </a:endParaRPr>
          </a:p>
        </p:txBody>
      </p:sp>
      <p:sp>
        <p:nvSpPr>
          <p:cNvPr id="6" name="TextBox 5"/>
          <p:cNvSpPr txBox="1"/>
          <p:nvPr/>
        </p:nvSpPr>
        <p:spPr>
          <a:xfrm>
            <a:off x="285720" y="4071942"/>
            <a:ext cx="5286412" cy="2554545"/>
          </a:xfrm>
          <a:prstGeom prst="rect">
            <a:avLst/>
          </a:prstGeom>
          <a:noFill/>
        </p:spPr>
        <p:txBody>
          <a:bodyPr wrap="square" rtlCol="0">
            <a:spAutoFit/>
          </a:bodyPr>
          <a:lstStyle/>
          <a:p>
            <a:r>
              <a:rPr lang="ru-RU" sz="2000" b="1" dirty="0" smtClean="0">
                <a:effectLst>
                  <a:outerShdw blurRad="38100" dist="38100" dir="2700000" algn="tl">
                    <a:srgbClr val="000000">
                      <a:alpha val="43137"/>
                    </a:srgbClr>
                  </a:outerShdw>
                </a:effectLst>
              </a:rPr>
              <a:t>В  настоящее  время  примерно  50%  новых  случаев  заболевания  обусловлено гомосексуальным  половым  поведением,   26%   –   внутривенным   применением различных препаратов. </a:t>
            </a:r>
          </a:p>
          <a:p>
            <a:r>
              <a:rPr lang="ru-RU" sz="2000" b="1" dirty="0" smtClean="0">
                <a:effectLst>
                  <a:outerShdw blurRad="38100" dist="38100" dir="2700000" algn="tl">
                    <a:srgbClr val="000000">
                      <a:alpha val="43137"/>
                    </a:srgbClr>
                  </a:outerShdw>
                </a:effectLst>
              </a:rPr>
              <a:t>Примерно в 9% случаев инфицированные мужчины  заражают неинфицированных женщин и наоборот</a:t>
            </a:r>
            <a:endParaRPr lang="ru-RU" sz="2000" b="1" dirty="0">
              <a:effectLst>
                <a:outerShdw blurRad="38100" dist="38100" dir="2700000" algn="tl">
                  <a:srgbClr val="000000">
                    <a:alpha val="43137"/>
                  </a:srgbClr>
                </a:outerShdw>
              </a:effectLst>
            </a:endParaRPr>
          </a:p>
        </p:txBody>
      </p:sp>
      <p:pic>
        <p:nvPicPr>
          <p:cNvPr id="7" name="Рисунок 6" descr="178804_177355.jpg"/>
          <p:cNvPicPr>
            <a:picLocks noChangeAspect="1"/>
          </p:cNvPicPr>
          <p:nvPr/>
        </p:nvPicPr>
        <p:blipFill>
          <a:blip r:embed="rId2"/>
          <a:stretch>
            <a:fillRect/>
          </a:stretch>
        </p:blipFill>
        <p:spPr>
          <a:xfrm>
            <a:off x="1357290" y="2071678"/>
            <a:ext cx="2643186" cy="1982390"/>
          </a:xfrm>
          <a:prstGeom prst="rect">
            <a:avLst/>
          </a:prstGeom>
          <a:ln>
            <a:noFill/>
          </a:ln>
          <a:effectLst>
            <a:softEdge rad="112500"/>
          </a:effectLst>
        </p:spPr>
      </p:pic>
      <p:pic>
        <p:nvPicPr>
          <p:cNvPr id="8" name="Рисунок 7" descr="А им плохо..jpg"/>
          <p:cNvPicPr>
            <a:picLocks noChangeAspect="1"/>
          </p:cNvPicPr>
          <p:nvPr/>
        </p:nvPicPr>
        <p:blipFill>
          <a:blip r:embed="rId3"/>
          <a:stretch>
            <a:fillRect/>
          </a:stretch>
        </p:blipFill>
        <p:spPr>
          <a:xfrm>
            <a:off x="5643570" y="4214818"/>
            <a:ext cx="2833694" cy="2389749"/>
          </a:xfrm>
          <a:prstGeom prst="rect">
            <a:avLst/>
          </a:prstGeom>
          <a:ln>
            <a:noFill/>
          </a:ln>
          <a:effectLst>
            <a:softEdge rad="112500"/>
          </a:effectLst>
        </p:spPr>
      </p:pic>
      <p:pic>
        <p:nvPicPr>
          <p:cNvPr id="9" name="Рисунок 8" descr="00036707.jpg"/>
          <p:cNvPicPr>
            <a:picLocks noChangeAspect="1"/>
          </p:cNvPicPr>
          <p:nvPr/>
        </p:nvPicPr>
        <p:blipFill>
          <a:blip r:embed="rId4" cstate="print"/>
          <a:stretch>
            <a:fillRect/>
          </a:stretch>
        </p:blipFill>
        <p:spPr>
          <a:xfrm>
            <a:off x="5500694" y="142852"/>
            <a:ext cx="3403290" cy="227775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09533" y="214290"/>
            <a:ext cx="8477309" cy="635798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302</TotalTime>
  <Words>2045</Words>
  <Application>Microsoft Office PowerPoint</Application>
  <PresentationFormat>Экран (4:3)</PresentationFormat>
  <Paragraphs>135</Paragraphs>
  <Slides>22</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Трек</vt:lpstr>
      <vt:lpstr>Спид – чума 21 века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Спид – чума 21 века</dc:title>
  <cp:lastModifiedBy>ВЛАДИМИР</cp:lastModifiedBy>
  <cp:revision>74</cp:revision>
  <dcterms:modified xsi:type="dcterms:W3CDTF">2015-11-08T09:09:06Z</dcterms:modified>
</cp:coreProperties>
</file>