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7" r:id="rId4"/>
    <p:sldId id="263" r:id="rId5"/>
    <p:sldId id="264" r:id="rId6"/>
    <p:sldId id="265" r:id="rId7"/>
    <p:sldId id="268" r:id="rId8"/>
    <p:sldId id="260" r:id="rId9"/>
    <p:sldId id="269" r:id="rId10"/>
    <p:sldId id="256" r:id="rId11"/>
    <p:sldId id="270" r:id="rId12"/>
    <p:sldId id="257" r:id="rId13"/>
    <p:sldId id="271" r:id="rId14"/>
    <p:sldId id="274" r:id="rId15"/>
    <p:sldId id="273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AEBEFC-AA68-454F-8012-1CDEA9B6F2A5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D0C28D-400F-4762-9B95-62E7EA5412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ek.diary.ru/p178707213.htm#605926260" TargetMode="External"/><Relationship Id="rId2" Type="http://schemas.openxmlformats.org/officeDocument/2006/relationships/hyperlink" Target="http://eek.diary.ru/p178707213.htm#60591426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ccme.ru/free-books/djvu/geometry/boltiansky-nagl-topo.htm" TargetMode="External"/><Relationship Id="rId4" Type="http://schemas.openxmlformats.org/officeDocument/2006/relationships/hyperlink" Target="http://eek.diary.ru/p96192713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E%D1%81%D1%82%D1%8B_%D0%9A%D0%B0%D0%BB%D0%B8%D0%BD%D0%B8%D0%BD%D0%B3%D1%80%D0%B0%D0%B4%D0%B0" TargetMode="External"/><Relationship Id="rId7" Type="http://schemas.openxmlformats.org/officeDocument/2006/relationships/hyperlink" Target="https://ru.wikipedia.org/wiki/13_%D0%BC%D0%B0%D1%80%D1%82%D0%B0" TargetMode="External"/><Relationship Id="rId2" Type="http://schemas.openxmlformats.org/officeDocument/2006/relationships/hyperlink" Target="https://ru.wikipedia.org/wiki/%D0%9A%D1%91%D0%BD%D0%B8%D0%B3%D1%81%D0%B1%D0%B5%D1%80%D0%B3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ru.wikipedia.org/wiki/%D0%AD%D0%B9%D0%BB%D0%B5%D1%80,_%D0%9B%D0%B5%D0%BE%D0%BD%D0%B0%D1%80%D0%B4" TargetMode="External"/><Relationship Id="rId5" Type="http://schemas.openxmlformats.org/officeDocument/2006/relationships/hyperlink" Target="https://ru.wikipedia.org/wiki/1736_%D0%B3%D0%BE%D0%B4" TargetMode="External"/><Relationship Id="rId4" Type="http://schemas.openxmlformats.org/officeDocument/2006/relationships/hyperlink" Target="https://ru.wikipedia.org/wiki/%D0%9F%D1%80%D0%B5%D0%B3%D0%BE%D0%BB%D1%8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1%80%D1%88%D1%80%D1%83%D1%82%D0%B8%D0%B7%D0%B0%D1%86%D0%B8%D1%8F" TargetMode="External"/><Relationship Id="rId2" Type="http://schemas.openxmlformats.org/officeDocument/2006/relationships/hyperlink" Target="https://ru.wikipedia.org/wiki/%D0%A2%D0%B5%D0%BE%D1%80%D0%B8%D1%8F_%D0%B3%D1%80%D0%B0%D1%84%D0%BE%D0%B2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u.wikipedia.org/wiki/%D0%98%D0%BD%D1%82%D0%B5%D1%80%D0%BD%D0%B5%D1%8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4320480"/>
          </a:xfrm>
        </p:spPr>
        <p:txBody>
          <a:bodyPr>
            <a:noAutofit/>
          </a:bodyPr>
          <a:lstStyle/>
          <a:p>
            <a:r>
              <a:rPr lang="ru-RU" sz="6600" dirty="0" smtClean="0"/>
              <a:t>Топология линий.</a:t>
            </a:r>
            <a:br>
              <a:rPr lang="ru-RU" sz="6600" dirty="0" smtClean="0"/>
            </a:br>
            <a:r>
              <a:rPr lang="ru-RU" sz="6600" dirty="0" smtClean="0"/>
              <a:t>Использование свойств графов при маршрутизации.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384800"/>
            <a:ext cx="6084168" cy="1473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   Преподаватель Красноярского политехнического техникума    </a:t>
            </a:r>
            <a:r>
              <a:rPr lang="ru-RU" sz="2800" dirty="0" err="1" smtClean="0">
                <a:solidFill>
                  <a:srgbClr val="0070C0"/>
                </a:solidFill>
              </a:rPr>
              <a:t>Криницина</a:t>
            </a:r>
            <a:r>
              <a:rPr lang="ru-RU" sz="2800" dirty="0" smtClean="0">
                <a:solidFill>
                  <a:srgbClr val="0070C0"/>
                </a:solidFill>
              </a:rPr>
              <a:t> Т.М. 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015" y="-10852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347864" y="548680"/>
            <a:ext cx="72008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491880" y="4725144"/>
            <a:ext cx="72008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004725" y="2852936"/>
            <a:ext cx="72008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868144" y="2348880"/>
            <a:ext cx="72008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2611289">
            <a:off x="2538787" y="1220395"/>
            <a:ext cx="1954030" cy="2022084"/>
          </a:xfrm>
          <a:prstGeom prst="arc">
            <a:avLst>
              <a:gd name="adj1" fmla="val 16151964"/>
              <a:gd name="adj2" fmla="val 4145115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3059832" y="3429000"/>
            <a:ext cx="792088" cy="3024336"/>
          </a:xfrm>
          <a:prstGeom prst="arc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10446860">
            <a:off x="3152199" y="1838995"/>
            <a:ext cx="530992" cy="3318164"/>
          </a:xfrm>
          <a:prstGeom prst="arc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5290450">
            <a:off x="1784679" y="-160737"/>
            <a:ext cx="4496579" cy="6462216"/>
          </a:xfrm>
          <a:prstGeom prst="arc">
            <a:avLst>
              <a:gd name="adj1" fmla="val 12183566"/>
              <a:gd name="adj2" fmla="val 0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2983470" y="944724"/>
            <a:ext cx="3100698" cy="2844316"/>
          </a:xfrm>
          <a:prstGeom prst="arc">
            <a:avLst>
              <a:gd name="adj1" fmla="val 14975788"/>
              <a:gd name="adj2" fmla="val 0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3925520">
            <a:off x="1614657" y="913930"/>
            <a:ext cx="3389307" cy="5752085"/>
          </a:xfrm>
          <a:prstGeom prst="arc">
            <a:avLst>
              <a:gd name="adj1" fmla="val 16538111"/>
              <a:gd name="adj2" fmla="val 632157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2049543" y="730182"/>
            <a:ext cx="4968552" cy="4643034"/>
          </a:xfrm>
          <a:prstGeom prst="arc">
            <a:avLst>
              <a:gd name="adj1" fmla="val 15281518"/>
              <a:gd name="adj2" fmla="val 6081538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1122423" y="557995"/>
            <a:ext cx="6877172" cy="4959237"/>
          </a:xfrm>
          <a:prstGeom prst="arc">
            <a:avLst>
              <a:gd name="adj1" fmla="val 15210882"/>
              <a:gd name="adj2" fmla="val 6525591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мка 19"/>
          <p:cNvSpPr/>
          <p:nvPr/>
        </p:nvSpPr>
        <p:spPr>
          <a:xfrm>
            <a:off x="592938" y="55375"/>
            <a:ext cx="2411787" cy="99736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Левый берег (5)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1056155" y="3124282"/>
            <a:ext cx="1927315" cy="94472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о.Отдыха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(3)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2049542" y="5733256"/>
            <a:ext cx="2880320" cy="9361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Правый берег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(6)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3497244" y="1484784"/>
            <a:ext cx="2406884" cy="1080120"/>
          </a:xfrm>
          <a:prstGeom prst="frame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о.Татышева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(2)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079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05644"/>
            <a:ext cx="9144000" cy="575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5796136" y="5229200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68144" y="5373216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24128" y="5517232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228184" y="4725144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72200" y="5013176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8100392" y="3789040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804248" y="4149080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259632" y="6165304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мка 23"/>
          <p:cNvSpPr/>
          <p:nvPr/>
        </p:nvSpPr>
        <p:spPr>
          <a:xfrm>
            <a:off x="5076056" y="6034980"/>
            <a:ext cx="2880320" cy="5486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Правый берег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5" name="Рамка 24"/>
          <p:cNvSpPr/>
          <p:nvPr/>
        </p:nvSpPr>
        <p:spPr>
          <a:xfrm>
            <a:off x="2411760" y="4077072"/>
            <a:ext cx="2664296" cy="5486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Левый берег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Рамка 25"/>
          <p:cNvSpPr/>
          <p:nvPr/>
        </p:nvSpPr>
        <p:spPr>
          <a:xfrm>
            <a:off x="6628084" y="4938120"/>
            <a:ext cx="2376264" cy="5486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о. </a:t>
            </a:r>
            <a:r>
              <a:rPr lang="ru-RU" sz="2800" b="1" dirty="0" err="1" smtClean="0">
                <a:solidFill>
                  <a:srgbClr val="FF0000"/>
                </a:solidFill>
              </a:rPr>
              <a:t>Татышева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7" name="Рамка 26"/>
          <p:cNvSpPr/>
          <p:nvPr/>
        </p:nvSpPr>
        <p:spPr>
          <a:xfrm>
            <a:off x="3419872" y="5085184"/>
            <a:ext cx="2232248" cy="5486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о.Отдыха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8" name="Рамка 27"/>
          <p:cNvSpPr/>
          <p:nvPr/>
        </p:nvSpPr>
        <p:spPr>
          <a:xfrm>
            <a:off x="0" y="0"/>
            <a:ext cx="9144000" cy="1628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b="1" dirty="0" smtClean="0">
                <a:solidFill>
                  <a:srgbClr val="FF0000"/>
                </a:solidFill>
              </a:rPr>
              <a:t>Схема маршрута  движения по мостам через </a:t>
            </a:r>
            <a:r>
              <a:rPr lang="ru-RU" sz="3400" b="1" dirty="0" err="1" smtClean="0">
                <a:solidFill>
                  <a:srgbClr val="FF0000"/>
                </a:solidFill>
              </a:rPr>
              <a:t>р.Енисей</a:t>
            </a:r>
            <a:r>
              <a:rPr lang="ru-RU" sz="3400" b="1" dirty="0" smtClean="0">
                <a:solidFill>
                  <a:srgbClr val="FF0000"/>
                </a:solidFill>
              </a:rPr>
              <a:t>  </a:t>
            </a:r>
            <a:r>
              <a:rPr lang="ru-RU" sz="3400" b="1" dirty="0" err="1" smtClean="0">
                <a:solidFill>
                  <a:srgbClr val="FF0000"/>
                </a:solidFill>
              </a:rPr>
              <a:t>г.Красноярска</a:t>
            </a:r>
            <a:r>
              <a:rPr lang="ru-RU" sz="3400" b="1" dirty="0" smtClean="0">
                <a:solidFill>
                  <a:srgbClr val="FF0000"/>
                </a:solidFill>
              </a:rPr>
              <a:t> и его окрестностей</a:t>
            </a:r>
            <a:r>
              <a:rPr lang="ru-RU" sz="3600" b="1" dirty="0" smtClean="0">
                <a:solidFill>
                  <a:srgbClr val="FF0000"/>
                </a:solidFill>
              </a:rPr>
              <a:t>	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57397" y="936172"/>
            <a:ext cx="8441377" cy="5567547"/>
          </a:xfrm>
          <a:custGeom>
            <a:avLst/>
            <a:gdLst>
              <a:gd name="connsiteX0" fmla="*/ 5714011 w 8441377"/>
              <a:gd name="connsiteY0" fmla="*/ 4538353 h 5567547"/>
              <a:gd name="connsiteX1" fmla="*/ 5619008 w 8441377"/>
              <a:gd name="connsiteY1" fmla="*/ 4823360 h 5567547"/>
              <a:gd name="connsiteX2" fmla="*/ 4989616 w 8441377"/>
              <a:gd name="connsiteY2" fmla="*/ 4906488 h 5567547"/>
              <a:gd name="connsiteX3" fmla="*/ 4075216 w 8441377"/>
              <a:gd name="connsiteY3" fmla="*/ 5179620 h 5567547"/>
              <a:gd name="connsiteX4" fmla="*/ 3327071 w 8441377"/>
              <a:gd name="connsiteY4" fmla="*/ 5132119 h 5567547"/>
              <a:gd name="connsiteX5" fmla="*/ 2578925 w 8441377"/>
              <a:gd name="connsiteY5" fmla="*/ 5476503 h 5567547"/>
              <a:gd name="connsiteX6" fmla="*/ 2210790 w 8441377"/>
              <a:gd name="connsiteY6" fmla="*/ 5215246 h 5567547"/>
              <a:gd name="connsiteX7" fmla="*/ 1628899 w 8441377"/>
              <a:gd name="connsiteY7" fmla="*/ 5037116 h 5567547"/>
              <a:gd name="connsiteX8" fmla="*/ 1272639 w 8441377"/>
              <a:gd name="connsiteY8" fmla="*/ 5405251 h 5567547"/>
              <a:gd name="connsiteX9" fmla="*/ 1130135 w 8441377"/>
              <a:gd name="connsiteY9" fmla="*/ 5048992 h 5567547"/>
              <a:gd name="connsiteX10" fmla="*/ 833252 w 8441377"/>
              <a:gd name="connsiteY10" fmla="*/ 5476503 h 5567547"/>
              <a:gd name="connsiteX11" fmla="*/ 96982 w 8441377"/>
              <a:gd name="connsiteY11" fmla="*/ 4502727 h 5567547"/>
              <a:gd name="connsiteX12" fmla="*/ 251361 w 8441377"/>
              <a:gd name="connsiteY12" fmla="*/ 583870 h 5567547"/>
              <a:gd name="connsiteX13" fmla="*/ 1213263 w 8441377"/>
              <a:gd name="connsiteY13" fmla="*/ 999506 h 5567547"/>
              <a:gd name="connsiteX14" fmla="*/ 1866406 w 8441377"/>
              <a:gd name="connsiteY14" fmla="*/ 666997 h 5567547"/>
              <a:gd name="connsiteX15" fmla="*/ 2780806 w 8441377"/>
              <a:gd name="connsiteY15" fmla="*/ 1118259 h 5567547"/>
              <a:gd name="connsiteX16" fmla="*/ 3433948 w 8441377"/>
              <a:gd name="connsiteY16" fmla="*/ 1272638 h 5567547"/>
              <a:gd name="connsiteX17" fmla="*/ 4134593 w 8441377"/>
              <a:gd name="connsiteY17" fmla="*/ 1533896 h 5567547"/>
              <a:gd name="connsiteX18" fmla="*/ 4229595 w 8441377"/>
              <a:gd name="connsiteY18" fmla="*/ 1652649 h 5567547"/>
              <a:gd name="connsiteX19" fmla="*/ 4502728 w 8441377"/>
              <a:gd name="connsiteY19" fmla="*/ 1617023 h 5567547"/>
              <a:gd name="connsiteX20" fmla="*/ 4668982 w 8441377"/>
              <a:gd name="connsiteY20" fmla="*/ 2127662 h 5567547"/>
              <a:gd name="connsiteX21" fmla="*/ 4585855 w 8441377"/>
              <a:gd name="connsiteY21" fmla="*/ 2709553 h 5567547"/>
              <a:gd name="connsiteX22" fmla="*/ 4882738 w 8441377"/>
              <a:gd name="connsiteY22" fmla="*/ 3042062 h 5567547"/>
              <a:gd name="connsiteX23" fmla="*/ 5203372 w 8441377"/>
              <a:gd name="connsiteY23" fmla="*/ 3137064 h 5567547"/>
              <a:gd name="connsiteX24" fmla="*/ 5440878 w 8441377"/>
              <a:gd name="connsiteY24" fmla="*/ 3398322 h 5567547"/>
              <a:gd name="connsiteX25" fmla="*/ 5381502 w 8441377"/>
              <a:gd name="connsiteY25" fmla="*/ 3742706 h 5567547"/>
              <a:gd name="connsiteX26" fmla="*/ 5547756 w 8441377"/>
              <a:gd name="connsiteY26" fmla="*/ 4075215 h 5567547"/>
              <a:gd name="connsiteX27" fmla="*/ 5785263 w 8441377"/>
              <a:gd name="connsiteY27" fmla="*/ 4419599 h 5567547"/>
              <a:gd name="connsiteX28" fmla="*/ 5856515 w 8441377"/>
              <a:gd name="connsiteY28" fmla="*/ 4609605 h 5567547"/>
              <a:gd name="connsiteX29" fmla="*/ 6117772 w 8441377"/>
              <a:gd name="connsiteY29" fmla="*/ 4395849 h 5567547"/>
              <a:gd name="connsiteX30" fmla="*/ 6402780 w 8441377"/>
              <a:gd name="connsiteY30" fmla="*/ 4288971 h 5567547"/>
              <a:gd name="connsiteX31" fmla="*/ 6699663 w 8441377"/>
              <a:gd name="connsiteY31" fmla="*/ 4098966 h 5567547"/>
              <a:gd name="connsiteX32" fmla="*/ 7091548 w 8441377"/>
              <a:gd name="connsiteY32" fmla="*/ 4051464 h 5567547"/>
              <a:gd name="connsiteX33" fmla="*/ 7174676 w 8441377"/>
              <a:gd name="connsiteY33" fmla="*/ 3920836 h 5567547"/>
              <a:gd name="connsiteX34" fmla="*/ 7008421 w 8441377"/>
              <a:gd name="connsiteY34" fmla="*/ 3766457 h 5567547"/>
              <a:gd name="connsiteX35" fmla="*/ 6972795 w 8441377"/>
              <a:gd name="connsiteY35" fmla="*/ 3540825 h 5567547"/>
              <a:gd name="connsiteX36" fmla="*/ 6889668 w 8441377"/>
              <a:gd name="connsiteY36" fmla="*/ 3398322 h 5567547"/>
              <a:gd name="connsiteX37" fmla="*/ 6747164 w 8441377"/>
              <a:gd name="connsiteY37" fmla="*/ 3303319 h 5567547"/>
              <a:gd name="connsiteX38" fmla="*/ 6735289 w 8441377"/>
              <a:gd name="connsiteY38" fmla="*/ 3065812 h 5567547"/>
              <a:gd name="connsiteX39" fmla="*/ 7008421 w 8441377"/>
              <a:gd name="connsiteY39" fmla="*/ 2816431 h 5567547"/>
              <a:gd name="connsiteX40" fmla="*/ 7293429 w 8441377"/>
              <a:gd name="connsiteY40" fmla="*/ 2685802 h 5567547"/>
              <a:gd name="connsiteX41" fmla="*/ 7447808 w 8441377"/>
              <a:gd name="connsiteY41" fmla="*/ 2448296 h 5567547"/>
              <a:gd name="connsiteX42" fmla="*/ 7566561 w 8441377"/>
              <a:gd name="connsiteY42" fmla="*/ 2080160 h 5567547"/>
              <a:gd name="connsiteX43" fmla="*/ 7768442 w 8441377"/>
              <a:gd name="connsiteY43" fmla="*/ 2424545 h 5567547"/>
              <a:gd name="connsiteX44" fmla="*/ 7815943 w 8441377"/>
              <a:gd name="connsiteY44" fmla="*/ 2721428 h 5567547"/>
              <a:gd name="connsiteX45" fmla="*/ 7946572 w 8441377"/>
              <a:gd name="connsiteY45" fmla="*/ 2792680 h 5567547"/>
              <a:gd name="connsiteX46" fmla="*/ 8160328 w 8441377"/>
              <a:gd name="connsiteY46" fmla="*/ 2994560 h 5567547"/>
              <a:gd name="connsiteX47" fmla="*/ 8290956 w 8441377"/>
              <a:gd name="connsiteY47" fmla="*/ 3232067 h 5567547"/>
              <a:gd name="connsiteX48" fmla="*/ 8433460 w 8441377"/>
              <a:gd name="connsiteY48" fmla="*/ 3315194 h 5567547"/>
              <a:gd name="connsiteX49" fmla="*/ 8338458 w 8441377"/>
              <a:gd name="connsiteY49" fmla="*/ 3528950 h 5567547"/>
              <a:gd name="connsiteX50" fmla="*/ 8053450 w 8441377"/>
              <a:gd name="connsiteY50" fmla="*/ 3754581 h 5567547"/>
              <a:gd name="connsiteX51" fmla="*/ 7732816 w 8441377"/>
              <a:gd name="connsiteY51" fmla="*/ 3802083 h 5567547"/>
              <a:gd name="connsiteX52" fmla="*/ 7269678 w 8441377"/>
              <a:gd name="connsiteY52" fmla="*/ 3885210 h 5567547"/>
              <a:gd name="connsiteX53" fmla="*/ 7150925 w 8441377"/>
              <a:gd name="connsiteY53" fmla="*/ 4110841 h 5567547"/>
              <a:gd name="connsiteX54" fmla="*/ 6759039 w 8441377"/>
              <a:gd name="connsiteY54" fmla="*/ 4217719 h 5567547"/>
              <a:gd name="connsiteX55" fmla="*/ 6426530 w 8441377"/>
              <a:gd name="connsiteY55" fmla="*/ 4419599 h 5567547"/>
              <a:gd name="connsiteX56" fmla="*/ 6319652 w 8441377"/>
              <a:gd name="connsiteY56" fmla="*/ 4182093 h 5567547"/>
              <a:gd name="connsiteX57" fmla="*/ 6260276 w 8441377"/>
              <a:gd name="connsiteY57" fmla="*/ 3980212 h 5567547"/>
              <a:gd name="connsiteX58" fmla="*/ 6034645 w 8441377"/>
              <a:gd name="connsiteY58" fmla="*/ 3540825 h 5567547"/>
              <a:gd name="connsiteX59" fmla="*/ 5939642 w 8441377"/>
              <a:gd name="connsiteY59" fmla="*/ 3457698 h 5567547"/>
              <a:gd name="connsiteX60" fmla="*/ 5927767 w 8441377"/>
              <a:gd name="connsiteY60" fmla="*/ 3457698 h 5567547"/>
              <a:gd name="connsiteX61" fmla="*/ 5892141 w 8441377"/>
              <a:gd name="connsiteY61" fmla="*/ 3469573 h 5567547"/>
              <a:gd name="connsiteX62" fmla="*/ 5904016 w 8441377"/>
              <a:gd name="connsiteY62" fmla="*/ 3469573 h 5567547"/>
              <a:gd name="connsiteX63" fmla="*/ 5927767 w 8441377"/>
              <a:gd name="connsiteY63" fmla="*/ 3445823 h 5567547"/>
              <a:gd name="connsiteX64" fmla="*/ 5963393 w 8441377"/>
              <a:gd name="connsiteY64" fmla="*/ 3410197 h 5567547"/>
              <a:gd name="connsiteX0" fmla="*/ 5714011 w 8441377"/>
              <a:gd name="connsiteY0" fmla="*/ 4538353 h 5567547"/>
              <a:gd name="connsiteX1" fmla="*/ 5619008 w 8441377"/>
              <a:gd name="connsiteY1" fmla="*/ 4823360 h 5567547"/>
              <a:gd name="connsiteX2" fmla="*/ 4989616 w 8441377"/>
              <a:gd name="connsiteY2" fmla="*/ 4906488 h 5567547"/>
              <a:gd name="connsiteX3" fmla="*/ 4075216 w 8441377"/>
              <a:gd name="connsiteY3" fmla="*/ 5179620 h 5567547"/>
              <a:gd name="connsiteX4" fmla="*/ 3327071 w 8441377"/>
              <a:gd name="connsiteY4" fmla="*/ 5132119 h 5567547"/>
              <a:gd name="connsiteX5" fmla="*/ 2578925 w 8441377"/>
              <a:gd name="connsiteY5" fmla="*/ 5476503 h 5567547"/>
              <a:gd name="connsiteX6" fmla="*/ 2210790 w 8441377"/>
              <a:gd name="connsiteY6" fmla="*/ 5215246 h 5567547"/>
              <a:gd name="connsiteX7" fmla="*/ 1628899 w 8441377"/>
              <a:gd name="connsiteY7" fmla="*/ 5037116 h 5567547"/>
              <a:gd name="connsiteX8" fmla="*/ 1272639 w 8441377"/>
              <a:gd name="connsiteY8" fmla="*/ 5405251 h 5567547"/>
              <a:gd name="connsiteX9" fmla="*/ 1130135 w 8441377"/>
              <a:gd name="connsiteY9" fmla="*/ 5048992 h 5567547"/>
              <a:gd name="connsiteX10" fmla="*/ 833252 w 8441377"/>
              <a:gd name="connsiteY10" fmla="*/ 5476503 h 5567547"/>
              <a:gd name="connsiteX11" fmla="*/ 96982 w 8441377"/>
              <a:gd name="connsiteY11" fmla="*/ 4502727 h 5567547"/>
              <a:gd name="connsiteX12" fmla="*/ 251361 w 8441377"/>
              <a:gd name="connsiteY12" fmla="*/ 583870 h 5567547"/>
              <a:gd name="connsiteX13" fmla="*/ 1213263 w 8441377"/>
              <a:gd name="connsiteY13" fmla="*/ 999506 h 5567547"/>
              <a:gd name="connsiteX14" fmla="*/ 1866406 w 8441377"/>
              <a:gd name="connsiteY14" fmla="*/ 666997 h 5567547"/>
              <a:gd name="connsiteX15" fmla="*/ 2780806 w 8441377"/>
              <a:gd name="connsiteY15" fmla="*/ 1118259 h 5567547"/>
              <a:gd name="connsiteX16" fmla="*/ 3433948 w 8441377"/>
              <a:gd name="connsiteY16" fmla="*/ 1272638 h 5567547"/>
              <a:gd name="connsiteX17" fmla="*/ 4134593 w 8441377"/>
              <a:gd name="connsiteY17" fmla="*/ 1533896 h 5567547"/>
              <a:gd name="connsiteX18" fmla="*/ 4229595 w 8441377"/>
              <a:gd name="connsiteY18" fmla="*/ 1652649 h 5567547"/>
              <a:gd name="connsiteX19" fmla="*/ 4502728 w 8441377"/>
              <a:gd name="connsiteY19" fmla="*/ 1617023 h 5567547"/>
              <a:gd name="connsiteX20" fmla="*/ 4668982 w 8441377"/>
              <a:gd name="connsiteY20" fmla="*/ 2127662 h 5567547"/>
              <a:gd name="connsiteX21" fmla="*/ 4585855 w 8441377"/>
              <a:gd name="connsiteY21" fmla="*/ 2709553 h 5567547"/>
              <a:gd name="connsiteX22" fmla="*/ 4882738 w 8441377"/>
              <a:gd name="connsiteY22" fmla="*/ 3042062 h 5567547"/>
              <a:gd name="connsiteX23" fmla="*/ 5203372 w 8441377"/>
              <a:gd name="connsiteY23" fmla="*/ 3137064 h 5567547"/>
              <a:gd name="connsiteX24" fmla="*/ 5440878 w 8441377"/>
              <a:gd name="connsiteY24" fmla="*/ 3398322 h 5567547"/>
              <a:gd name="connsiteX25" fmla="*/ 5381502 w 8441377"/>
              <a:gd name="connsiteY25" fmla="*/ 3742706 h 5567547"/>
              <a:gd name="connsiteX26" fmla="*/ 5547756 w 8441377"/>
              <a:gd name="connsiteY26" fmla="*/ 4075215 h 5567547"/>
              <a:gd name="connsiteX27" fmla="*/ 5785263 w 8441377"/>
              <a:gd name="connsiteY27" fmla="*/ 4419599 h 5567547"/>
              <a:gd name="connsiteX28" fmla="*/ 5856515 w 8441377"/>
              <a:gd name="connsiteY28" fmla="*/ 4609605 h 5567547"/>
              <a:gd name="connsiteX29" fmla="*/ 6117772 w 8441377"/>
              <a:gd name="connsiteY29" fmla="*/ 4395849 h 5567547"/>
              <a:gd name="connsiteX30" fmla="*/ 6402780 w 8441377"/>
              <a:gd name="connsiteY30" fmla="*/ 4288971 h 5567547"/>
              <a:gd name="connsiteX31" fmla="*/ 6699663 w 8441377"/>
              <a:gd name="connsiteY31" fmla="*/ 4098966 h 5567547"/>
              <a:gd name="connsiteX32" fmla="*/ 7091548 w 8441377"/>
              <a:gd name="connsiteY32" fmla="*/ 4051464 h 5567547"/>
              <a:gd name="connsiteX33" fmla="*/ 7174676 w 8441377"/>
              <a:gd name="connsiteY33" fmla="*/ 3920836 h 5567547"/>
              <a:gd name="connsiteX34" fmla="*/ 7008421 w 8441377"/>
              <a:gd name="connsiteY34" fmla="*/ 3766457 h 5567547"/>
              <a:gd name="connsiteX35" fmla="*/ 6972795 w 8441377"/>
              <a:gd name="connsiteY35" fmla="*/ 3540825 h 5567547"/>
              <a:gd name="connsiteX36" fmla="*/ 6889668 w 8441377"/>
              <a:gd name="connsiteY36" fmla="*/ 3398322 h 5567547"/>
              <a:gd name="connsiteX37" fmla="*/ 6747164 w 8441377"/>
              <a:gd name="connsiteY37" fmla="*/ 3303319 h 5567547"/>
              <a:gd name="connsiteX38" fmla="*/ 6735289 w 8441377"/>
              <a:gd name="connsiteY38" fmla="*/ 3065812 h 5567547"/>
              <a:gd name="connsiteX39" fmla="*/ 7008421 w 8441377"/>
              <a:gd name="connsiteY39" fmla="*/ 2816431 h 5567547"/>
              <a:gd name="connsiteX40" fmla="*/ 7293429 w 8441377"/>
              <a:gd name="connsiteY40" fmla="*/ 2685802 h 5567547"/>
              <a:gd name="connsiteX41" fmla="*/ 7447808 w 8441377"/>
              <a:gd name="connsiteY41" fmla="*/ 2448296 h 5567547"/>
              <a:gd name="connsiteX42" fmla="*/ 7566561 w 8441377"/>
              <a:gd name="connsiteY42" fmla="*/ 2080160 h 5567547"/>
              <a:gd name="connsiteX43" fmla="*/ 7754963 w 8441377"/>
              <a:gd name="connsiteY43" fmla="*/ 2420820 h 5567547"/>
              <a:gd name="connsiteX44" fmla="*/ 7815943 w 8441377"/>
              <a:gd name="connsiteY44" fmla="*/ 2721428 h 5567547"/>
              <a:gd name="connsiteX45" fmla="*/ 7946572 w 8441377"/>
              <a:gd name="connsiteY45" fmla="*/ 2792680 h 5567547"/>
              <a:gd name="connsiteX46" fmla="*/ 8160328 w 8441377"/>
              <a:gd name="connsiteY46" fmla="*/ 2994560 h 5567547"/>
              <a:gd name="connsiteX47" fmla="*/ 8290956 w 8441377"/>
              <a:gd name="connsiteY47" fmla="*/ 3232067 h 5567547"/>
              <a:gd name="connsiteX48" fmla="*/ 8433460 w 8441377"/>
              <a:gd name="connsiteY48" fmla="*/ 3315194 h 5567547"/>
              <a:gd name="connsiteX49" fmla="*/ 8338458 w 8441377"/>
              <a:gd name="connsiteY49" fmla="*/ 3528950 h 5567547"/>
              <a:gd name="connsiteX50" fmla="*/ 8053450 w 8441377"/>
              <a:gd name="connsiteY50" fmla="*/ 3754581 h 5567547"/>
              <a:gd name="connsiteX51" fmla="*/ 7732816 w 8441377"/>
              <a:gd name="connsiteY51" fmla="*/ 3802083 h 5567547"/>
              <a:gd name="connsiteX52" fmla="*/ 7269678 w 8441377"/>
              <a:gd name="connsiteY52" fmla="*/ 3885210 h 5567547"/>
              <a:gd name="connsiteX53" fmla="*/ 7150925 w 8441377"/>
              <a:gd name="connsiteY53" fmla="*/ 4110841 h 5567547"/>
              <a:gd name="connsiteX54" fmla="*/ 6759039 w 8441377"/>
              <a:gd name="connsiteY54" fmla="*/ 4217719 h 5567547"/>
              <a:gd name="connsiteX55" fmla="*/ 6426530 w 8441377"/>
              <a:gd name="connsiteY55" fmla="*/ 4419599 h 5567547"/>
              <a:gd name="connsiteX56" fmla="*/ 6319652 w 8441377"/>
              <a:gd name="connsiteY56" fmla="*/ 4182093 h 5567547"/>
              <a:gd name="connsiteX57" fmla="*/ 6260276 w 8441377"/>
              <a:gd name="connsiteY57" fmla="*/ 3980212 h 5567547"/>
              <a:gd name="connsiteX58" fmla="*/ 6034645 w 8441377"/>
              <a:gd name="connsiteY58" fmla="*/ 3540825 h 5567547"/>
              <a:gd name="connsiteX59" fmla="*/ 5939642 w 8441377"/>
              <a:gd name="connsiteY59" fmla="*/ 3457698 h 5567547"/>
              <a:gd name="connsiteX60" fmla="*/ 5927767 w 8441377"/>
              <a:gd name="connsiteY60" fmla="*/ 3457698 h 5567547"/>
              <a:gd name="connsiteX61" fmla="*/ 5892141 w 8441377"/>
              <a:gd name="connsiteY61" fmla="*/ 3469573 h 5567547"/>
              <a:gd name="connsiteX62" fmla="*/ 5904016 w 8441377"/>
              <a:gd name="connsiteY62" fmla="*/ 3469573 h 5567547"/>
              <a:gd name="connsiteX63" fmla="*/ 5927767 w 8441377"/>
              <a:gd name="connsiteY63" fmla="*/ 3445823 h 5567547"/>
              <a:gd name="connsiteX64" fmla="*/ 5963393 w 8441377"/>
              <a:gd name="connsiteY64" fmla="*/ 3410197 h 556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8441377" h="5567547">
                <a:moveTo>
                  <a:pt x="5714011" y="4538353"/>
                </a:moveTo>
                <a:cubicBezTo>
                  <a:pt x="5726876" y="4650178"/>
                  <a:pt x="5739741" y="4762004"/>
                  <a:pt x="5619008" y="4823360"/>
                </a:cubicBezTo>
                <a:cubicBezTo>
                  <a:pt x="5498276" y="4884716"/>
                  <a:pt x="5246915" y="4847111"/>
                  <a:pt x="4989616" y="4906488"/>
                </a:cubicBezTo>
                <a:cubicBezTo>
                  <a:pt x="4732317" y="4965865"/>
                  <a:pt x="4352307" y="5142015"/>
                  <a:pt x="4075216" y="5179620"/>
                </a:cubicBezTo>
                <a:cubicBezTo>
                  <a:pt x="3798125" y="5217225"/>
                  <a:pt x="3576453" y="5082639"/>
                  <a:pt x="3327071" y="5132119"/>
                </a:cubicBezTo>
                <a:cubicBezTo>
                  <a:pt x="3077689" y="5181600"/>
                  <a:pt x="2764972" y="5462649"/>
                  <a:pt x="2578925" y="5476503"/>
                </a:cubicBezTo>
                <a:cubicBezTo>
                  <a:pt x="2392878" y="5490357"/>
                  <a:pt x="2369128" y="5288477"/>
                  <a:pt x="2210790" y="5215246"/>
                </a:cubicBezTo>
                <a:cubicBezTo>
                  <a:pt x="2052452" y="5142015"/>
                  <a:pt x="1785258" y="5005449"/>
                  <a:pt x="1628899" y="5037116"/>
                </a:cubicBezTo>
                <a:cubicBezTo>
                  <a:pt x="1472541" y="5068784"/>
                  <a:pt x="1355766" y="5403272"/>
                  <a:pt x="1272639" y="5405251"/>
                </a:cubicBezTo>
                <a:cubicBezTo>
                  <a:pt x="1189512" y="5407230"/>
                  <a:pt x="1203366" y="5037117"/>
                  <a:pt x="1130135" y="5048992"/>
                </a:cubicBezTo>
                <a:cubicBezTo>
                  <a:pt x="1056904" y="5060867"/>
                  <a:pt x="1005444" y="5567547"/>
                  <a:pt x="833252" y="5476503"/>
                </a:cubicBezTo>
                <a:cubicBezTo>
                  <a:pt x="661060" y="5385459"/>
                  <a:pt x="193964" y="5318166"/>
                  <a:pt x="96982" y="4502727"/>
                </a:cubicBezTo>
                <a:cubicBezTo>
                  <a:pt x="0" y="3687288"/>
                  <a:pt x="65314" y="1167740"/>
                  <a:pt x="251361" y="583870"/>
                </a:cubicBezTo>
                <a:cubicBezTo>
                  <a:pt x="437408" y="0"/>
                  <a:pt x="944089" y="985652"/>
                  <a:pt x="1213263" y="999506"/>
                </a:cubicBezTo>
                <a:cubicBezTo>
                  <a:pt x="1482437" y="1013360"/>
                  <a:pt x="1605149" y="647205"/>
                  <a:pt x="1866406" y="666997"/>
                </a:cubicBezTo>
                <a:cubicBezTo>
                  <a:pt x="2127663" y="686789"/>
                  <a:pt x="2519549" y="1017319"/>
                  <a:pt x="2780806" y="1118259"/>
                </a:cubicBezTo>
                <a:cubicBezTo>
                  <a:pt x="3042063" y="1219199"/>
                  <a:pt x="3208317" y="1203365"/>
                  <a:pt x="3433948" y="1272638"/>
                </a:cubicBezTo>
                <a:cubicBezTo>
                  <a:pt x="3659579" y="1341911"/>
                  <a:pt x="4001985" y="1470561"/>
                  <a:pt x="4134593" y="1533896"/>
                </a:cubicBezTo>
                <a:cubicBezTo>
                  <a:pt x="4267201" y="1597231"/>
                  <a:pt x="4168239" y="1638795"/>
                  <a:pt x="4229595" y="1652649"/>
                </a:cubicBezTo>
                <a:cubicBezTo>
                  <a:pt x="4290951" y="1666503"/>
                  <a:pt x="4429497" y="1537854"/>
                  <a:pt x="4502728" y="1617023"/>
                </a:cubicBezTo>
                <a:cubicBezTo>
                  <a:pt x="4575959" y="1696192"/>
                  <a:pt x="4655128" y="1945574"/>
                  <a:pt x="4668982" y="2127662"/>
                </a:cubicBezTo>
                <a:cubicBezTo>
                  <a:pt x="4682837" y="2309750"/>
                  <a:pt x="4550229" y="2557153"/>
                  <a:pt x="4585855" y="2709553"/>
                </a:cubicBezTo>
                <a:cubicBezTo>
                  <a:pt x="4621481" y="2861953"/>
                  <a:pt x="4779819" y="2970810"/>
                  <a:pt x="4882738" y="3042062"/>
                </a:cubicBezTo>
                <a:cubicBezTo>
                  <a:pt x="4985657" y="3113314"/>
                  <a:pt x="5110349" y="3077687"/>
                  <a:pt x="5203372" y="3137064"/>
                </a:cubicBezTo>
                <a:cubicBezTo>
                  <a:pt x="5296395" y="3196441"/>
                  <a:pt x="5411190" y="3297382"/>
                  <a:pt x="5440878" y="3398322"/>
                </a:cubicBezTo>
                <a:cubicBezTo>
                  <a:pt x="5470566" y="3499262"/>
                  <a:pt x="5363689" y="3629891"/>
                  <a:pt x="5381502" y="3742706"/>
                </a:cubicBezTo>
                <a:cubicBezTo>
                  <a:pt x="5399315" y="3855522"/>
                  <a:pt x="5480463" y="3962400"/>
                  <a:pt x="5547756" y="4075215"/>
                </a:cubicBezTo>
                <a:cubicBezTo>
                  <a:pt x="5615050" y="4188031"/>
                  <a:pt x="5733803" y="4330534"/>
                  <a:pt x="5785263" y="4419599"/>
                </a:cubicBezTo>
                <a:cubicBezTo>
                  <a:pt x="5836723" y="4508664"/>
                  <a:pt x="5801097" y="4613563"/>
                  <a:pt x="5856515" y="4609605"/>
                </a:cubicBezTo>
                <a:cubicBezTo>
                  <a:pt x="5911933" y="4605647"/>
                  <a:pt x="6026728" y="4449288"/>
                  <a:pt x="6117772" y="4395849"/>
                </a:cubicBezTo>
                <a:cubicBezTo>
                  <a:pt x="6208816" y="4342410"/>
                  <a:pt x="6305798" y="4338451"/>
                  <a:pt x="6402780" y="4288971"/>
                </a:cubicBezTo>
                <a:cubicBezTo>
                  <a:pt x="6499762" y="4239491"/>
                  <a:pt x="6584868" y="4138550"/>
                  <a:pt x="6699663" y="4098966"/>
                </a:cubicBezTo>
                <a:cubicBezTo>
                  <a:pt x="6814458" y="4059382"/>
                  <a:pt x="7012379" y="4081152"/>
                  <a:pt x="7091548" y="4051464"/>
                </a:cubicBezTo>
                <a:cubicBezTo>
                  <a:pt x="7170717" y="4021776"/>
                  <a:pt x="7188531" y="3968337"/>
                  <a:pt x="7174676" y="3920836"/>
                </a:cubicBezTo>
                <a:cubicBezTo>
                  <a:pt x="7160822" y="3873335"/>
                  <a:pt x="7042068" y="3829792"/>
                  <a:pt x="7008421" y="3766457"/>
                </a:cubicBezTo>
                <a:cubicBezTo>
                  <a:pt x="6974774" y="3703122"/>
                  <a:pt x="6992587" y="3602181"/>
                  <a:pt x="6972795" y="3540825"/>
                </a:cubicBezTo>
                <a:cubicBezTo>
                  <a:pt x="6953003" y="3479469"/>
                  <a:pt x="6927273" y="3437906"/>
                  <a:pt x="6889668" y="3398322"/>
                </a:cubicBezTo>
                <a:cubicBezTo>
                  <a:pt x="6852063" y="3358738"/>
                  <a:pt x="6772894" y="3358737"/>
                  <a:pt x="6747164" y="3303319"/>
                </a:cubicBezTo>
                <a:cubicBezTo>
                  <a:pt x="6721434" y="3247901"/>
                  <a:pt x="6691746" y="3146960"/>
                  <a:pt x="6735289" y="3065812"/>
                </a:cubicBezTo>
                <a:cubicBezTo>
                  <a:pt x="6778832" y="2984664"/>
                  <a:pt x="6915398" y="2879766"/>
                  <a:pt x="7008421" y="2816431"/>
                </a:cubicBezTo>
                <a:cubicBezTo>
                  <a:pt x="7101444" y="2753096"/>
                  <a:pt x="7220198" y="2747158"/>
                  <a:pt x="7293429" y="2685802"/>
                </a:cubicBezTo>
                <a:cubicBezTo>
                  <a:pt x="7366660" y="2624446"/>
                  <a:pt x="7402286" y="2549236"/>
                  <a:pt x="7447808" y="2448296"/>
                </a:cubicBezTo>
                <a:cubicBezTo>
                  <a:pt x="7493330" y="2347356"/>
                  <a:pt x="7515369" y="2084739"/>
                  <a:pt x="7566561" y="2080160"/>
                </a:cubicBezTo>
                <a:cubicBezTo>
                  <a:pt x="7617753" y="2075581"/>
                  <a:pt x="7713399" y="2313942"/>
                  <a:pt x="7754963" y="2420820"/>
                </a:cubicBezTo>
                <a:cubicBezTo>
                  <a:pt x="7796527" y="2527698"/>
                  <a:pt x="7784008" y="2659451"/>
                  <a:pt x="7815943" y="2721428"/>
                </a:cubicBezTo>
                <a:cubicBezTo>
                  <a:pt x="7847878" y="2783405"/>
                  <a:pt x="7889175" y="2747158"/>
                  <a:pt x="7946572" y="2792680"/>
                </a:cubicBezTo>
                <a:cubicBezTo>
                  <a:pt x="8003970" y="2838202"/>
                  <a:pt x="8102931" y="2921329"/>
                  <a:pt x="8160328" y="2994560"/>
                </a:cubicBezTo>
                <a:cubicBezTo>
                  <a:pt x="8217725" y="3067791"/>
                  <a:pt x="8245434" y="3178628"/>
                  <a:pt x="8290956" y="3232067"/>
                </a:cubicBezTo>
                <a:cubicBezTo>
                  <a:pt x="8336478" y="3285506"/>
                  <a:pt x="8425543" y="3265714"/>
                  <a:pt x="8433460" y="3315194"/>
                </a:cubicBezTo>
                <a:cubicBezTo>
                  <a:pt x="8441377" y="3364675"/>
                  <a:pt x="8401793" y="3455719"/>
                  <a:pt x="8338458" y="3528950"/>
                </a:cubicBezTo>
                <a:cubicBezTo>
                  <a:pt x="8275123" y="3602181"/>
                  <a:pt x="8154390" y="3709059"/>
                  <a:pt x="8053450" y="3754581"/>
                </a:cubicBezTo>
                <a:cubicBezTo>
                  <a:pt x="7952510" y="3800103"/>
                  <a:pt x="7863445" y="3780312"/>
                  <a:pt x="7732816" y="3802083"/>
                </a:cubicBezTo>
                <a:cubicBezTo>
                  <a:pt x="7602187" y="3823854"/>
                  <a:pt x="7366660" y="3833750"/>
                  <a:pt x="7269678" y="3885210"/>
                </a:cubicBezTo>
                <a:cubicBezTo>
                  <a:pt x="7172696" y="3936670"/>
                  <a:pt x="7236032" y="4055423"/>
                  <a:pt x="7150925" y="4110841"/>
                </a:cubicBezTo>
                <a:cubicBezTo>
                  <a:pt x="7065819" y="4166259"/>
                  <a:pt x="6879771" y="4166259"/>
                  <a:pt x="6759039" y="4217719"/>
                </a:cubicBezTo>
                <a:cubicBezTo>
                  <a:pt x="6638307" y="4269179"/>
                  <a:pt x="6499761" y="4425537"/>
                  <a:pt x="6426530" y="4419599"/>
                </a:cubicBezTo>
                <a:cubicBezTo>
                  <a:pt x="6353299" y="4413661"/>
                  <a:pt x="6347361" y="4255324"/>
                  <a:pt x="6319652" y="4182093"/>
                </a:cubicBezTo>
                <a:cubicBezTo>
                  <a:pt x="6291943" y="4108862"/>
                  <a:pt x="6307777" y="4087090"/>
                  <a:pt x="6260276" y="3980212"/>
                </a:cubicBezTo>
                <a:cubicBezTo>
                  <a:pt x="6212775" y="3873334"/>
                  <a:pt x="6088084" y="3627911"/>
                  <a:pt x="6034645" y="3540825"/>
                </a:cubicBezTo>
                <a:cubicBezTo>
                  <a:pt x="5981206" y="3453739"/>
                  <a:pt x="5957455" y="3471553"/>
                  <a:pt x="5939642" y="3457698"/>
                </a:cubicBezTo>
                <a:cubicBezTo>
                  <a:pt x="5921829" y="3443844"/>
                  <a:pt x="5935684" y="3455719"/>
                  <a:pt x="5927767" y="3457698"/>
                </a:cubicBezTo>
                <a:cubicBezTo>
                  <a:pt x="5919850" y="3459677"/>
                  <a:pt x="5896100" y="3467594"/>
                  <a:pt x="5892141" y="3469573"/>
                </a:cubicBezTo>
                <a:cubicBezTo>
                  <a:pt x="5888183" y="3471552"/>
                  <a:pt x="5898078" y="3473531"/>
                  <a:pt x="5904016" y="3469573"/>
                </a:cubicBezTo>
                <a:cubicBezTo>
                  <a:pt x="5909954" y="3465615"/>
                  <a:pt x="5927767" y="3445823"/>
                  <a:pt x="5927767" y="3445823"/>
                </a:cubicBezTo>
                <a:lnTo>
                  <a:pt x="5963393" y="3410197"/>
                </a:lnTo>
              </a:path>
            </a:pathLst>
          </a:cu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88640"/>
            <a:ext cx="8856984" cy="6408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u="sng" dirty="0" smtClean="0">
                <a:solidFill>
                  <a:schemeClr val="bg1"/>
                </a:solidFill>
              </a:rPr>
              <a:t>ВЫВОД </a:t>
            </a:r>
            <a:r>
              <a:rPr lang="ru-RU" sz="3600" dirty="0" smtClean="0">
                <a:solidFill>
                  <a:schemeClr val="bg1"/>
                </a:solidFill>
              </a:rPr>
              <a:t>: </a:t>
            </a:r>
          </a:p>
          <a:p>
            <a:pPr algn="ctr"/>
            <a:endParaRPr lang="ru-RU" sz="3600" dirty="0" smtClean="0">
              <a:solidFill>
                <a:schemeClr val="bg1"/>
              </a:solidFill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Согласно теории  Эйлера  </a:t>
            </a:r>
            <a:r>
              <a:rPr lang="en-US" sz="3600" dirty="0" smtClean="0">
                <a:solidFill>
                  <a:schemeClr val="bg1"/>
                </a:solidFill>
              </a:rPr>
              <a:t>: </a:t>
            </a:r>
            <a:r>
              <a:rPr lang="ru-RU" sz="3600" dirty="0" smtClean="0">
                <a:solidFill>
                  <a:schemeClr val="bg1"/>
                </a:solidFill>
              </a:rPr>
              <a:t>«Граф с  двумя нечётными вершинами возможно начертить одним росчерком (начинаем в одной из них и заканчиваем в другой)». Следовательно маршрут  движения следует начинать с </a:t>
            </a:r>
            <a:r>
              <a:rPr lang="ru-RU" sz="3600" dirty="0" err="1" smtClean="0">
                <a:solidFill>
                  <a:schemeClr val="bg1"/>
                </a:solidFill>
              </a:rPr>
              <a:t>о.Отдыха</a:t>
            </a:r>
            <a:r>
              <a:rPr lang="ru-RU" sz="3600" dirty="0" smtClean="0">
                <a:solidFill>
                  <a:schemeClr val="bg1"/>
                </a:solidFill>
              </a:rPr>
              <a:t> и закончить на левом берегу, либо наоборот с левого  берега и закончить на </a:t>
            </a:r>
            <a:r>
              <a:rPr lang="ru-RU" sz="3600" dirty="0" err="1" smtClean="0">
                <a:solidFill>
                  <a:schemeClr val="bg1"/>
                </a:solidFill>
              </a:rPr>
              <a:t>о.Отдыха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51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Список использованных источников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Березина Л. Ю. Графы и их применение: пособие для учителей. - М.: Просвещение, 1979. - 143 с.</a:t>
            </a:r>
          </a:p>
          <a:p>
            <a:pPr lvl="0"/>
            <a:r>
              <a:rPr lang="ru-RU" dirty="0" smtClean="0">
                <a:hlinkClick r:id="rId2"/>
              </a:rPr>
              <a:t>Зыков А.А. Основы теории графов. - </a:t>
            </a:r>
            <a:r>
              <a:rPr lang="ru-RU" dirty="0" err="1" smtClean="0">
                <a:hlinkClick r:id="rId2"/>
              </a:rPr>
              <a:t>М.:Наука</a:t>
            </a:r>
            <a:r>
              <a:rPr lang="ru-RU" dirty="0" smtClean="0">
                <a:hlinkClick r:id="rId2"/>
              </a:rPr>
              <a:t>, 1987, 384 с.</a:t>
            </a:r>
            <a:endParaRPr lang="ru-RU" dirty="0" smtClean="0"/>
          </a:p>
          <a:p>
            <a:pPr lvl="0"/>
            <a:r>
              <a:rPr lang="ru-RU" dirty="0" smtClean="0">
                <a:hlinkClick r:id="rId3"/>
              </a:rPr>
              <a:t>Мельников О.И. Теория графов в занимательных задачах. Изд.3, </a:t>
            </a:r>
            <a:r>
              <a:rPr lang="ru-RU" dirty="0" err="1" smtClean="0">
                <a:hlinkClick r:id="rId3"/>
              </a:rPr>
              <a:t>испр</a:t>
            </a:r>
            <a:r>
              <a:rPr lang="ru-RU" dirty="0" smtClean="0">
                <a:hlinkClick r:id="rId3"/>
              </a:rPr>
              <a:t>. и доп. 2009. 232 с.</a:t>
            </a:r>
            <a:endParaRPr lang="ru-RU" dirty="0" smtClean="0"/>
          </a:p>
          <a:p>
            <a:pPr lvl="0"/>
            <a:r>
              <a:rPr lang="ru-RU" dirty="0" smtClean="0">
                <a:hlinkClick r:id="rId4"/>
              </a:rPr>
              <a:t>Мельников О.И. Занимательные задачи по теории графов. - Минск: </a:t>
            </a:r>
            <a:r>
              <a:rPr lang="ru-RU" dirty="0" err="1" smtClean="0">
                <a:hlinkClick r:id="rId4"/>
              </a:rPr>
              <a:t>ТетраСистемс</a:t>
            </a:r>
            <a:r>
              <a:rPr lang="ru-RU" dirty="0" smtClean="0">
                <a:hlinkClick r:id="rId4"/>
              </a:rPr>
              <a:t>, 2001. - 144 с.</a:t>
            </a:r>
            <a:endParaRPr lang="ru-RU" dirty="0" smtClean="0"/>
          </a:p>
          <a:p>
            <a:pPr lvl="0"/>
            <a:r>
              <a:rPr lang="ru-RU" dirty="0" err="1" smtClean="0"/>
              <a:t>Болтянский</a:t>
            </a:r>
            <a:r>
              <a:rPr lang="ru-RU" dirty="0" smtClean="0"/>
              <a:t> В. Г., Ефремович В. А. </a:t>
            </a:r>
            <a:r>
              <a:rPr lang="ru-RU" dirty="0" smtClean="0">
                <a:hlinkClick r:id="rId5"/>
              </a:rPr>
              <a:t>Наглядная топология.</a:t>
            </a:r>
            <a:r>
              <a:rPr lang="ru-RU" dirty="0" smtClean="0"/>
              <a:t> — М.: Наука, 1982. (Библиотечка «Квант», </a:t>
            </a:r>
            <a:r>
              <a:rPr lang="ru-RU" dirty="0" err="1" smtClean="0"/>
              <a:t>Вып</a:t>
            </a:r>
            <a:r>
              <a:rPr lang="ru-RU" dirty="0" smtClean="0"/>
              <a:t>. 21).</a:t>
            </a:r>
          </a:p>
          <a:p>
            <a:pPr lvl="0"/>
            <a:r>
              <a:rPr lang="ru-RU" dirty="0" smtClean="0"/>
              <a:t>Васильев В. А. Введение в топологию. — М.: ФАЗИС, 1997. (Библиотека студента-математика. </a:t>
            </a:r>
            <a:r>
              <a:rPr lang="ru-RU" dirty="0" err="1" smtClean="0"/>
              <a:t>Вып</a:t>
            </a:r>
            <a:r>
              <a:rPr lang="ru-RU" dirty="0" smtClean="0"/>
              <a:t>. 3)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188640"/>
            <a:ext cx="8856984" cy="6408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chemeClr val="bg1"/>
                </a:solidFill>
              </a:rPr>
              <a:t>Спасибо за внимание!!!</a:t>
            </a:r>
            <a:endParaRPr lang="ru-RU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89654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Издавна среди жителей </a:t>
            </a:r>
            <a:r>
              <a:rPr lang="ru-RU" dirty="0">
                <a:hlinkClick r:id="rId2" tooltip="Кёнигсберг"/>
              </a:rPr>
              <a:t>Кёнигсберга</a:t>
            </a:r>
            <a:r>
              <a:rPr lang="ru-RU" dirty="0"/>
              <a:t> была распространена такая загадка: как пройти по всем </a:t>
            </a:r>
            <a:r>
              <a:rPr lang="ru-RU" dirty="0">
                <a:hlinkClick r:id="rId3" tooltip="Мосты Калининграда"/>
              </a:rPr>
              <a:t>мостам</a:t>
            </a:r>
            <a:r>
              <a:rPr lang="ru-RU" dirty="0"/>
              <a:t> (через реку </a:t>
            </a:r>
            <a:r>
              <a:rPr lang="ru-RU" dirty="0" err="1">
                <a:hlinkClick r:id="rId4" tooltip="Преголя"/>
              </a:rPr>
              <a:t>Преголя</a:t>
            </a:r>
            <a:r>
              <a:rPr lang="ru-RU" dirty="0"/>
              <a:t>), не проходя ни по одному из них дважды. Многие </a:t>
            </a:r>
            <a:r>
              <a:rPr lang="ru-RU" dirty="0" smtClean="0"/>
              <a:t>жители этого города </a:t>
            </a:r>
            <a:r>
              <a:rPr lang="ru-RU" dirty="0"/>
              <a:t>пытались решить эту задачу как теоретически, так и практически, во время прогулок. Впрочем, доказать или опровергнуть возможность существования такого маршрута никто не мог</a:t>
            </a:r>
            <a:r>
              <a:rPr lang="ru-RU" dirty="0" smtClean="0"/>
              <a:t>.</a:t>
            </a:r>
          </a:p>
          <a:p>
            <a:r>
              <a:rPr lang="ru-RU" dirty="0"/>
              <a:t>В </a:t>
            </a:r>
            <a:r>
              <a:rPr lang="ru-RU" dirty="0">
                <a:hlinkClick r:id="rId5" tooltip="1736 год"/>
              </a:rPr>
              <a:t>1736 году</a:t>
            </a:r>
            <a:r>
              <a:rPr lang="ru-RU" dirty="0"/>
              <a:t> задача о семи мостах заинтересовала выдающегося математика, члена Петербургской академии наук </a:t>
            </a:r>
            <a:r>
              <a:rPr lang="ru-RU" dirty="0">
                <a:hlinkClick r:id="rId6" tooltip="Эйлер, Леонард"/>
              </a:rPr>
              <a:t>Леонарда Эйлера</a:t>
            </a:r>
            <a:r>
              <a:rPr lang="ru-RU" dirty="0"/>
              <a:t>, о чём он написал в письме итальянскому математику и инженеру </a:t>
            </a:r>
            <a:r>
              <a:rPr lang="ru-RU" dirty="0" err="1"/>
              <a:t>Мариони</a:t>
            </a:r>
            <a:r>
              <a:rPr lang="ru-RU" dirty="0"/>
              <a:t> от </a:t>
            </a:r>
            <a:r>
              <a:rPr lang="ru-RU" dirty="0">
                <a:hlinkClick r:id="rId7" tooltip="13 марта"/>
              </a:rPr>
              <a:t>13 марта</a:t>
            </a:r>
            <a:r>
              <a:rPr lang="ru-RU" dirty="0"/>
              <a:t> 1736 года. В этом письме Эйлер пишет о том, что он смог найти правило, пользуясь которым, легко определить, можно ли пройти по всем мостам, не проходя дважды ни по одному из них. Ответ был «нельзя».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Историческая справка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243550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680520"/>
          </a:xfrm>
        </p:spPr>
        <p:txBody>
          <a:bodyPr/>
          <a:lstStyle/>
          <a:p>
            <a:r>
              <a:rPr lang="ru-RU" sz="2800" dirty="0"/>
              <a:t>Топология линий по другому зовется теория графов. Граф – это множество точек, называемых вершинами, некоторые из которых соединены между собой с помощью ребер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 smtClean="0"/>
              <a:t>Таким образом, топология </a:t>
            </a:r>
            <a:r>
              <a:rPr lang="ru-RU" sz="2800" dirty="0"/>
              <a:t>зародилась, когда Леонард Эйлер, один из талантливейших математиков в истории, разгадал загадку мостов Кенигсберга. </a:t>
            </a:r>
            <a:r>
              <a:rPr lang="ru-RU" sz="2800" dirty="0" smtClean="0"/>
              <a:t>Для </a:t>
            </a:r>
            <a:r>
              <a:rPr lang="ru-RU" sz="2800" dirty="0"/>
              <a:t>этого он использовал граф с четырьмя </a:t>
            </a:r>
            <a:r>
              <a:rPr lang="ru-RU" sz="2800" dirty="0" smtClean="0"/>
              <a:t>вершинам</a:t>
            </a:r>
            <a:r>
              <a:rPr lang="ru-RU" sz="2800" dirty="0"/>
              <a:t>и</a:t>
            </a:r>
            <a:r>
              <a:rPr lang="ru-RU" sz="2800" dirty="0" smtClean="0"/>
              <a:t> </a:t>
            </a:r>
            <a:r>
              <a:rPr lang="ru-RU" sz="2800" dirty="0"/>
              <a:t>и семью ребрами.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Историческая справка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35545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Схема мостов через реку </a:t>
            </a:r>
            <a:r>
              <a:rPr lang="ru-RU" sz="4000" dirty="0" err="1" smtClean="0"/>
              <a:t>Преголь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24845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17823" y="-27498"/>
            <a:ext cx="9144000" cy="69848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50380" y="404664"/>
            <a:ext cx="57606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88224" y="3025171"/>
            <a:ext cx="57606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987824" y="5877272"/>
            <a:ext cx="57606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22779" y="3025171"/>
            <a:ext cx="57606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2832049" y="728700"/>
            <a:ext cx="757524" cy="2349060"/>
          </a:xfrm>
          <a:prstGeom prst="arc">
            <a:avLst>
              <a:gd name="adj1" fmla="val 16200000"/>
              <a:gd name="adj2" fmla="val 530867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0800000">
            <a:off x="2859650" y="881100"/>
            <a:ext cx="757524" cy="2349060"/>
          </a:xfrm>
          <a:prstGeom prst="arc">
            <a:avLst>
              <a:gd name="adj1" fmla="val 16200000"/>
              <a:gd name="adj2" fmla="val 530867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179728" y="3349207"/>
            <a:ext cx="352142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Дуга 17"/>
          <p:cNvSpPr/>
          <p:nvPr/>
        </p:nvSpPr>
        <p:spPr>
          <a:xfrm rot="10800000">
            <a:off x="2800967" y="3572156"/>
            <a:ext cx="757524" cy="2349060"/>
          </a:xfrm>
          <a:prstGeom prst="arc">
            <a:avLst>
              <a:gd name="adj1" fmla="val 16200000"/>
              <a:gd name="adj2" fmla="val 530867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2866318" y="3572156"/>
            <a:ext cx="757524" cy="2349060"/>
          </a:xfrm>
          <a:prstGeom prst="arc">
            <a:avLst>
              <a:gd name="adj1" fmla="val 16200000"/>
              <a:gd name="adj2" fmla="val 530867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5" idx="6"/>
            <a:endCxn id="6" idx="1"/>
          </p:cNvCxnSpPr>
          <p:nvPr/>
        </p:nvCxnSpPr>
        <p:spPr>
          <a:xfrm>
            <a:off x="3526444" y="728700"/>
            <a:ext cx="3146143" cy="239137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3"/>
            <a:endCxn id="8" idx="6"/>
          </p:cNvCxnSpPr>
          <p:nvPr/>
        </p:nvCxnSpPr>
        <p:spPr>
          <a:xfrm flipH="1">
            <a:off x="3563888" y="3578335"/>
            <a:ext cx="3108699" cy="2622973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979712" y="267035"/>
            <a:ext cx="620684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62327" y="5739643"/>
            <a:ext cx="521297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978040" y="2939837"/>
            <a:ext cx="590226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391533" y="2887542"/>
            <a:ext cx="598241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495712" y="4375401"/>
            <a:ext cx="3635895" cy="255454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Одним росчерком </a:t>
            </a:r>
          </a:p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нарисовать невозможно, </a:t>
            </a:r>
          </a:p>
          <a:p>
            <a:pPr algn="ctr"/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 как 4 нечетных вершины.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8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4" grpId="0" animBg="1"/>
      <p:bldP spid="15" grpId="0" animBg="1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252519" cy="71014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В </a:t>
            </a:r>
            <a:r>
              <a:rPr lang="ru-RU" sz="3200" dirty="0">
                <a:solidFill>
                  <a:srgbClr val="C00000"/>
                </a:solidFill>
              </a:rPr>
              <a:t>ходе рассуждений Эйлер пришёл к следующим </a:t>
            </a:r>
            <a:r>
              <a:rPr lang="ru-RU" sz="3200" dirty="0" smtClean="0">
                <a:solidFill>
                  <a:srgbClr val="C00000"/>
                </a:solidFill>
              </a:rPr>
              <a:t>выводам и определил </a:t>
            </a:r>
            <a:r>
              <a:rPr lang="ru-RU" sz="4400" b="1" u="sng" dirty="0" smtClean="0">
                <a:solidFill>
                  <a:srgbClr val="C00000"/>
                </a:solidFill>
              </a:rPr>
              <a:t>свойства графа</a:t>
            </a:r>
            <a:r>
              <a:rPr lang="ru-RU" sz="3200" dirty="0" smtClean="0">
                <a:solidFill>
                  <a:srgbClr val="C00000"/>
                </a:solidFill>
              </a:rPr>
              <a:t>:</a:t>
            </a: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1)Число </a:t>
            </a:r>
            <a:r>
              <a:rPr lang="ru-RU" sz="3200" dirty="0">
                <a:solidFill>
                  <a:schemeClr val="tx1"/>
                </a:solidFill>
              </a:rPr>
              <a:t>нечётных вершин (вершин, к которым ведёт нечётное число рёбер) графа должно быть чётно. Не может существовать граф, который имел бы нечётное число нечётных вершин.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2)Если </a:t>
            </a:r>
            <a:r>
              <a:rPr lang="ru-RU" sz="3200" dirty="0">
                <a:solidFill>
                  <a:schemeClr val="tx1"/>
                </a:solidFill>
              </a:rPr>
              <a:t>все вершины графа чётные, то можно, не отрывая карандаша от бумаги, начертить граф, при этом можно начинать с любой вершины графа и завершить его в той же вершине.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3)Граф </a:t>
            </a:r>
            <a:r>
              <a:rPr lang="ru-RU" sz="3200" dirty="0">
                <a:solidFill>
                  <a:schemeClr val="tx1"/>
                </a:solidFill>
              </a:rPr>
              <a:t>с 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двумя нечётными вершинами </a:t>
            </a:r>
            <a:r>
              <a:rPr lang="ru-RU" sz="3200" dirty="0" smtClean="0">
                <a:solidFill>
                  <a:schemeClr val="tx1"/>
                </a:solidFill>
              </a:rPr>
              <a:t>возможно </a:t>
            </a:r>
            <a:r>
              <a:rPr lang="ru-RU" sz="3200" dirty="0">
                <a:solidFill>
                  <a:schemeClr val="tx1"/>
                </a:solidFill>
              </a:rPr>
              <a:t>начертить одним </a:t>
            </a:r>
            <a:r>
              <a:rPr lang="ru-RU" sz="3200" dirty="0" smtClean="0">
                <a:solidFill>
                  <a:schemeClr val="tx1"/>
                </a:solidFill>
              </a:rPr>
              <a:t>росчерком (начинаем в одной из них и заканчиваем в другой).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075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>
                <a:solidFill>
                  <a:srgbClr val="C00000"/>
                </a:solidFill>
                <a:latin typeface="Book Antiqua" pitchFamily="18" charset="0"/>
              </a:rPr>
              <a:t>Нарисуй одним росчерком</a:t>
            </a:r>
            <a:endParaRPr lang="ru-RU" sz="4800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708920"/>
            <a:ext cx="7704856" cy="3600400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endCxn id="2" idx="2"/>
          </p:cNvCxnSpPr>
          <p:nvPr/>
        </p:nvCxnSpPr>
        <p:spPr>
          <a:xfrm flipV="1">
            <a:off x="755576" y="1417638"/>
            <a:ext cx="3816424" cy="129128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2" idx="2"/>
          </p:cNvCxnSpPr>
          <p:nvPr/>
        </p:nvCxnSpPr>
        <p:spPr>
          <a:xfrm>
            <a:off x="4572000" y="1417638"/>
            <a:ext cx="3888432" cy="129128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55576" y="2708920"/>
            <a:ext cx="7704856" cy="360040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755576" y="2708920"/>
            <a:ext cx="7704856" cy="360040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755576" y="2708920"/>
            <a:ext cx="7704856" cy="3600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55576" y="2708920"/>
            <a:ext cx="0" cy="3600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55576" y="6309320"/>
            <a:ext cx="770485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8460432" y="2708920"/>
            <a:ext cx="0" cy="3600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2" idx="2"/>
          </p:cNvCxnSpPr>
          <p:nvPr/>
        </p:nvCxnSpPr>
        <p:spPr>
          <a:xfrm flipH="1" flipV="1">
            <a:off x="4572000" y="1417638"/>
            <a:ext cx="3888432" cy="129128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2"/>
          </p:cNvCxnSpPr>
          <p:nvPr/>
        </p:nvCxnSpPr>
        <p:spPr>
          <a:xfrm flipH="1">
            <a:off x="755576" y="1417638"/>
            <a:ext cx="3816424" cy="129128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55576" y="2708920"/>
            <a:ext cx="770485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755576" y="2708920"/>
            <a:ext cx="7704856" cy="3600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332656"/>
            <a:ext cx="8784975" cy="619268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Созданная Эйлером  </a:t>
            </a:r>
            <a:r>
              <a:rPr lang="ru-RU" sz="4000" dirty="0"/>
              <a:t> </a:t>
            </a:r>
            <a:r>
              <a:rPr lang="ru-RU" sz="4000" b="1" u="sng" dirty="0">
                <a:solidFill>
                  <a:srgbClr val="FFFF00"/>
                </a:solidFill>
                <a:hlinkClick r:id="rId2" tooltip="Теория графов"/>
              </a:rPr>
              <a:t>теория</a:t>
            </a:r>
            <a:r>
              <a:rPr lang="ru-RU" sz="4000" b="1" u="sng" dirty="0">
                <a:solidFill>
                  <a:schemeClr val="bg1"/>
                </a:solidFill>
                <a:hlinkClick r:id="rId2" tooltip="Теория графов"/>
              </a:rPr>
              <a:t> графов</a:t>
            </a:r>
            <a:r>
              <a:rPr lang="ru-RU" sz="4000" dirty="0"/>
              <a:t> </a:t>
            </a:r>
            <a:r>
              <a:rPr lang="ru-RU" sz="4000" dirty="0" smtClean="0"/>
              <a:t>  нашла </a:t>
            </a:r>
            <a:r>
              <a:rPr lang="ru-RU" sz="4000" dirty="0"/>
              <a:t>очень широкое применение </a:t>
            </a:r>
            <a:r>
              <a:rPr lang="ru-RU" sz="4000" dirty="0" smtClean="0"/>
              <a:t>  в </a:t>
            </a:r>
            <a:r>
              <a:rPr lang="ru-RU" sz="4000" dirty="0"/>
              <a:t>транспортных и коммуникационных </a:t>
            </a:r>
            <a:r>
              <a:rPr lang="ru-RU" sz="4000" dirty="0" smtClean="0"/>
              <a:t>  системах </a:t>
            </a:r>
            <a:r>
              <a:rPr lang="ru-RU" sz="4000" dirty="0"/>
              <a:t>(например, </a:t>
            </a:r>
            <a:r>
              <a:rPr lang="ru-RU" sz="4000" dirty="0" smtClean="0"/>
              <a:t>  для </a:t>
            </a:r>
            <a:r>
              <a:rPr lang="ru-RU" sz="4000" dirty="0"/>
              <a:t>изучения самих систем, составления </a:t>
            </a:r>
            <a:r>
              <a:rPr lang="ru-RU" sz="4000" dirty="0" smtClean="0"/>
              <a:t>  оптимальных маршрутов   </a:t>
            </a:r>
            <a:r>
              <a:rPr lang="ru-RU" sz="4000" dirty="0"/>
              <a:t>доставки грузов или </a:t>
            </a:r>
            <a:r>
              <a:rPr lang="ru-RU" sz="4000" dirty="0">
                <a:hlinkClick r:id="rId3" tooltip="Маршрутизация"/>
              </a:rPr>
              <a:t>маршрутизации</a:t>
            </a:r>
            <a:r>
              <a:rPr lang="ru-RU" sz="4000" dirty="0"/>
              <a:t> </a:t>
            </a:r>
            <a:r>
              <a:rPr lang="ru-RU" sz="4000" dirty="0" smtClean="0"/>
              <a:t>  данных </a:t>
            </a:r>
            <a:r>
              <a:rPr lang="ru-RU" sz="4000" dirty="0"/>
              <a:t>в </a:t>
            </a:r>
            <a:r>
              <a:rPr lang="ru-RU" sz="4000" dirty="0">
                <a:hlinkClick r:id="rId4" tooltip="Интернет"/>
              </a:rPr>
              <a:t>Интернете</a:t>
            </a:r>
            <a:r>
              <a:rPr lang="ru-RU" sz="4000" dirty="0" smtClean="0"/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20392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1105644"/>
            <a:ext cx="9827568" cy="575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5868144" y="5229200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940152" y="5445224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24128" y="5517232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72200" y="4725144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16216" y="4941168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8388424" y="3717032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020272" y="4149080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43608" y="6165304"/>
            <a:ext cx="0" cy="14401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Рамка 27"/>
          <p:cNvSpPr/>
          <p:nvPr/>
        </p:nvSpPr>
        <p:spPr>
          <a:xfrm>
            <a:off x="0" y="0"/>
            <a:ext cx="9144000" cy="126876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Схема расположения мостов через р.Енисей г.Красноярска и его окрестностей	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407</TotalTime>
  <Words>316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Волна</vt:lpstr>
      <vt:lpstr>Топология линий. Использование свойств графов при маршрутизации.</vt:lpstr>
      <vt:lpstr>Историческая справка</vt:lpstr>
      <vt:lpstr>Историческая справка</vt:lpstr>
      <vt:lpstr>Слайд 4</vt:lpstr>
      <vt:lpstr>Слайд 5</vt:lpstr>
      <vt:lpstr>Слайд 6</vt:lpstr>
      <vt:lpstr>Нарисуй одним росчерком</vt:lpstr>
      <vt:lpstr>Слайд 8</vt:lpstr>
      <vt:lpstr>Слайд 9</vt:lpstr>
      <vt:lpstr>Слайд 10</vt:lpstr>
      <vt:lpstr>Слайд 11</vt:lpstr>
      <vt:lpstr>Слайд 12</vt:lpstr>
      <vt:lpstr>Список использованных источников </vt:lpstr>
      <vt:lpstr>Слайд 14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Татьяна Михайловна</cp:lastModifiedBy>
  <cp:revision>55</cp:revision>
  <cp:lastPrinted>2015-02-25T03:34:32Z</cp:lastPrinted>
  <dcterms:created xsi:type="dcterms:W3CDTF">2015-01-13T13:29:31Z</dcterms:created>
  <dcterms:modified xsi:type="dcterms:W3CDTF">2016-01-18T05:07:42Z</dcterms:modified>
</cp:coreProperties>
</file>