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7" r:id="rId2"/>
    <p:sldId id="256" r:id="rId3"/>
    <p:sldId id="259" r:id="rId4"/>
    <p:sldId id="260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67" r:id="rId13"/>
    <p:sldId id="262" r:id="rId14"/>
    <p:sldId id="261" r:id="rId15"/>
    <p:sldId id="263" r:id="rId16"/>
    <p:sldId id="266" r:id="rId17"/>
    <p:sldId id="268" r:id="rId18"/>
    <p:sldId id="25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051ED544-8CE7-4B5E-A4C7-8E037FFB7A67}">
          <p14:sldIdLst>
            <p14:sldId id="257"/>
            <p14:sldId id="256"/>
            <p14:sldId id="259"/>
            <p14:sldId id="260"/>
            <p14:sldId id="269"/>
            <p14:sldId id="270"/>
            <p14:sldId id="271"/>
          </p14:sldIdLst>
        </p14:section>
        <p14:section name="Раздел без заголовка" id="{1D83B802-916D-45D1-A332-0B9F55A83DFA}">
          <p14:sldIdLst>
            <p14:sldId id="272"/>
            <p14:sldId id="273"/>
            <p14:sldId id="274"/>
            <p14:sldId id="275"/>
            <p14:sldId id="267"/>
            <p14:sldId id="262"/>
            <p14:sldId id="261"/>
            <p14:sldId id="263"/>
            <p14:sldId id="266"/>
            <p14:sldId id="268"/>
            <p14:sldId id="25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0000CC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26E2D-778D-4EE9-A18D-692EB6AF7E1D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0A883-FFD9-457D-BF1C-6999DCFE9C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3494544"/>
      </p:ext>
    </p:extLst>
  </p:cSld>
  <p:clrMapOvr>
    <a:masterClrMapping/>
  </p:clrMapOvr>
  <p:transition spd="slow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26E2D-778D-4EE9-A18D-692EB6AF7E1D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0A883-FFD9-457D-BF1C-6999DCFE9C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2041159"/>
      </p:ext>
    </p:extLst>
  </p:cSld>
  <p:clrMapOvr>
    <a:masterClrMapping/>
  </p:clrMapOvr>
  <p:transition spd="slow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26E2D-778D-4EE9-A18D-692EB6AF7E1D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0A883-FFD9-457D-BF1C-6999DCFE9C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6418685"/>
      </p:ext>
    </p:extLst>
  </p:cSld>
  <p:clrMapOvr>
    <a:masterClrMapping/>
  </p:clrMapOvr>
  <p:transition spd="slow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26E2D-778D-4EE9-A18D-692EB6AF7E1D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0A883-FFD9-457D-BF1C-6999DCFE9C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6561904"/>
      </p:ext>
    </p:extLst>
  </p:cSld>
  <p:clrMapOvr>
    <a:masterClrMapping/>
  </p:clrMapOvr>
  <p:transition spd="slow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26E2D-778D-4EE9-A18D-692EB6AF7E1D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0A883-FFD9-457D-BF1C-6999DCFE9C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7749175"/>
      </p:ext>
    </p:extLst>
  </p:cSld>
  <p:clrMapOvr>
    <a:masterClrMapping/>
  </p:clrMapOvr>
  <p:transition spd="slow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26E2D-778D-4EE9-A18D-692EB6AF7E1D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0A883-FFD9-457D-BF1C-6999DCFE9C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1895166"/>
      </p:ext>
    </p:extLst>
  </p:cSld>
  <p:clrMapOvr>
    <a:masterClrMapping/>
  </p:clrMapOvr>
  <p:transition spd="slow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26E2D-778D-4EE9-A18D-692EB6AF7E1D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0A883-FFD9-457D-BF1C-6999DCFE9C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6095064"/>
      </p:ext>
    </p:extLst>
  </p:cSld>
  <p:clrMapOvr>
    <a:masterClrMapping/>
  </p:clrMapOvr>
  <p:transition spd="slow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26E2D-778D-4EE9-A18D-692EB6AF7E1D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0A883-FFD9-457D-BF1C-6999DCFE9C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7271265"/>
      </p:ext>
    </p:extLst>
  </p:cSld>
  <p:clrMapOvr>
    <a:masterClrMapping/>
  </p:clrMapOvr>
  <p:transition spd="slow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26E2D-778D-4EE9-A18D-692EB6AF7E1D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0A883-FFD9-457D-BF1C-6999DCFE9C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598731"/>
      </p:ext>
    </p:extLst>
  </p:cSld>
  <p:clrMapOvr>
    <a:masterClrMapping/>
  </p:clrMapOvr>
  <p:transition spd="slow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26E2D-778D-4EE9-A18D-692EB6AF7E1D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0A883-FFD9-457D-BF1C-6999DCFE9C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5849381"/>
      </p:ext>
    </p:extLst>
  </p:cSld>
  <p:clrMapOvr>
    <a:masterClrMapping/>
  </p:clrMapOvr>
  <p:transition spd="slow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26E2D-778D-4EE9-A18D-692EB6AF7E1D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0A883-FFD9-457D-BF1C-6999DCFE9C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967246"/>
      </p:ext>
    </p:extLst>
  </p:cSld>
  <p:clrMapOvr>
    <a:masterClrMapping/>
  </p:clrMapOvr>
  <p:transition spd="slow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626E2D-778D-4EE9-A18D-692EB6AF7E1D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30A883-FFD9-457D-BF1C-6999DCFE9C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4380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slow">
    <p:circl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commons.wikimedia.org/wiki/File:Flag_of_Russia.svg?uselang=ru" TargetMode="External"/><Relationship Id="rId13" Type="http://schemas.openxmlformats.org/officeDocument/2006/relationships/image" Target="../media/image7.png"/><Relationship Id="rId18" Type="http://schemas.openxmlformats.org/officeDocument/2006/relationships/hyperlink" Target="https://ru.wikipedia.org/w/index.php?title=%D0%98%D1%82%D0%BE%D0%B3%D0%B8_%D0%B7%D0%B8%D0%BC%D0%BD%D0%B5%D0%B9_%D0%A3%D0%BD%D0%B8%D0%B2%D0%B5%D1%80%D1%81%D0%B8%D0%B0%D0%B4%D1%8B_2017_%D0%B3%D0%BE%D0%B4%D0%B0&amp;action=edit&amp;redlink=1" TargetMode="External"/><Relationship Id="rId3" Type="http://schemas.openxmlformats.org/officeDocument/2006/relationships/hyperlink" Target="https://ru.wikipedia.org/wiki/%D0%9A%D0%B0%D0%B7%D0%B0%D1%85%D1%81%D1%82%D0%B0%D0%BD_%D0%BD%D0%B0_%D0%B7%D0%B8%D0%BC%D0%BD%D0%B5%D0%B9_%D0%A3%D0%BD%D0%B8%D0%B2%D0%B5%D1%80%D1%81%D0%B8%D0%B0%D0%B4%D0%B5_2017" TargetMode="External"/><Relationship Id="rId7" Type="http://schemas.openxmlformats.org/officeDocument/2006/relationships/image" Target="../media/image1.jpeg"/><Relationship Id="rId12" Type="http://schemas.openxmlformats.org/officeDocument/2006/relationships/hyperlink" Target="https://commons.wikimedia.org/wiki/File:Flag_of_South_Korea.svg?uselang=ru" TargetMode="External"/><Relationship Id="rId17" Type="http://schemas.openxmlformats.org/officeDocument/2006/relationships/image" Target="../media/image9.png"/><Relationship Id="rId2" Type="http://schemas.openxmlformats.org/officeDocument/2006/relationships/hyperlink" Target="https://ru.wikipedia.org/w/index.php?title=%D0%A0%D0%BE%D1%81%D1%81%D0%B8%D1%8F_%D0%BD%D0%B0_%D0%B7%D0%B8%D0%BC%D0%BD%D0%B5%D0%B9_%D0%A3%D0%BD%D0%B8%D0%B2%D0%B5%D1%80%D1%81%D0%B8%D0%B0%D0%B4%D0%B5_2017&amp;action=edit&amp;redlink=1" TargetMode="External"/><Relationship Id="rId16" Type="http://schemas.openxmlformats.org/officeDocument/2006/relationships/hyperlink" Target="https://commons.wikimedia.org/wiki/File:Flag_of_Poland.svg?uselang=ru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/index.php?title=%D0%9F%D0%BE%D0%BB%D1%8C%D1%88%D0%B0_%D0%BD%D0%B0_%D0%B7%D0%B8%D0%BC%D0%BD%D0%B5%D0%B9_%D0%A3%D0%BD%D0%B8%D0%B2%D0%B5%D1%80%D1%81%D0%B8%D0%B0%D0%B4%D0%B5_2017&amp;action=edit&amp;redlink=1" TargetMode="External"/><Relationship Id="rId11" Type="http://schemas.openxmlformats.org/officeDocument/2006/relationships/image" Target="../media/image6.png"/><Relationship Id="rId5" Type="http://schemas.openxmlformats.org/officeDocument/2006/relationships/hyperlink" Target="https://ru.wikipedia.org/w/index.php?title=%D0%AF%D0%BF%D0%BE%D0%BD%D0%B8%D1%8F_%D0%BD%D0%B0_%D0%B7%D0%B8%D0%BC%D0%BD%D0%B5%D0%B9_%D0%A3%D0%BD%D0%B8%D0%B2%D0%B5%D1%80%D1%81%D0%B8%D0%B0%D0%B4%D0%B5_2017&amp;action=edit&amp;redlink=1" TargetMode="External"/><Relationship Id="rId15" Type="http://schemas.openxmlformats.org/officeDocument/2006/relationships/image" Target="../media/image8.png"/><Relationship Id="rId10" Type="http://schemas.openxmlformats.org/officeDocument/2006/relationships/hyperlink" Target="https://commons.wikimedia.org/wiki/File:Flag_of_Kazakhstan.svg?uselang=ru" TargetMode="External"/><Relationship Id="rId4" Type="http://schemas.openxmlformats.org/officeDocument/2006/relationships/hyperlink" Target="https://ru.wikipedia.org/w/index.php?title=%D0%AE%D0%B6%D0%BD%D0%B0%D1%8F_%D0%9A%D0%BE%D1%80%D0%B5%D1%8F_%D0%BD%D0%B0_%D0%B7%D0%B8%D0%BC%D0%BD%D0%B5%D0%B9_%D0%A3%D0%BD%D0%B8%D0%B2%D0%B5%D1%80%D1%81%D0%B8%D0%B0%D0%B4%D0%B5_2017&amp;action=edit&amp;redlink=1" TargetMode="External"/><Relationship Id="rId9" Type="http://schemas.openxmlformats.org/officeDocument/2006/relationships/image" Target="../media/image5.png"/><Relationship Id="rId14" Type="http://schemas.openxmlformats.org/officeDocument/2006/relationships/hyperlink" Target="https://commons.wikimedia.org/wiki/File:Flag_of_Japan.svg?uselang=ru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Картинки по запросу зимние виды спорта фо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4" y="-3414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94047" y="692696"/>
            <a:ext cx="6696744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5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35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35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</a:t>
            </a:r>
            <a:r>
              <a:rPr lang="ru-RU" sz="3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ероссийский </a:t>
            </a:r>
            <a:r>
              <a:rPr lang="ru-RU" sz="35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конкурс для учителей и педагогов дополнительного образования</a:t>
            </a:r>
          </a:p>
          <a:p>
            <a:pPr algn="ctr"/>
            <a:r>
              <a:rPr lang="ru-RU" sz="3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«Лучшая презентация к уроку»</a:t>
            </a:r>
          </a:p>
          <a:p>
            <a:pPr algn="ctr"/>
            <a:endParaRPr lang="ru-RU" sz="24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4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Разработал преподаватель ГБПОУ «ОНТ» </a:t>
            </a:r>
          </a:p>
          <a:p>
            <a:pPr algn="ctr"/>
            <a:r>
              <a:rPr lang="ru-RU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Тихонова Лариса Степановна</a:t>
            </a:r>
          </a:p>
          <a:p>
            <a:pPr algn="ctr"/>
            <a:r>
              <a:rPr lang="ru-RU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Преподаватель физического воспитания</a:t>
            </a:r>
          </a:p>
        </p:txBody>
      </p:sp>
    </p:spTree>
    <p:extLst>
      <p:ext uri="{BB962C8B-B14F-4D97-AF65-F5344CB8AC3E}">
        <p14:creationId xmlns:p14="http://schemas.microsoft.com/office/powerpoint/2010/main" val="1852955814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Картинки по запросу зимние виды спорта фо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76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051720" y="730152"/>
            <a:ext cx="52383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Призёры Универсиады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(серебро)</a:t>
            </a:r>
            <a:endParaRPr lang="ru-RU" sz="3200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59632" y="2060848"/>
            <a:ext cx="720080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 </a:t>
            </a:r>
            <a:r>
              <a:rPr lang="ru-RU" sz="20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Анастасия </a:t>
            </a:r>
            <a:r>
              <a:rPr lang="ru-RU" sz="2000" b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Здравкова</a:t>
            </a:r>
            <a:r>
              <a:rPr lang="ru-RU" sz="2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Олеся </a:t>
            </a:r>
            <a:r>
              <a:rPr lang="ru-RU" sz="2000" b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Чернега</a:t>
            </a:r>
            <a:r>
              <a:rPr lang="ru-RU" sz="2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Елена </a:t>
            </a:r>
            <a:r>
              <a:rPr lang="ru-RU" sz="2000" b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Сохрякова</a:t>
            </a:r>
            <a:r>
              <a:rPr lang="ru-RU" sz="2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Анастасия Зуева — конькобежный спорт, командная гонка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Тимофей </a:t>
            </a:r>
            <a:r>
              <a:rPr lang="ru-RU" sz="2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Борисов, </a:t>
            </a:r>
            <a:r>
              <a:rPr lang="ru-RU" sz="2000" b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Самир</a:t>
            </a:r>
            <a:r>
              <a:rPr lang="ru-RU" sz="2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Мастиев</a:t>
            </a:r>
            <a:r>
              <a:rPr lang="ru-RU" sz="2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Вячеслав Барков — лыжное двоеборье, команды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Артём </a:t>
            </a:r>
            <a:r>
              <a:rPr lang="ru-RU" sz="2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Денисов, Александр Коваль, Андрей </a:t>
            </a:r>
            <a:r>
              <a:rPr lang="ru-RU" sz="2000" b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Михасёв</a:t>
            </a:r>
            <a:r>
              <a:rPr lang="ru-RU" sz="2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Кирилл </a:t>
            </a:r>
            <a:r>
              <a:rPr lang="ru-RU" sz="2000" b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Шашин</a:t>
            </a:r>
            <a:r>
              <a:rPr lang="ru-RU" sz="2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Тимур Захаров –конькобежная эстафета на 5000 м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Кирилл </a:t>
            </a:r>
            <a:r>
              <a:rPr lang="ru-RU" sz="2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Меренков и Майя Аверьянова- </a:t>
            </a:r>
            <a:r>
              <a:rPr lang="ru-RU" sz="2000" b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ски</a:t>
            </a:r>
            <a:r>
              <a:rPr lang="ru-RU" sz="2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-кросс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Елена </a:t>
            </a:r>
            <a:r>
              <a:rPr lang="ru-RU" sz="2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Костенко- сноуборд в </a:t>
            </a:r>
            <a:r>
              <a:rPr lang="ru-RU" sz="2000" b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биг-эйр</a:t>
            </a:r>
            <a:endParaRPr lang="ru-RU" sz="20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Российские </a:t>
            </a:r>
            <a:r>
              <a:rPr lang="ru-RU" sz="2000" b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кёрлингистки</a:t>
            </a:r>
            <a:endParaRPr lang="ru-RU" sz="20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Валерий Гонтарь - </a:t>
            </a:r>
            <a:r>
              <a:rPr lang="ru-RU" sz="2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лыжный марафон на </a:t>
            </a:r>
            <a:r>
              <a:rPr lang="ru-RU" sz="20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30км </a:t>
            </a:r>
          </a:p>
          <a:p>
            <a:r>
              <a:rPr lang="ru-RU" sz="2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-</a:t>
            </a:r>
            <a:r>
              <a:rPr lang="ru-RU" sz="2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гонка </a:t>
            </a:r>
            <a:r>
              <a:rPr lang="ru-RU" sz="2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преследования на 10 километров</a:t>
            </a:r>
          </a:p>
          <a:p>
            <a:pPr marL="285750" indent="-285750"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092128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Картинки по запросу зимние виды спорта фо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76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71600" y="1268761"/>
            <a:ext cx="74888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Призёры Универсиады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(бронза)</a:t>
            </a:r>
            <a:endParaRPr lang="ru-RU" sz="3200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1305342"/>
            <a:ext cx="7848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15616" y="2636912"/>
            <a:ext cx="734481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Анастасия Логинова — сноуборд, слоупстайл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sz="20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Анастасия </a:t>
            </a:r>
            <a:r>
              <a:rPr lang="ru-RU" sz="2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Силантьева, Александр Андриенко, Юлия Плешкова, Евгений Пясик — горнолыжный спорт, командный параллельный слалом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sz="20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Стефания </a:t>
            </a:r>
            <a:r>
              <a:rPr lang="ru-RU" sz="2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Надымова, </a:t>
            </a:r>
            <a:r>
              <a:rPr lang="ru-RU" sz="20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Алёна </a:t>
            </a:r>
            <a:r>
              <a:rPr lang="ru-RU" sz="2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Сутягина — прыжки на лыжах с трамплина, командные соревнования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Лариса </a:t>
            </a:r>
            <a:r>
              <a:rPr lang="ru-RU" sz="2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Куклина –  биатлон в </a:t>
            </a:r>
            <a:r>
              <a:rPr lang="ru-RU" sz="20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масс-старте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Александр </a:t>
            </a:r>
            <a:r>
              <a:rPr lang="ru-RU" sz="2000" b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Разорёнов</a:t>
            </a:r>
            <a:r>
              <a:rPr lang="ru-RU" sz="2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конькобежный спорт в масс-старте</a:t>
            </a:r>
          </a:p>
        </p:txBody>
      </p:sp>
    </p:spTree>
    <p:extLst>
      <p:ext uri="{BB962C8B-B14F-4D97-AF65-F5344CB8AC3E}">
        <p14:creationId xmlns:p14="http://schemas.microsoft.com/office/powerpoint/2010/main" val="208076966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2593687" y="1600200"/>
          <a:ext cx="3956626" cy="4525962"/>
        </p:xfrm>
        <a:graphic>
          <a:graphicData uri="http://schemas.openxmlformats.org/drawingml/2006/table">
            <a:tbl>
              <a:tblPr/>
              <a:tblGrid>
                <a:gridCol w="321851"/>
                <a:gridCol w="321851"/>
                <a:gridCol w="828231"/>
                <a:gridCol w="828231"/>
                <a:gridCol w="828231"/>
                <a:gridCol w="828231"/>
              </a:tblGrid>
              <a:tr h="11060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Место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68" marR="167239" marT="25484" marB="25484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Страна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68" marR="167239" marT="25484" marB="25484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Золото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68" marR="167239" marT="25484" marB="25484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7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Серебро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68" marR="167239" marT="25484" marB="25484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Бронза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68" marR="167239" marT="25484" marB="25484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Всего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68" marR="167239" marT="25484" marB="25484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</a:tr>
              <a:tr h="5784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68" marR="50968" marT="25484" marB="25484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000" u="sng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2" tooltip="Россия на зимней Универсиаде 2017 (страница отсутствует)"/>
                        </a:rPr>
                        <a:t>Россия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68" marR="50968" marT="25484" marB="25484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29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68" marR="50968" marT="25484" marB="25484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27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68" marR="50968" marT="25484" marB="25484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68" marR="50968" marT="25484" marB="25484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71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68" marR="50968" marT="25484" marB="25484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7543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68" marR="50968" marT="25484" marB="25484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000" u="sng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3" tooltip="Казахстан на зимней Универсиаде 2017"/>
                        </a:rPr>
                        <a:t>Казахстан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68" marR="50968" marT="25484" marB="25484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68" marR="50968" marT="25484" marB="25484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68" marR="50968" marT="25484" marB="25484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68" marR="50968" marT="25484" marB="25484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36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68" marR="50968" marT="25484" marB="25484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9301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68" marR="50968" marT="25484" marB="25484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000" u="sng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4" tooltip="Южная Корея на зимней Универсиаде 2017 (страница отсутствует)"/>
                        </a:rPr>
                        <a:t>Южная Корея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68" marR="50968" marT="25484" marB="25484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68" marR="50968" marT="25484" marB="25484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68" marR="50968" marT="25484" marB="25484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68" marR="50968" marT="25484" marB="25484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21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68" marR="50968" marT="25484" marB="25484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5784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68" marR="50968" marT="25484" marB="25484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000" u="sng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5" tooltip="Япония на зимней Универсиаде 2017 (страница отсутствует)"/>
                        </a:rPr>
                        <a:t>Япония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68" marR="50968" marT="25484" marB="25484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68" marR="50968" marT="25484" marB="25484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68" marR="50968" marT="25484" marB="25484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68" marR="50968" marT="25484" marB="25484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28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68" marR="50968" marT="25484" marB="25484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5784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68" marR="50968" marT="25484" marB="25484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000" u="sng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6" tooltip="Польша на зимней Универсиаде 2017 (страница отсутствует)"/>
                        </a:rPr>
                        <a:t>Польша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68" marR="50968" marT="25484" marB="25484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68" marR="50968" marT="25484" marB="25484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68" marR="50968" marT="25484" marB="25484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68" marR="50968" marT="25484" marB="25484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68" marR="50968" marT="25484" marB="25484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</a:tbl>
          </a:graphicData>
        </a:graphic>
      </p:graphicFrame>
      <p:pic>
        <p:nvPicPr>
          <p:cNvPr id="4" name="Picture 2" descr="Картинки по запросу зимние виды спорта фон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004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19672" y="1556792"/>
            <a:ext cx="58326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25605" name="Рисунок 1" descr="Flag of Russia.svg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0"/>
            <a:ext cx="209550" cy="142875"/>
          </a:xfrm>
          <a:prstGeom prst="rect">
            <a:avLst/>
          </a:prstGeom>
          <a:noFill/>
        </p:spPr>
      </p:pic>
      <p:pic>
        <p:nvPicPr>
          <p:cNvPr id="25604" name="Рисунок 2" descr="Flag of Kazakhstan.svg">
            <a:hlinkClick r:id="rId10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0"/>
            <a:ext cx="209550" cy="104775"/>
          </a:xfrm>
          <a:prstGeom prst="rect">
            <a:avLst/>
          </a:prstGeom>
          <a:noFill/>
        </p:spPr>
      </p:pic>
      <p:pic>
        <p:nvPicPr>
          <p:cNvPr id="25603" name="Рисунок 3" descr="Flag of South Korea.svg">
            <a:hlinkClick r:id="rId12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209550" cy="142875"/>
          </a:xfrm>
          <a:prstGeom prst="rect">
            <a:avLst/>
          </a:prstGeom>
          <a:noFill/>
        </p:spPr>
      </p:pic>
      <p:pic>
        <p:nvPicPr>
          <p:cNvPr id="25602" name="Рисунок 4" descr="Flag of Japan.svg">
            <a:hlinkClick r:id="rId14"/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0"/>
            <a:ext cx="209550" cy="142875"/>
          </a:xfrm>
          <a:prstGeom prst="rect">
            <a:avLst/>
          </a:prstGeom>
          <a:noFill/>
        </p:spPr>
      </p:pic>
      <p:pic>
        <p:nvPicPr>
          <p:cNvPr id="25601" name="Рисунок 5" descr="Flag of Poland.svg">
            <a:hlinkClick r:id="rId16"/>
          </p:cNvPr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0" y="0"/>
            <a:ext cx="209550" cy="133350"/>
          </a:xfrm>
          <a:prstGeom prst="rect">
            <a:avLst/>
          </a:prstGeom>
          <a:noFill/>
        </p:spPr>
      </p:pic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733847"/>
              </p:ext>
            </p:extLst>
          </p:nvPr>
        </p:nvGraphicFramePr>
        <p:xfrm>
          <a:off x="357156" y="1397001"/>
          <a:ext cx="8358248" cy="5012223"/>
        </p:xfrm>
        <a:graphic>
          <a:graphicData uri="http://schemas.openxmlformats.org/drawingml/2006/table">
            <a:tbl>
              <a:tblPr/>
              <a:tblGrid>
                <a:gridCol w="1075816"/>
                <a:gridCol w="1924582"/>
                <a:gridCol w="1500198"/>
                <a:gridCol w="1500198"/>
                <a:gridCol w="1214446"/>
                <a:gridCol w="1143008"/>
              </a:tblGrid>
              <a:tr h="9931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Место</a:t>
                      </a:r>
                    </a:p>
                  </a:txBody>
                  <a:tcPr marL="45766" marR="150169" marT="22883" marB="22883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Страна</a:t>
                      </a:r>
                    </a:p>
                  </a:txBody>
                  <a:tcPr marL="45766" marR="150169" marT="22883" marB="22883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Золото</a:t>
                      </a:r>
                    </a:p>
                  </a:txBody>
                  <a:tcPr marL="45766" marR="150169" marT="22883" marB="22883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7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Серебро</a:t>
                      </a:r>
                    </a:p>
                  </a:txBody>
                  <a:tcPr marL="45766" marR="150169" marT="22883" marB="22883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Бронза</a:t>
                      </a:r>
                    </a:p>
                  </a:txBody>
                  <a:tcPr marL="45766" marR="150169" marT="22883" marB="22883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</a:t>
                      </a:r>
                    </a:p>
                  </a:txBody>
                  <a:tcPr marL="45766" marR="150169" marT="22883" marB="22883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</a:tr>
              <a:tr h="5194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5766" marR="45766" marT="22883" marB="22883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r>
                        <a:rPr lang="ru-RU" sz="2000" b="1" u="sng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  <a:hlinkClick r:id="rId2" tooltip="Россия на зимней Универсиаде 2017 (страница отсутствует)"/>
                        </a:rPr>
                        <a:t>Россия</a:t>
                      </a:r>
                      <a:endParaRPr lang="ru-RU" sz="20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766" marR="45766" marT="22883" marB="22883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29</a:t>
                      </a:r>
                    </a:p>
                  </a:txBody>
                  <a:tcPr marL="45766" marR="45766" marT="22883" marB="22883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27</a:t>
                      </a:r>
                    </a:p>
                  </a:txBody>
                  <a:tcPr marL="45766" marR="45766" marT="22883" marB="22883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45766" marR="45766" marT="22883" marB="22883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71</a:t>
                      </a:r>
                      <a:endParaRPr lang="ru-RU" sz="20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766" marR="45766" marT="22883" marB="22883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6773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5766" marR="45766" marT="22883" marB="22883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r>
                        <a:rPr lang="ru-RU" sz="2000" b="1" u="sng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  <a:hlinkClick r:id="rId3" tooltip="Казахстан на зимней Универсиаде 2017"/>
                        </a:rPr>
                        <a:t>Казахстан</a:t>
                      </a:r>
                      <a:endParaRPr lang="ru-RU" sz="20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766" marR="45766" marT="22883" marB="22883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45766" marR="45766" marT="22883" marB="22883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45766" marR="45766" marT="22883" marB="22883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17</a:t>
                      </a:r>
                    </a:p>
                  </a:txBody>
                  <a:tcPr marL="45766" marR="45766" marT="22883" marB="22883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36</a:t>
                      </a:r>
                    </a:p>
                  </a:txBody>
                  <a:tcPr marL="45766" marR="45766" marT="22883" marB="22883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8352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5766" marR="45766" marT="22883" marB="22883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r>
                        <a:rPr lang="ru-RU" sz="2000" b="1" u="sng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  <a:hlinkClick r:id="rId4" tooltip="Южная Корея на зимней Универсиаде 2017 (страница отсутствует)"/>
                        </a:rPr>
                        <a:t>Южная Корея</a:t>
                      </a:r>
                      <a:endParaRPr lang="ru-RU" sz="20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766" marR="45766" marT="22883" marB="22883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45766" marR="45766" marT="22883" marB="22883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45766" marR="45766" marT="22883" marB="22883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45766" marR="45766" marT="22883" marB="22883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</a:t>
                      </a:r>
                    </a:p>
                  </a:txBody>
                  <a:tcPr marL="45766" marR="45766" marT="22883" marB="22883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5194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45766" marR="45766" marT="22883" marB="22883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r>
                        <a:rPr lang="ru-RU" sz="2000" b="1" u="sng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  <a:hlinkClick r:id="rId5" tooltip="Япония на зимней Универсиаде 2017 (страница отсутствует)"/>
                        </a:rPr>
                        <a:t>Япония</a:t>
                      </a:r>
                      <a:endParaRPr lang="ru-RU" sz="20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766" marR="45766" marT="22883" marB="22883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45766" marR="45766" marT="22883" marB="22883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45766" marR="45766" marT="22883" marB="22883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45766" marR="45766" marT="22883" marB="22883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28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766" marR="45766" marT="22883" marB="22883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5194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ru-RU" sz="20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766" marR="45766" marT="22883" marB="22883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r>
                        <a:rPr lang="ru-RU" sz="2000" b="1" u="sng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  <a:hlinkClick r:id="rId6" tooltip="Польша на зимней Универсиаде 2017 (страница отсутствует)"/>
                        </a:rPr>
                        <a:t>Польша</a:t>
                      </a:r>
                      <a:endParaRPr lang="ru-RU" sz="20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766" marR="45766" marT="22883" marB="22883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ru-RU" sz="20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766" marR="45766" marT="22883" marB="22883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20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766" marR="45766" marT="22883" marB="22883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ru-RU" sz="20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766" marR="45766" marT="22883" marB="22883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766" marR="45766" marT="22883" marB="22883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</a:tbl>
          </a:graphicData>
        </a:graphic>
      </p:graphicFrame>
      <p:pic>
        <p:nvPicPr>
          <p:cNvPr id="25611" name="Рисунок 1" descr="Flag of Russia.svg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-1" y="0"/>
            <a:ext cx="1755237" cy="119675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907704" y="128821"/>
            <a:ext cx="669674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u="sng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Медальный зачёт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18" tooltip="Итоги зимней Универсиады 2017 года (страница отсутствует)"/>
              </a:rPr>
              <a:t>Итоги зимней Универсиады 2017 года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3161578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Картинки по запросу зимние виды спорта фо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4282" y="1556792"/>
            <a:ext cx="857256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 smtClean="0"/>
          </a:p>
          <a:p>
            <a:pPr algn="ctr"/>
            <a:r>
              <a:rPr lang="ru-RU" sz="44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Призёры Самарской области </a:t>
            </a:r>
          </a:p>
          <a:p>
            <a:pPr algn="ctr"/>
            <a:r>
              <a:rPr lang="ru-RU" sz="44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</a:t>
            </a:r>
            <a:r>
              <a:rPr lang="ru-RU" sz="4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 Зимней Всемирной Универсиаде 2017</a:t>
            </a:r>
            <a:endParaRPr lang="ru-RU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53161578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Картинки по запросу зимние виды спорта фо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" y="3414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sgpress.ru/114880_i_articl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56"/>
          <a:stretch/>
        </p:blipFill>
        <p:spPr bwMode="auto">
          <a:xfrm>
            <a:off x="1881158" y="548680"/>
            <a:ext cx="5021643" cy="33604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27584" y="4000504"/>
            <a:ext cx="712879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Лыжник Валерий Гонтарь </a:t>
            </a:r>
            <a:r>
              <a:rPr lang="ru-RU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выиграл четыре награды.    В его активе:</a:t>
            </a:r>
          </a:p>
          <a:p>
            <a:pPr fontAlgn="base"/>
            <a:r>
              <a:rPr lang="ru-RU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серебро в гонке на 30 километров (массовый старт) </a:t>
            </a:r>
          </a:p>
          <a:p>
            <a:pPr fontAlgn="base"/>
            <a:r>
              <a:rPr lang="ru-RU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серебро  в гонке преследования на 10 километров</a:t>
            </a:r>
          </a:p>
          <a:p>
            <a:pPr fontAlgn="base"/>
            <a:r>
              <a:rPr lang="ru-RU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золото - в индивидуальной гонке на 10 километров  </a:t>
            </a:r>
          </a:p>
          <a:p>
            <a:r>
              <a:rPr lang="ru-RU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золото в эстафете 4×7,5 километра</a:t>
            </a:r>
            <a:r>
              <a:rPr lang="ru-RU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6271031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Картинки по запросу зимние виды спорта фо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Картинки по запросу фигуристы Софья Евдокимова и Егор Базин - выиграли «серебро» в соревнованиях танцоров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788" y="112776"/>
            <a:ext cx="8388424" cy="46057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9552" y="4869160"/>
            <a:ext cx="79928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Тольяттинские фигуристы </a:t>
            </a:r>
            <a:endParaRPr lang="ru-RU" sz="2400" b="1" dirty="0" smtClean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Софья </a:t>
            </a:r>
            <a:r>
              <a:rPr lang="ru-RU" sz="24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Евдокимова и Егор </a:t>
            </a:r>
            <a:r>
              <a:rPr lang="ru-RU" sz="2400" b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Базин</a:t>
            </a:r>
            <a:r>
              <a:rPr lang="ru-RU" sz="24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завоевали серебряные медали в танцах на льду</a:t>
            </a:r>
            <a:r>
              <a:rPr lang="ru-RU" sz="24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4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048522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Картинки по запросу зимние виды спорта фо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19672" y="1556792"/>
            <a:ext cx="58326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 descr="http://uniorsport.ru/foto7/wu17702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504" y="1556792"/>
            <a:ext cx="3571791" cy="3046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3488499" y="1124744"/>
            <a:ext cx="522409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22-летняя лыжница Студентка 5-го курса Самарского юридического института ВСИН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Лилия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Васильева </a:t>
            </a:r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завоевала на Универсиаде в Алматы </a:t>
            </a:r>
          </a:p>
          <a:p>
            <a:pPr algn="ctr"/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медалей (3 золотых и 2 серебряных). </a:t>
            </a:r>
          </a:p>
          <a:p>
            <a:pPr algn="ctr"/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Золотые медали в эстафете 3х5км., 15 км масс-старте классическим стилем и в 5 км индивидуальной гонке, серебряные - в 5 км гонке преследования и в индивидуальном спринте. </a:t>
            </a:r>
          </a:p>
          <a:p>
            <a:endParaRPr lang="ru-RU" dirty="0" smtClean="0"/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553161578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Картинки по запросу зимние виды спорта фо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199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39146" y="782121"/>
            <a:ext cx="828092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Зимние студенческие Игры-2019 </a:t>
            </a:r>
            <a:endParaRPr lang="ru-RU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примет Красноярск</a:t>
            </a:r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sz="24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8" name="Picture 4" descr="Картинки по запросу зимняя универсиада 2019 красноярск зимние студенческие игр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800470"/>
            <a:ext cx="6477000" cy="36861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3161578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Картинки по запросу 28 зимние студенческие игр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" y="0"/>
            <a:ext cx="9138930" cy="6943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8680146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Картинки по запросу 28 зимние студенческие игр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7504"/>
            <a:ext cx="6876256" cy="6864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672071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и по запросу зимние виды спорта фо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2547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28 Зимняя Всемирная Универсиада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Зимняя Универсиада 2017 — всемирные международные </a:t>
            </a:r>
            <a:r>
              <a:rPr lang="ru-RU" sz="24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студенческо-молодёжные</a:t>
            </a:r>
            <a:r>
              <a:rPr lang="ru-RU" sz="24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спортивные соревнования, проходили в городе </a:t>
            </a:r>
            <a:r>
              <a:rPr lang="ru-RU" sz="24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Алматы</a:t>
            </a:r>
            <a:r>
              <a:rPr lang="ru-RU" sz="24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с 29 января по 8 февраля 2017 года.</a:t>
            </a:r>
          </a:p>
          <a:p>
            <a:r>
              <a:rPr lang="ru-RU" sz="24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них приняли участие 1613 спортсменов из 54 стран мира. </a:t>
            </a:r>
          </a:p>
          <a:p>
            <a:r>
              <a:rPr lang="ru-RU" sz="24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Было разыграно 85 комплектов медалей.</a:t>
            </a:r>
          </a:p>
          <a:p>
            <a:r>
              <a:rPr lang="ru-RU" sz="24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Соревнования прошли по 12 видам спорта.</a:t>
            </a:r>
          </a:p>
          <a:p>
            <a:r>
              <a:rPr lang="ru-RU" sz="24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 соревнованиям Универсиады допускаются участники в возрасте от 17 до 28 лет.</a:t>
            </a:r>
          </a:p>
          <a:p>
            <a:r>
              <a:rPr lang="ru-RU" sz="24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состав студенческой команды Российской Федерации вошли  223 спортсмена. </a:t>
            </a:r>
            <a:endParaRPr lang="ru-RU" sz="240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125464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Картинки по запросу зимние виды спорта фо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46120" y="1752481"/>
            <a:ext cx="493663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Талисманом зимней Универсиады 2017 года выбран птенец сокола, похожий на воробья, что, по мнению разработчиков, олицетворяет скорость, легкость, энергию и жажду побед-  – именно  те качества, которые присущи молодым спортсменам.</a:t>
            </a:r>
            <a:endParaRPr lang="ru-RU" sz="28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 descr="http://uniorsport.ru/LOGO/Logo%20Sunka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7543" y="1700808"/>
            <a:ext cx="2600325" cy="2847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267744" y="980728"/>
            <a:ext cx="44644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Талисман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586517254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Картинки по запросу зимние виды спорта фо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8" y="15627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403648" y="1196752"/>
            <a:ext cx="58007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Универсиада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2204864"/>
            <a:ext cx="842493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Универсиа́да</a:t>
            </a:r>
            <a:r>
              <a:rPr lang="ru-RU" sz="2000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(</a:t>
            </a:r>
            <a:r>
              <a:rPr lang="ru-RU" sz="2000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Universiade</a:t>
            </a:r>
            <a:r>
              <a:rPr lang="ru-RU" sz="2000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 — международные спортивные соревнования среди студентов, проводимые Международной федерацией университетского спорта (FISU). Название «Универсиада» происходит от слов «Университет» и «Олимпиада». Часто упоминается, как «Всемирные студенческие игры» и «Всемирные университетские игры». Каждые два года проводятся летние и зимние универсиады.</a:t>
            </a:r>
          </a:p>
          <a:p>
            <a:pPr algn="just"/>
            <a:r>
              <a:rPr lang="ru-RU" sz="2000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История студенческого спорта началась в 1905 году, когда в США прошли первые международные соревнования среди студентов. В 1919 году Жаном </a:t>
            </a:r>
            <a:r>
              <a:rPr lang="ru-RU" sz="2000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Птижаном</a:t>
            </a:r>
            <a:r>
              <a:rPr lang="ru-RU" sz="2000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была создана Конфедерация студентов. Под эгидой этой организации в 1923 году состоялись первые Всемирные университетские игры в Париже.</a:t>
            </a:r>
          </a:p>
        </p:txBody>
      </p:sp>
    </p:spTree>
    <p:extLst>
      <p:ext uri="{BB962C8B-B14F-4D97-AF65-F5344CB8AC3E}">
        <p14:creationId xmlns:p14="http://schemas.microsoft.com/office/powerpoint/2010/main" val="1851873748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Картинки по запросу зимние виды спорта фо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6" y="-1438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331640" y="1150031"/>
            <a:ext cx="630478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Участники Универсиады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2136339"/>
            <a:ext cx="856895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Все участники соревнований должны удовлетворять следующим требованиям:</a:t>
            </a:r>
          </a:p>
          <a:p>
            <a:r>
              <a:rPr lang="ru-RU" sz="24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а) быть гражданином страны, которую </a:t>
            </a:r>
            <a:r>
              <a:rPr lang="ru-RU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они представляют</a:t>
            </a:r>
            <a:r>
              <a:rPr lang="ru-RU" sz="24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4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б) быть не моложе 17 и не старше 28 лет на 1 января года проведения соревнований.</a:t>
            </a:r>
          </a:p>
          <a:p>
            <a:r>
              <a:rPr lang="ru-RU" sz="24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в) быть действующим студентом высшего учебного заведения либо закончить вуз не ранее 1 года до начала Универсиады</a:t>
            </a:r>
            <a:r>
              <a:rPr lang="ru-RU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656145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Картинки по запросу зимние виды спорта фо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259632" y="721767"/>
            <a:ext cx="60167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Флаг Универсиады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 descr="https://upload.wikimedia.org/wikipedia/commons/thumb/a/ab/FISU_flag.png/250px-FISU_flag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1800" y="1491208"/>
            <a:ext cx="3240360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615583" y="4149080"/>
            <a:ext cx="78488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Буква «U» — неотъемлемый атрибут всех логотипов Универсиады выполненный в виде стилизованных крыльев, что означает рост, а также стремление к достижению вершин</a:t>
            </a:r>
            <a:endParaRPr lang="ru-RU" sz="24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71051053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0725875"/>
              </p:ext>
            </p:extLst>
          </p:nvPr>
        </p:nvGraphicFramePr>
        <p:xfrm>
          <a:off x="457200" y="2564904"/>
          <a:ext cx="82296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2" descr="Картинки по запросу зимние виды спорта фо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827584" y="692696"/>
            <a:ext cx="727280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Виды спорта на Универсиадах</a:t>
            </a:r>
            <a:endParaRPr lang="ru-RU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8606179"/>
              </p:ext>
            </p:extLst>
          </p:nvPr>
        </p:nvGraphicFramePr>
        <p:xfrm>
          <a:off x="755576" y="2348880"/>
          <a:ext cx="7560840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0420"/>
                <a:gridCol w="3780420"/>
              </a:tblGrid>
              <a:tr h="27523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21114">
                <a:tc>
                  <a:txBody>
                    <a:bodyPr/>
                    <a:lstStyle/>
                    <a:p>
                      <a:pPr marL="342900" indent="-342900" algn="ctr">
                        <a:buFont typeface="Arial" pitchFamily="34" charset="0"/>
                        <a:buChar char="•"/>
                      </a:pPr>
                      <a:r>
                        <a:rPr lang="ru-RU" sz="2400" b="1" dirty="0" smtClean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Биатлон </a:t>
                      </a:r>
                    </a:p>
                    <a:p>
                      <a:pPr marL="342900" indent="-342900" algn="ctr">
                        <a:buFont typeface="Arial" pitchFamily="34" charset="0"/>
                        <a:buChar char="•"/>
                      </a:pPr>
                      <a:r>
                        <a:rPr lang="ru-RU" sz="2400" b="1" dirty="0" smtClean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Горнолыжный спорт </a:t>
                      </a:r>
                    </a:p>
                    <a:p>
                      <a:pPr marL="342900" indent="-342900" algn="ctr">
                        <a:buFont typeface="Arial" pitchFamily="34" charset="0"/>
                        <a:buChar char="•"/>
                      </a:pPr>
                      <a:r>
                        <a:rPr lang="ru-RU" sz="2400" b="1" dirty="0" smtClean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Кёрлинг </a:t>
                      </a:r>
                    </a:p>
                    <a:p>
                      <a:pPr marL="342900" indent="-342900" algn="ctr">
                        <a:buFont typeface="Arial" pitchFamily="34" charset="0"/>
                        <a:buChar char="•"/>
                      </a:pPr>
                      <a:r>
                        <a:rPr lang="ru-RU" sz="2400" b="1" dirty="0" smtClean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Конькобежный спорт </a:t>
                      </a:r>
                    </a:p>
                    <a:p>
                      <a:pPr marL="342900" indent="-342900" algn="ctr">
                        <a:buFont typeface="Arial" pitchFamily="34" charset="0"/>
                        <a:buChar char="•"/>
                      </a:pPr>
                      <a:r>
                        <a:rPr lang="ru-RU" sz="2400" b="1" dirty="0" smtClean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Лыжное двоеборье </a:t>
                      </a:r>
                    </a:p>
                    <a:p>
                      <a:pPr marL="342900" indent="-342900" algn="ctr">
                        <a:buFont typeface="Arial" pitchFamily="34" charset="0"/>
                        <a:buChar char="•"/>
                      </a:pPr>
                      <a:r>
                        <a:rPr lang="ru-RU" sz="2400" b="1" dirty="0" smtClean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Лыжные гонки</a:t>
                      </a:r>
                    </a:p>
                    <a:p>
                      <a:pPr marL="0" indent="0" algn="ctr">
                        <a:buFont typeface="Arial" pitchFamily="34" charset="0"/>
                        <a:buNone/>
                      </a:pPr>
                      <a:r>
                        <a:rPr lang="ru-RU" sz="2400" b="1" dirty="0" smtClean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ctr">
                        <a:buFont typeface="Arial" pitchFamily="34" charset="0"/>
                        <a:buChar char="•"/>
                      </a:pPr>
                      <a:r>
                        <a:rPr lang="ru-RU" sz="2400" b="1" dirty="0" smtClean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Прыжки с трамплина  </a:t>
                      </a:r>
                    </a:p>
                    <a:p>
                      <a:pPr marL="342900" indent="-342900" algn="ctr">
                        <a:buFont typeface="Arial" pitchFamily="34" charset="0"/>
                        <a:buChar char="•"/>
                      </a:pPr>
                      <a:r>
                        <a:rPr lang="ru-RU" sz="2400" b="1" dirty="0" smtClean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Скелетон </a:t>
                      </a:r>
                    </a:p>
                    <a:p>
                      <a:pPr marL="342900" indent="-342900" algn="ctr">
                        <a:buFont typeface="Arial" pitchFamily="34" charset="0"/>
                        <a:buChar char="•"/>
                      </a:pPr>
                      <a:r>
                        <a:rPr lang="ru-RU" sz="2400" b="1" dirty="0" smtClean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Сноуборд</a:t>
                      </a:r>
                    </a:p>
                    <a:p>
                      <a:pPr marL="342900" indent="-342900" algn="ctr">
                        <a:buFont typeface="Arial" pitchFamily="34" charset="0"/>
                        <a:buChar char="•"/>
                      </a:pPr>
                      <a:r>
                        <a:rPr lang="ru-RU" sz="2400" b="1" dirty="0" smtClean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Фигурное катание </a:t>
                      </a:r>
                    </a:p>
                    <a:p>
                      <a:pPr marL="342900" indent="-342900" algn="ctr">
                        <a:buFont typeface="Arial" pitchFamily="34" charset="0"/>
                        <a:buChar char="•"/>
                      </a:pPr>
                      <a:r>
                        <a:rPr lang="ru-RU" sz="2400" b="1" dirty="0" smtClean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Фристайл </a:t>
                      </a:r>
                    </a:p>
                    <a:p>
                      <a:pPr marL="342900" indent="-342900" algn="ctr">
                        <a:buFont typeface="Arial" pitchFamily="34" charset="0"/>
                        <a:buChar char="•"/>
                      </a:pPr>
                      <a:r>
                        <a:rPr lang="ru-RU" sz="2400" b="1" dirty="0" smtClean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Хоккей с шайбой </a:t>
                      </a:r>
                    </a:p>
                    <a:p>
                      <a:pPr marL="342900" indent="-342900" algn="ctr">
                        <a:buFont typeface="Arial" pitchFamily="34" charset="0"/>
                        <a:buChar char="•"/>
                      </a:pPr>
                      <a:r>
                        <a:rPr lang="ru-RU" sz="2400" b="1" dirty="0" smtClean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Шорт-трек</a:t>
                      </a:r>
                    </a:p>
                    <a:p>
                      <a:pPr marL="342900" indent="-342900" algn="ctr">
                        <a:buFont typeface="Arial" pitchFamily="34" charset="0"/>
                        <a:buChar char="•"/>
                      </a:pP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8948069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Картинки по запросу зимние виды спорта фо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32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827584" y="476672"/>
            <a:ext cx="77768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Чемпионы Универсиады</a:t>
            </a:r>
          </a:p>
          <a:p>
            <a:pPr algn="ctr"/>
            <a:r>
              <a:rPr lang="ru-RU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(золото)</a:t>
            </a:r>
            <a:endParaRPr lang="ru-RU" sz="3200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1677002"/>
            <a:ext cx="820891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solidFill>
                  <a:srgbClr val="3333FF"/>
                </a:solidFill>
                <a:latin typeface="+mj-lt"/>
              </a:rPr>
              <a:t> </a:t>
            </a:r>
            <a:r>
              <a:rPr lang="ru-RU" b="1" dirty="0" smtClean="0">
                <a:solidFill>
                  <a:srgbClr val="3333FF"/>
                </a:solidFill>
                <a:latin typeface="+mj-lt"/>
              </a:rPr>
              <a:t>Михаил </a:t>
            </a:r>
            <a:r>
              <a:rPr lang="ru-RU" b="1" dirty="0">
                <a:solidFill>
                  <a:srgbClr val="3333FF"/>
                </a:solidFill>
                <a:latin typeface="+mj-lt"/>
              </a:rPr>
              <a:t>Матвеев — сноуборд, слоупстайл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solidFill>
                  <a:srgbClr val="3333FF"/>
                </a:solidFill>
                <a:latin typeface="+mj-lt"/>
              </a:rPr>
              <a:t> </a:t>
            </a:r>
            <a:r>
              <a:rPr lang="ru-RU" b="1" dirty="0" smtClean="0">
                <a:solidFill>
                  <a:srgbClr val="3333FF"/>
                </a:solidFill>
                <a:latin typeface="+mj-lt"/>
              </a:rPr>
              <a:t>Лариса </a:t>
            </a:r>
            <a:r>
              <a:rPr lang="ru-RU" b="1" dirty="0">
                <a:solidFill>
                  <a:srgbClr val="3333FF"/>
                </a:solidFill>
                <a:latin typeface="+mj-lt"/>
              </a:rPr>
              <a:t>Куклина, Ольга </a:t>
            </a:r>
            <a:r>
              <a:rPr lang="ru-RU" b="1" dirty="0" err="1">
                <a:solidFill>
                  <a:srgbClr val="3333FF"/>
                </a:solidFill>
                <a:latin typeface="+mj-lt"/>
              </a:rPr>
              <a:t>Шестерикова</a:t>
            </a:r>
            <a:r>
              <a:rPr lang="ru-RU" b="1" dirty="0">
                <a:solidFill>
                  <a:srgbClr val="3333FF"/>
                </a:solidFill>
                <a:latin typeface="+mj-lt"/>
              </a:rPr>
              <a:t>, Семён </a:t>
            </a:r>
            <a:r>
              <a:rPr lang="ru-RU" b="1" dirty="0" err="1">
                <a:solidFill>
                  <a:srgbClr val="3333FF"/>
                </a:solidFill>
                <a:latin typeface="+mj-lt"/>
              </a:rPr>
              <a:t>Сучилов</a:t>
            </a:r>
            <a:r>
              <a:rPr lang="ru-RU" b="1" dirty="0">
                <a:solidFill>
                  <a:srgbClr val="3333FF"/>
                </a:solidFill>
                <a:latin typeface="+mj-lt"/>
              </a:rPr>
              <a:t>, Сергей </a:t>
            </a:r>
            <a:r>
              <a:rPr lang="ru-RU" b="1" dirty="0" err="1">
                <a:solidFill>
                  <a:srgbClr val="3333FF"/>
                </a:solidFill>
                <a:latin typeface="+mj-lt"/>
              </a:rPr>
              <a:t>Корастылёв</a:t>
            </a:r>
            <a:r>
              <a:rPr lang="ru-RU" b="1" dirty="0">
                <a:solidFill>
                  <a:srgbClr val="3333FF"/>
                </a:solidFill>
                <a:latin typeface="+mj-lt"/>
              </a:rPr>
              <a:t> — биатлон, смешанная эстафета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solidFill>
                  <a:srgbClr val="3333FF"/>
                </a:solidFill>
                <a:latin typeface="+mj-lt"/>
              </a:rPr>
              <a:t> </a:t>
            </a:r>
            <a:r>
              <a:rPr lang="ru-RU" b="1" dirty="0" smtClean="0">
                <a:solidFill>
                  <a:srgbClr val="3333FF"/>
                </a:solidFill>
                <a:latin typeface="+mj-lt"/>
              </a:rPr>
              <a:t>Александр </a:t>
            </a:r>
            <a:r>
              <a:rPr lang="ru-RU" b="1" dirty="0">
                <a:solidFill>
                  <a:srgbClr val="3333FF"/>
                </a:solidFill>
                <a:latin typeface="+mj-lt"/>
              </a:rPr>
              <a:t>Баженов, Роман Трофимов, Михаил </a:t>
            </a:r>
            <a:r>
              <a:rPr lang="ru-RU" b="1" dirty="0" err="1">
                <a:solidFill>
                  <a:srgbClr val="3333FF"/>
                </a:solidFill>
                <a:latin typeface="+mj-lt"/>
              </a:rPr>
              <a:t>Максимочкин</a:t>
            </a:r>
            <a:r>
              <a:rPr lang="ru-RU" b="1" dirty="0">
                <a:solidFill>
                  <a:srgbClr val="3333FF"/>
                </a:solidFill>
                <a:latin typeface="+mj-lt"/>
              </a:rPr>
              <a:t> — прыжки с трамплина, </a:t>
            </a:r>
            <a:r>
              <a:rPr lang="ru-RU" b="1" dirty="0" smtClean="0">
                <a:solidFill>
                  <a:srgbClr val="3333FF"/>
                </a:solidFill>
                <a:latin typeface="+mj-lt"/>
              </a:rPr>
              <a:t>команды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 smtClean="0">
                <a:solidFill>
                  <a:srgbClr val="3333FF"/>
                </a:solidFill>
                <a:latin typeface="+mj-lt"/>
              </a:rPr>
              <a:t>Анна </a:t>
            </a:r>
            <a:r>
              <a:rPr lang="ru-RU" b="1" dirty="0">
                <a:solidFill>
                  <a:srgbClr val="3333FF"/>
                </a:solidFill>
                <a:latin typeface="+mj-lt"/>
              </a:rPr>
              <a:t>Антонова – чемпионка Универсиады в </a:t>
            </a:r>
            <a:r>
              <a:rPr lang="ru-RU" b="1" dirty="0" err="1">
                <a:solidFill>
                  <a:srgbClr val="3333FF"/>
                </a:solidFill>
                <a:latin typeface="+mj-lt"/>
              </a:rPr>
              <a:t>ски</a:t>
            </a:r>
            <a:r>
              <a:rPr lang="ru-RU" b="1" dirty="0">
                <a:solidFill>
                  <a:srgbClr val="3333FF"/>
                </a:solidFill>
                <a:latin typeface="+mj-lt"/>
              </a:rPr>
              <a:t>-кроссе;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 smtClean="0">
                <a:solidFill>
                  <a:srgbClr val="3333FF"/>
                </a:solidFill>
                <a:latin typeface="+mj-lt"/>
              </a:rPr>
              <a:t>Анна </a:t>
            </a:r>
            <a:r>
              <a:rPr lang="ru-RU" b="1" dirty="0" err="1">
                <a:solidFill>
                  <a:srgbClr val="3333FF"/>
                </a:solidFill>
                <a:latin typeface="+mj-lt"/>
              </a:rPr>
              <a:t>Присталова</a:t>
            </a:r>
            <a:r>
              <a:rPr lang="ru-RU" b="1" dirty="0">
                <a:solidFill>
                  <a:srgbClr val="3333FF"/>
                </a:solidFill>
                <a:latin typeface="+mj-lt"/>
              </a:rPr>
              <a:t> конькобежный спорт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 smtClean="0">
                <a:solidFill>
                  <a:srgbClr val="3333FF"/>
                </a:solidFill>
                <a:latin typeface="+mj-lt"/>
              </a:rPr>
              <a:t>Анастасия </a:t>
            </a:r>
            <a:r>
              <a:rPr lang="ru-RU" b="1" dirty="0">
                <a:solidFill>
                  <a:srgbClr val="3333FF"/>
                </a:solidFill>
                <a:latin typeface="+mj-lt"/>
              </a:rPr>
              <a:t>Логинова- сноуборд в </a:t>
            </a:r>
            <a:r>
              <a:rPr lang="ru-RU" b="1" dirty="0" err="1">
                <a:solidFill>
                  <a:srgbClr val="3333FF"/>
                </a:solidFill>
                <a:latin typeface="+mj-lt"/>
              </a:rPr>
              <a:t>биг-эйр</a:t>
            </a:r>
            <a:endParaRPr lang="ru-RU" b="1" dirty="0">
              <a:solidFill>
                <a:srgbClr val="3333FF"/>
              </a:solidFill>
              <a:latin typeface="+mj-lt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 smtClean="0">
                <a:solidFill>
                  <a:srgbClr val="3333FF"/>
                </a:solidFill>
                <a:latin typeface="+mj-lt"/>
              </a:rPr>
              <a:t>Лилия </a:t>
            </a:r>
            <a:r>
              <a:rPr lang="ru-RU" b="1" dirty="0">
                <a:solidFill>
                  <a:srgbClr val="3333FF"/>
                </a:solidFill>
                <a:latin typeface="+mj-lt"/>
              </a:rPr>
              <a:t>Васильева, Ольга </a:t>
            </a:r>
            <a:r>
              <a:rPr lang="ru-RU" b="1" dirty="0" err="1">
                <a:solidFill>
                  <a:srgbClr val="3333FF"/>
                </a:solidFill>
                <a:latin typeface="+mj-lt"/>
              </a:rPr>
              <a:t>Репницина</a:t>
            </a:r>
            <a:r>
              <a:rPr lang="ru-RU" b="1" dirty="0">
                <a:solidFill>
                  <a:srgbClr val="3333FF"/>
                </a:solidFill>
                <a:latin typeface="+mj-lt"/>
              </a:rPr>
              <a:t> и Анна Нечаевская- лыжная эстафета 3х5км 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 smtClean="0">
                <a:solidFill>
                  <a:srgbClr val="3333FF"/>
                </a:solidFill>
                <a:latin typeface="+mj-lt"/>
              </a:rPr>
              <a:t>Михаил </a:t>
            </a:r>
            <a:r>
              <a:rPr lang="ru-RU" b="1" dirty="0">
                <a:solidFill>
                  <a:srgbClr val="3333FF"/>
                </a:solidFill>
                <a:latin typeface="+mj-lt"/>
              </a:rPr>
              <a:t>Матвеев-сноуборд в </a:t>
            </a:r>
            <a:r>
              <a:rPr lang="ru-RU" b="1" dirty="0" err="1">
                <a:solidFill>
                  <a:srgbClr val="3333FF"/>
                </a:solidFill>
                <a:latin typeface="+mj-lt"/>
              </a:rPr>
              <a:t>биг-эйр</a:t>
            </a:r>
            <a:endParaRPr lang="ru-RU" b="1" dirty="0">
              <a:solidFill>
                <a:srgbClr val="3333FF"/>
              </a:solidFill>
              <a:latin typeface="+mj-lt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 smtClean="0">
                <a:solidFill>
                  <a:srgbClr val="3333FF"/>
                </a:solidFill>
                <a:latin typeface="+mj-lt"/>
              </a:rPr>
              <a:t>Дмитрий </a:t>
            </a:r>
            <a:r>
              <a:rPr lang="ru-RU" b="1" dirty="0">
                <a:solidFill>
                  <a:srgbClr val="3333FF"/>
                </a:solidFill>
                <a:latin typeface="+mj-lt"/>
              </a:rPr>
              <a:t>Ростовцев- лыжный марафон на </a:t>
            </a:r>
            <a:r>
              <a:rPr lang="ru-RU" b="1" dirty="0" smtClean="0">
                <a:solidFill>
                  <a:srgbClr val="3333FF"/>
                </a:solidFill>
                <a:latin typeface="+mj-lt"/>
              </a:rPr>
              <a:t>30км</a:t>
            </a:r>
          </a:p>
          <a:p>
            <a:pPr fontAlgn="base"/>
            <a:r>
              <a:rPr lang="ru-RU" b="1" dirty="0" smtClean="0">
                <a:solidFill>
                  <a:srgbClr val="3333FF"/>
                </a:solidFill>
                <a:latin typeface="+mj-lt"/>
              </a:rPr>
              <a:t>Валерий </a:t>
            </a:r>
            <a:r>
              <a:rPr lang="ru-RU" b="1" dirty="0">
                <a:solidFill>
                  <a:srgbClr val="3333FF"/>
                </a:solidFill>
                <a:latin typeface="+mj-lt"/>
              </a:rPr>
              <a:t>Гонтарь- </a:t>
            </a:r>
            <a:r>
              <a:rPr lang="ru-RU" b="1" dirty="0" smtClean="0">
                <a:solidFill>
                  <a:srgbClr val="3333FF"/>
                </a:solidFill>
                <a:latin typeface="+mj-lt"/>
              </a:rPr>
              <a:t>з</a:t>
            </a:r>
            <a:r>
              <a:rPr lang="ru-RU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олото</a:t>
            </a:r>
            <a:r>
              <a:rPr lang="ru-RU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 - в индивидуальной гонке на 10 километров  </a:t>
            </a:r>
          </a:p>
          <a:p>
            <a:pPr algn="r"/>
            <a:r>
              <a:rPr lang="ru-RU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- золото в эстафете 4×7,5 километра</a:t>
            </a:r>
            <a:endParaRPr lang="ru-RU" b="1" dirty="0">
              <a:solidFill>
                <a:srgbClr val="3333FF"/>
              </a:solidFill>
              <a:latin typeface="+mj-lt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 smtClean="0">
                <a:solidFill>
                  <a:srgbClr val="3333FF"/>
                </a:solidFill>
                <a:latin typeface="+mj-lt"/>
              </a:rPr>
              <a:t>мужская </a:t>
            </a:r>
            <a:r>
              <a:rPr lang="ru-RU" b="1" dirty="0">
                <a:solidFill>
                  <a:srgbClr val="3333FF"/>
                </a:solidFill>
                <a:latin typeface="+mj-lt"/>
              </a:rPr>
              <a:t>команда по </a:t>
            </a:r>
            <a:r>
              <a:rPr lang="ru-RU" b="1" dirty="0" smtClean="0">
                <a:solidFill>
                  <a:srgbClr val="3333FF"/>
                </a:solidFill>
                <a:latin typeface="+mj-lt"/>
              </a:rPr>
              <a:t>хоккею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 smtClean="0">
                <a:solidFill>
                  <a:srgbClr val="3333FF"/>
                </a:solidFill>
                <a:latin typeface="+mj-lt"/>
              </a:rPr>
              <a:t>женская </a:t>
            </a:r>
            <a:r>
              <a:rPr lang="ru-RU" b="1" dirty="0">
                <a:solidFill>
                  <a:srgbClr val="3333FF"/>
                </a:solidFill>
                <a:latin typeface="+mj-lt"/>
              </a:rPr>
              <a:t>команда по хоккею</a:t>
            </a:r>
          </a:p>
          <a:p>
            <a:pPr marL="285750" indent="-285750">
              <a:buFont typeface="Arial" pitchFamily="34" charset="0"/>
              <a:buChar char="•"/>
            </a:pPr>
            <a:endParaRPr lang="ru-RU" b="1" dirty="0">
              <a:solidFill>
                <a:srgbClr val="3333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12260064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224</TotalTime>
  <Words>295</Words>
  <Application>Microsoft Office PowerPoint</Application>
  <PresentationFormat>Экран (4:3)</PresentationFormat>
  <Paragraphs>172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28 Зимняя Всемирная Универсиада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26</cp:revision>
  <dcterms:created xsi:type="dcterms:W3CDTF">2017-02-27T06:23:14Z</dcterms:created>
  <dcterms:modified xsi:type="dcterms:W3CDTF">2017-02-28T12:16:45Z</dcterms:modified>
</cp:coreProperties>
</file>