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9" r:id="rId3"/>
    <p:sldId id="278" r:id="rId4"/>
    <p:sldId id="292" r:id="rId5"/>
    <p:sldId id="282" r:id="rId6"/>
    <p:sldId id="283" r:id="rId7"/>
    <p:sldId id="285" r:id="rId8"/>
    <p:sldId id="286" r:id="rId9"/>
    <p:sldId id="288" r:id="rId10"/>
    <p:sldId id="289" r:id="rId11"/>
    <p:sldId id="284" r:id="rId12"/>
    <p:sldId id="290" r:id="rId13"/>
    <p:sldId id="291" r:id="rId14"/>
    <p:sldId id="29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FF"/>
    <a:srgbClr val="FF0066"/>
    <a:srgbClr val="0075E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Анжелика\Desktop\2\фоны рамки надписи\Фоны леса\фон 5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690" y="255382"/>
            <a:ext cx="8606620" cy="63472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Анжелика\Desktop\Тома В лесу родилась елочка\3\отрисовки леса\76.png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262067" y="1796211"/>
            <a:ext cx="3240360" cy="29728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Анжелика\Desktop\Тома В лесу родилась елочка\3\отрисовки леса\71.png"/>
          <p:cNvPicPr>
            <a:picLocks noChangeAspect="1" noChangeArrowheads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253953" y="4067017"/>
            <a:ext cx="3215686" cy="1404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img-fotki.yandex.ru/get/9505/134091466.df/0_cf381_1fa6cb5a_XL.png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3429000"/>
            <a:ext cx="3384376" cy="31432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Анжелика\Desktop\2\фоны рамки надписи\Фоны леса\фон 5.jpg"/>
          <p:cNvPicPr>
            <a:picLocks noChangeAspect="1" noChangeArrowheads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3132000" y="1368000"/>
            <a:ext cx="432000" cy="126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C:\Все\наборы\YvLena ну, погоди! новый год\ну погоди зима (44)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263896" y="5229200"/>
            <a:ext cx="8615736" cy="13835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/>
          <p:cNvGrpSpPr/>
          <p:nvPr userDrawn="1"/>
        </p:nvGrpSpPr>
        <p:grpSpPr>
          <a:xfrm>
            <a:off x="194184" y="112846"/>
            <a:ext cx="8828654" cy="4492284"/>
            <a:chOff x="13657" y="-27586"/>
            <a:chExt cx="8828654" cy="4492284"/>
          </a:xfrm>
        </p:grpSpPr>
        <p:pic>
          <p:nvPicPr>
            <p:cNvPr id="11" name="Picture 7" descr="C:\Все\наборы\YvLena МАМОНТЕНОК\приключения мамонтенка (16).pn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 b="-7757"/>
            <a:stretch/>
          </p:blipFill>
          <p:spPr bwMode="auto">
            <a:xfrm>
              <a:off x="13657" y="-27586"/>
              <a:ext cx="4414327" cy="446469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7" descr="C:\Все\наборы\YvLena МАМОНТЕНОК\приключения мамонтенка (16).pn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 b="-7757"/>
            <a:stretch/>
          </p:blipFill>
          <p:spPr bwMode="auto">
            <a:xfrm>
              <a:off x="4427984" y="0"/>
              <a:ext cx="4414327" cy="446469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4" descr="C:\Все\наборы\YvLena КЕША 1 часть\КЕША от YvLena часть 1 (20).pn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48141" y="280898"/>
            <a:ext cx="1800200" cy="1800200"/>
          </a:xfrm>
          <a:prstGeom prst="ellipse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img-fotki.yandex.ru/get/9513/134091466.df/0_cf383_7f284dac_L.png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4221088"/>
            <a:ext cx="2381250" cy="23383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:\Все\наборы\YvLena ну, погоди! новый год\ну погоди зима (44)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263896" y="5229200"/>
            <a:ext cx="8615736" cy="13835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 userDrawn="1"/>
        </p:nvGrpSpPr>
        <p:grpSpPr>
          <a:xfrm>
            <a:off x="194184" y="112846"/>
            <a:ext cx="8828654" cy="4492284"/>
            <a:chOff x="13657" y="-27586"/>
            <a:chExt cx="8828654" cy="4492284"/>
          </a:xfrm>
        </p:grpSpPr>
        <p:pic>
          <p:nvPicPr>
            <p:cNvPr id="8" name="Picture 7" descr="C:\Все\наборы\YvLena МАМОНТЕНОК\приключения мамонтенка (16).pn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 b="-7757"/>
            <a:stretch/>
          </p:blipFill>
          <p:spPr bwMode="auto">
            <a:xfrm>
              <a:off x="13657" y="-27586"/>
              <a:ext cx="4414327" cy="446469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7" descr="C:\Все\наборы\YvLena МАМОНТЕНОК\приключения мамонтенка (16).pn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 b="-7757"/>
            <a:stretch/>
          </p:blipFill>
          <p:spPr bwMode="auto">
            <a:xfrm>
              <a:off x="4427984" y="0"/>
              <a:ext cx="4414327" cy="446469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4" descr="C:\Все\наборы\YvLena КЕША 1 часть\КЕША от YvLena часть 1 (20).pn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48141" y="280898"/>
            <a:ext cx="1800200" cy="1800200"/>
          </a:xfrm>
          <a:prstGeom prst="ellipse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img-fotki.yandex.ru/get/9110/134091466.df/0_cf386_b1c3479e_XL.png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4127613"/>
            <a:ext cx="2723456" cy="24851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Все\наборы\YvLena ну, погоди! новый год\ну погоди зима (44)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263896" y="5229200"/>
            <a:ext cx="8615736" cy="13835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/>
          <p:nvPr userDrawn="1"/>
        </p:nvGrpSpPr>
        <p:grpSpPr>
          <a:xfrm>
            <a:off x="194184" y="112846"/>
            <a:ext cx="8828654" cy="4492284"/>
            <a:chOff x="13657" y="-27586"/>
            <a:chExt cx="8828654" cy="4492284"/>
          </a:xfrm>
        </p:grpSpPr>
        <p:pic>
          <p:nvPicPr>
            <p:cNvPr id="9" name="Picture 7" descr="C:\Все\наборы\YvLena МАМОНТЕНОК\приключения мамонтенка (16).pn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 b="-7757"/>
            <a:stretch/>
          </p:blipFill>
          <p:spPr bwMode="auto">
            <a:xfrm>
              <a:off x="13657" y="-27586"/>
              <a:ext cx="4414327" cy="446469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7" descr="C:\Все\наборы\YvLena МАМОНТЕНОК\приключения мамонтенка (16).pn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 b="-7757"/>
            <a:stretch/>
          </p:blipFill>
          <p:spPr bwMode="auto">
            <a:xfrm>
              <a:off x="4427984" y="0"/>
              <a:ext cx="4414327" cy="446469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2" descr="http://img-fotki.yandex.ru/get/9162/134091466.df/0_cf384_a50cfc83_L.pn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041138"/>
            <a:ext cx="2232248" cy="25025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Все\наборы\YvLena КЕША 1 часть\КЕША от YvLena часть 1 (20).png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4228" y="271669"/>
            <a:ext cx="1800200" cy="1800200"/>
          </a:xfrm>
          <a:prstGeom prst="ellipse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nsportal.ru/user/33485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14000">
              <a:srgbClr val="85C2FF"/>
            </a:gs>
            <a:gs pos="67000">
              <a:schemeClr val="bg1"/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амка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62"/>
            </a:avLst>
          </a:prstGeom>
          <a:gradFill flip="none" rotWithShape="1">
            <a:gsLst>
              <a:gs pos="2000">
                <a:srgbClr val="FF0000"/>
              </a:gs>
              <a:gs pos="99167">
                <a:srgbClr val="FF0000"/>
              </a:gs>
              <a:gs pos="26000">
                <a:srgbClr val="FFFF00"/>
              </a:gs>
              <a:gs pos="76000">
                <a:srgbClr val="FFFF00"/>
              </a:gs>
              <a:gs pos="51000">
                <a:srgbClr val="00B050"/>
              </a:gs>
            </a:gsLst>
            <a:lin ang="16200000" scaled="0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7262" y="6653235"/>
            <a:ext cx="3024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FF99FF"/>
                </a:solidFill>
                <a:latin typeface="Monotype Corsiva" pitchFamily="66" charset="0"/>
              </a:rPr>
              <a:t>Матюшкина А.В</a:t>
            </a:r>
            <a:r>
              <a:rPr lang="ru-RU" sz="1000" dirty="0" smtClean="0">
                <a:solidFill>
                  <a:srgbClr val="FF0066"/>
                </a:solidFill>
                <a:latin typeface="Monotype Corsiva" pitchFamily="66" charset="0"/>
              </a:rPr>
              <a:t>. </a:t>
            </a:r>
            <a:r>
              <a:rPr lang="en-US" sz="1000" dirty="0" smtClean="0">
                <a:latin typeface="Monotype Corsiva" pitchFamily="66" charset="0"/>
                <a:hlinkClick r:id="rId13"/>
              </a:rPr>
              <a:t>http://nsportal.ru/user/33485</a:t>
            </a:r>
            <a:r>
              <a:rPr lang="ru-RU" sz="1000" dirty="0" smtClean="0">
                <a:latin typeface="Monotype Corsiva" pitchFamily="66" charset="0"/>
              </a:rPr>
              <a:t>  </a:t>
            </a:r>
            <a:endParaRPr lang="ru-RU" sz="1000" dirty="0">
              <a:latin typeface="Monotype Corsiva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1559121" y="1785926"/>
            <a:ext cx="6084580" cy="2571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500042"/>
            <a:ext cx="6400800" cy="100013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ГБОУ СОШ им. В.С. Юдина с. Новый Буян м.р. Красноярский Самарской области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5929322" y="4214818"/>
            <a:ext cx="2786082" cy="2286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000" b="1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Segoe Print" pitchFamily="2" charset="0"/>
                <a:cs typeface="Times New Roman" panose="02020603050405020304" pitchFamily="18" charset="0"/>
              </a:rPr>
              <a:t>Автор: </a:t>
            </a:r>
            <a:br>
              <a:rPr kumimoji="0" lang="ru-RU" sz="2000" b="1" i="0" u="none" strike="noStrike" kern="1200" cap="none" spc="0" normalizeH="0" baseline="0" noProof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Segoe Print" pitchFamily="2" charset="0"/>
                <a:cs typeface="Times New Roman" panose="02020603050405020304" pitchFamily="18" charset="0"/>
              </a:rPr>
            </a:br>
            <a:r>
              <a:rPr kumimoji="0" lang="ru-RU" sz="2000" b="1" i="0" u="none" strike="noStrike" kern="1200" cap="none" spc="0" normalizeH="0" baseline="0" noProof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Segoe Print" pitchFamily="2" charset="0"/>
                <a:cs typeface="Times New Roman" panose="02020603050405020304" pitchFamily="18" charset="0"/>
              </a:rPr>
              <a:t>ст. воспитатель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Segoe Print" pitchFamily="2" charset="0"/>
                <a:cs typeface="Times New Roman" panose="02020603050405020304" pitchFamily="18" charset="0"/>
              </a:rPr>
              <a:t>ОДО №2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  <a:cs typeface="Times New Roman" panose="02020603050405020304" pitchFamily="18" charset="0"/>
              </a:rPr>
              <a:t>Б</a:t>
            </a:r>
            <a:r>
              <a:rPr kumimoji="0" lang="ru-RU" sz="2000" b="1" i="0" u="none" strike="noStrike" kern="1200" cap="none" spc="0" normalizeH="0" baseline="0" noProof="0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Segoe Print" pitchFamily="2" charset="0"/>
                <a:cs typeface="Times New Roman" panose="02020603050405020304" pitchFamily="18" charset="0"/>
              </a:rPr>
              <a:t>амбурина</a:t>
            </a:r>
            <a:r>
              <a:rPr kumimoji="0" lang="ru-RU" sz="2000" b="1" i="0" u="none" strike="noStrike" kern="1200" cap="none" spc="0" normalizeH="0" noProof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Segoe Print" pitchFamily="2" charset="0"/>
                <a:cs typeface="Times New Roman" panose="02020603050405020304" pitchFamily="18" charset="0"/>
              </a:rPr>
              <a:t> О.А</a:t>
            </a:r>
            <a:r>
              <a:rPr kumimoji="0" lang="ru-RU" sz="2000" b="1" i="0" u="none" strike="noStrike" kern="1200" cap="none" spc="0" normalizeH="0" noProof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ru-RU" sz="2000" b="1" i="0" u="none" strike="noStrike" kern="1200" cap="none" spc="0" normalizeH="0" baseline="0" noProof="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861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Оксана\Desktop\масленница\2YIKDnKrf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000240"/>
            <a:ext cx="5905509" cy="442913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714356"/>
            <a:ext cx="64294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Segoe Print" pitchFamily="2" charset="0"/>
              </a:rPr>
              <a:t>Девочки и мальчики второй  </a:t>
            </a:r>
          </a:p>
          <a:p>
            <a:r>
              <a:rPr lang="ru-RU" sz="2400" dirty="0" smtClean="0">
                <a:latin typeface="Segoe Print" pitchFamily="2" charset="0"/>
              </a:rPr>
              <a:t>младшей группы «Рыбки» </a:t>
            </a:r>
          </a:p>
          <a:p>
            <a:r>
              <a:rPr lang="ru-RU" sz="2400" dirty="0" smtClean="0">
                <a:latin typeface="Segoe Print" pitchFamily="2" charset="0"/>
              </a:rPr>
              <a:t>были задорны и веселы.</a:t>
            </a:r>
            <a:endParaRPr lang="ru-RU" sz="2400" dirty="0">
              <a:latin typeface="Segoe Print" pitchFamily="2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11420"/>
          </a:xfrm>
        </p:spPr>
        <p:txBody>
          <a:bodyPr>
            <a:no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400" dirty="0" smtClean="0">
                <a:latin typeface="Segoe Print" pitchFamily="2" charset="0"/>
              </a:rPr>
              <a:t/>
            </a:r>
            <a:br>
              <a:rPr lang="ru-RU" sz="2400" dirty="0" smtClean="0">
                <a:latin typeface="Segoe Print" pitchFamily="2" charset="0"/>
              </a:rPr>
            </a:br>
            <a:r>
              <a:rPr lang="ru-RU" sz="2400" dirty="0" smtClean="0">
                <a:latin typeface="Segoe Print" pitchFamily="2" charset="0"/>
              </a:rPr>
              <a:t/>
            </a:r>
            <a:br>
              <a:rPr lang="ru-RU" sz="2400" dirty="0" smtClean="0">
                <a:latin typeface="Segoe Print" pitchFamily="2" charset="0"/>
              </a:rPr>
            </a:br>
            <a:r>
              <a:rPr lang="ru-RU" sz="2400" dirty="0" smtClean="0">
                <a:latin typeface="Segoe Print" pitchFamily="2" charset="0"/>
              </a:rPr>
              <a:t>Не житье, а Масленица, </a:t>
            </a:r>
            <a:br>
              <a:rPr lang="ru-RU" sz="2400" dirty="0" smtClean="0">
                <a:latin typeface="Segoe Print" pitchFamily="2" charset="0"/>
              </a:rPr>
            </a:br>
            <a:r>
              <a:rPr lang="ru-RU" sz="2400" dirty="0" smtClean="0">
                <a:latin typeface="Segoe Print" pitchFamily="2" charset="0"/>
              </a:rPr>
              <a:t> Не все коту Масленица, будет и Великий пост. </a:t>
            </a:r>
            <a:br>
              <a:rPr lang="ru-RU" sz="2400" dirty="0" smtClean="0">
                <a:latin typeface="Segoe Print" pitchFamily="2" charset="0"/>
              </a:rPr>
            </a:br>
            <a:r>
              <a:rPr lang="ru-RU" sz="2400" dirty="0" smtClean="0">
                <a:latin typeface="Segoe Print" pitchFamily="2" charset="0"/>
              </a:rPr>
              <a:t> Масленица семь дней гуляет. </a:t>
            </a:r>
            <a:br>
              <a:rPr lang="ru-RU" sz="2400" dirty="0" smtClean="0">
                <a:latin typeface="Segoe Print" pitchFamily="2" charset="0"/>
              </a:rPr>
            </a:br>
            <a:r>
              <a:rPr lang="ru-RU" sz="2400" dirty="0" smtClean="0">
                <a:latin typeface="Segoe Print" pitchFamily="2" charset="0"/>
              </a:rPr>
              <a:t> Масленица -  </a:t>
            </a:r>
            <a:r>
              <a:rPr lang="ru-RU" sz="2400" dirty="0" err="1" smtClean="0">
                <a:latin typeface="Segoe Print" pitchFamily="2" charset="0"/>
              </a:rPr>
              <a:t>объедуха</a:t>
            </a:r>
            <a:r>
              <a:rPr lang="ru-RU" sz="2400" dirty="0" smtClean="0">
                <a:latin typeface="Segoe Print" pitchFamily="2" charset="0"/>
              </a:rPr>
              <a:t>, деньгами </a:t>
            </a:r>
            <a:r>
              <a:rPr lang="ru-RU" sz="2400" dirty="0" err="1" smtClean="0">
                <a:latin typeface="Segoe Print" pitchFamily="2" charset="0"/>
              </a:rPr>
              <a:t>приберуха</a:t>
            </a:r>
            <a:r>
              <a:rPr lang="ru-RU" sz="2400" dirty="0" smtClean="0">
                <a:latin typeface="Segoe Print" pitchFamily="2" charset="0"/>
              </a:rPr>
              <a:t>. </a:t>
            </a:r>
            <a:br>
              <a:rPr lang="ru-RU" sz="2400" dirty="0" smtClean="0">
                <a:latin typeface="Segoe Print" pitchFamily="2" charset="0"/>
              </a:rPr>
            </a:br>
            <a:r>
              <a:rPr lang="ru-RU" sz="2400" dirty="0" smtClean="0">
                <a:latin typeface="Segoe Print" pitchFamily="2" charset="0"/>
              </a:rPr>
              <a:t> Это Масленица идет, блин да мед несет. </a:t>
            </a:r>
            <a:br>
              <a:rPr lang="ru-RU" sz="2400" dirty="0" smtClean="0">
                <a:latin typeface="Segoe Print" pitchFamily="2" charset="0"/>
              </a:rPr>
            </a:br>
            <a:r>
              <a:rPr lang="ru-RU" sz="2400" dirty="0" smtClean="0">
                <a:latin typeface="Segoe Print" pitchFamily="2" charset="0"/>
              </a:rPr>
              <a:t>Хоть с себя что заложить, а Масленицу проводить,</a:t>
            </a:r>
            <a:br>
              <a:rPr lang="ru-RU" sz="2400" dirty="0" smtClean="0">
                <a:latin typeface="Segoe Print" pitchFamily="2" charset="0"/>
              </a:rPr>
            </a:br>
            <a:r>
              <a:rPr lang="ru-RU" sz="2400" dirty="0" smtClean="0">
                <a:latin typeface="Segoe Print" pitchFamily="2" charset="0"/>
              </a:rPr>
              <a:t>Без блинов - не Масленица. </a:t>
            </a:r>
            <a:br>
              <a:rPr lang="ru-RU" sz="2400" dirty="0" smtClean="0">
                <a:latin typeface="Segoe Print" pitchFamily="2" charset="0"/>
              </a:rPr>
            </a:br>
            <a:endParaRPr lang="ru-RU" sz="2400" dirty="0">
              <a:latin typeface="Segoe Print" pitchFamily="2" charset="0"/>
            </a:endParaRPr>
          </a:p>
        </p:txBody>
      </p:sp>
      <p:pic>
        <p:nvPicPr>
          <p:cNvPr id="5122" name="Picture 2" descr="C:\Users\Оксана\Desktop\масленница\n13Xp1dYFEg.jpg"/>
          <p:cNvPicPr>
            <a:picLocks noChangeAspect="1" noChangeArrowheads="1"/>
          </p:cNvPicPr>
          <p:nvPr/>
        </p:nvPicPr>
        <p:blipFill>
          <a:blip r:embed="rId2"/>
          <a:srcRect t="15190" b="12236"/>
          <a:stretch>
            <a:fillRect/>
          </a:stretch>
        </p:blipFill>
        <p:spPr bwMode="auto">
          <a:xfrm>
            <a:off x="428596" y="3500438"/>
            <a:ext cx="5643602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74638"/>
            <a:ext cx="6972320" cy="1654164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Segoe Print" pitchFamily="2" charset="0"/>
              </a:rPr>
              <a:t>          А будущие ученики, дети подготовительной  группы «</a:t>
            </a:r>
            <a:r>
              <a:rPr lang="ru-RU" sz="2000" dirty="0" err="1" smtClean="0">
                <a:latin typeface="Segoe Print" pitchFamily="2" charset="0"/>
              </a:rPr>
              <a:t>Светофорчик</a:t>
            </a:r>
            <a:r>
              <a:rPr lang="ru-RU" sz="2000" dirty="0" smtClean="0">
                <a:latin typeface="Segoe Print" pitchFamily="2" charset="0"/>
              </a:rPr>
              <a:t>», показали зрителям , каким  светлым и добрым может быть  этот прекрасный праздник – Масленица!  </a:t>
            </a:r>
            <a:endParaRPr lang="ru-RU" sz="2000" dirty="0">
              <a:latin typeface="Segoe Print" pitchFamily="2" charset="0"/>
            </a:endParaRPr>
          </a:p>
        </p:txBody>
      </p:sp>
      <p:pic>
        <p:nvPicPr>
          <p:cNvPr id="10242" name="Picture 2" descr="C:\Users\Оксана\Desktop\масленница\bdB-N3mVie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3116"/>
            <a:ext cx="5786446" cy="43398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Оксана\Desktop\масленница\itfNL3YpMbg.jpg"/>
          <p:cNvPicPr>
            <a:picLocks noChangeAspect="1" noChangeArrowheads="1"/>
          </p:cNvPicPr>
          <p:nvPr/>
        </p:nvPicPr>
        <p:blipFill>
          <a:blip r:embed="rId2"/>
          <a:srcRect t="18036" b="12395"/>
          <a:stretch>
            <a:fillRect/>
          </a:stretch>
        </p:blipFill>
        <p:spPr bwMode="auto">
          <a:xfrm>
            <a:off x="3357554" y="3198034"/>
            <a:ext cx="5357850" cy="33027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14348" y="285728"/>
            <a:ext cx="621510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ru-RU" sz="2400" dirty="0" smtClean="0">
                <a:latin typeface="Segoe Print" pitchFamily="2" charset="0"/>
              </a:rPr>
              <a:t>Как на масленой неделе</a:t>
            </a:r>
          </a:p>
          <a:p>
            <a:pPr>
              <a:buFontTx/>
              <a:buNone/>
            </a:pPr>
            <a:r>
              <a:rPr lang="ru-RU" sz="2400" dirty="0" smtClean="0">
                <a:latin typeface="Segoe Print" pitchFamily="2" charset="0"/>
              </a:rPr>
              <a:t>Из печи блины летели!</a:t>
            </a:r>
          </a:p>
          <a:p>
            <a:pPr>
              <a:buFontTx/>
              <a:buNone/>
            </a:pPr>
            <a:r>
              <a:rPr lang="ru-RU" sz="2400" dirty="0" smtClean="0">
                <a:latin typeface="Segoe Print" pitchFamily="2" charset="0"/>
              </a:rPr>
              <a:t>С пылу, с жару, из печи,</a:t>
            </a:r>
          </a:p>
          <a:p>
            <a:pPr>
              <a:buFontTx/>
              <a:buNone/>
            </a:pPr>
            <a:r>
              <a:rPr lang="ru-RU" sz="2400" dirty="0" smtClean="0">
                <a:latin typeface="Segoe Print" pitchFamily="2" charset="0"/>
              </a:rPr>
              <a:t>Все румяны, горячи!</a:t>
            </a:r>
          </a:p>
          <a:p>
            <a:pPr>
              <a:buFontTx/>
              <a:buNone/>
            </a:pPr>
            <a:r>
              <a:rPr lang="ru-RU" sz="2400" dirty="0" smtClean="0">
                <a:latin typeface="Segoe Print" pitchFamily="2" charset="0"/>
              </a:rPr>
              <a:t>Масленица, угощай!</a:t>
            </a:r>
          </a:p>
          <a:p>
            <a:pPr>
              <a:buFontTx/>
              <a:buNone/>
            </a:pPr>
            <a:r>
              <a:rPr lang="ru-RU" sz="2400" dirty="0" smtClean="0">
                <a:latin typeface="Segoe Print" pitchFamily="2" charset="0"/>
              </a:rPr>
              <a:t> Всем </a:t>
            </a:r>
            <a:r>
              <a:rPr lang="ru-RU" sz="2400" dirty="0" err="1" smtClean="0">
                <a:latin typeface="Segoe Print" pitchFamily="2" charset="0"/>
              </a:rPr>
              <a:t>блиночков</a:t>
            </a:r>
            <a:r>
              <a:rPr lang="ru-RU" sz="2400" dirty="0" smtClean="0">
                <a:latin typeface="Segoe Print" pitchFamily="2" charset="0"/>
              </a:rPr>
              <a:t> подавай.</a:t>
            </a:r>
          </a:p>
          <a:p>
            <a:pPr>
              <a:buFontTx/>
              <a:buNone/>
            </a:pPr>
            <a:r>
              <a:rPr lang="ru-RU" sz="2400" dirty="0" smtClean="0">
                <a:latin typeface="Segoe Print" pitchFamily="2" charset="0"/>
              </a:rPr>
              <a:t> С пылу, с жару - разбирайте!</a:t>
            </a:r>
          </a:p>
          <a:p>
            <a:pPr>
              <a:buFontTx/>
              <a:buNone/>
            </a:pPr>
            <a:r>
              <a:rPr lang="ru-RU" sz="2400" dirty="0" smtClean="0">
                <a:latin typeface="Segoe Print" pitchFamily="2" charset="0"/>
              </a:rPr>
              <a:t>Похвалить не забывайте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642918"/>
            <a:ext cx="8215370" cy="548324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Segoe Print" pitchFamily="2" charset="0"/>
              </a:rPr>
              <a:t>              Ну что же, праздник наш имел успех.</a:t>
            </a:r>
          </a:p>
          <a:p>
            <a:pPr>
              <a:buNone/>
            </a:pPr>
            <a:r>
              <a:rPr lang="ru-RU" sz="2400" dirty="0" smtClean="0">
                <a:latin typeface="Segoe Print" pitchFamily="2" charset="0"/>
              </a:rPr>
              <a:t>              Весь день звучали песни, шутки, смех.</a:t>
            </a:r>
          </a:p>
          <a:p>
            <a:pPr>
              <a:buNone/>
            </a:pPr>
            <a:r>
              <a:rPr lang="ru-RU" sz="2400" dirty="0" smtClean="0">
                <a:latin typeface="Segoe Print" pitchFamily="2" charset="0"/>
              </a:rPr>
              <a:t>              Все ели и гуляли до отвала,</a:t>
            </a:r>
          </a:p>
          <a:p>
            <a:pPr>
              <a:buNone/>
            </a:pPr>
            <a:r>
              <a:rPr lang="ru-RU" sz="2400" dirty="0" smtClean="0">
                <a:latin typeface="Segoe Print" pitchFamily="2" charset="0"/>
              </a:rPr>
              <a:t>              Как Масленица нам повелевала</a:t>
            </a:r>
          </a:p>
          <a:p>
            <a:pPr>
              <a:buFontTx/>
              <a:buNone/>
            </a:pPr>
            <a:r>
              <a:rPr lang="ru-RU" sz="2400" dirty="0" smtClean="0">
                <a:latin typeface="Segoe Print" pitchFamily="2" charset="0"/>
              </a:rPr>
              <a:t>Пышные гуляния Ярмарка венчает.</a:t>
            </a:r>
          </a:p>
          <a:p>
            <a:pPr>
              <a:buFontTx/>
              <a:buNone/>
            </a:pPr>
            <a:r>
              <a:rPr lang="ru-RU" sz="2400" dirty="0" smtClean="0">
                <a:latin typeface="Segoe Print" pitchFamily="2" charset="0"/>
              </a:rPr>
              <a:t>До свиданья, Масленица, приходи опять!</a:t>
            </a:r>
          </a:p>
          <a:p>
            <a:pPr>
              <a:buFontTx/>
              <a:buNone/>
            </a:pPr>
            <a:r>
              <a:rPr lang="ru-RU" sz="2400" dirty="0" smtClean="0">
                <a:latin typeface="Segoe Print" pitchFamily="2" charset="0"/>
              </a:rPr>
              <a:t>Через год Красавицу снова повстречаем.</a:t>
            </a:r>
          </a:p>
          <a:p>
            <a:pPr>
              <a:buFontTx/>
              <a:buNone/>
            </a:pPr>
            <a:r>
              <a:rPr lang="ru-RU" sz="2400" dirty="0" smtClean="0">
                <a:latin typeface="Segoe Print" pitchFamily="2" charset="0"/>
              </a:rPr>
              <a:t>Снова будем </a:t>
            </a:r>
          </a:p>
          <a:p>
            <a:pPr>
              <a:buFontTx/>
              <a:buNone/>
            </a:pPr>
            <a:r>
              <a:rPr lang="ru-RU" sz="2400" dirty="0" smtClean="0">
                <a:latin typeface="Segoe Print" pitchFamily="2" charset="0"/>
              </a:rPr>
              <a:t>праздновать, </a:t>
            </a:r>
          </a:p>
          <a:p>
            <a:pPr>
              <a:buFontTx/>
              <a:buNone/>
            </a:pPr>
            <a:r>
              <a:rPr lang="ru-RU" sz="2400" dirty="0" smtClean="0">
                <a:latin typeface="Segoe Print" pitchFamily="2" charset="0"/>
              </a:rPr>
              <a:t>блинами </a:t>
            </a:r>
          </a:p>
          <a:p>
            <a:pPr>
              <a:buFontTx/>
              <a:buNone/>
            </a:pPr>
            <a:r>
              <a:rPr lang="ru-RU" sz="2400" dirty="0" smtClean="0">
                <a:latin typeface="Segoe Print" pitchFamily="2" charset="0"/>
              </a:rPr>
              <a:t>угощать!</a:t>
            </a:r>
          </a:p>
          <a:p>
            <a:pPr>
              <a:buFontTx/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321471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/>
            </a:r>
            <a:br>
              <a:rPr lang="ru-RU" sz="2800" dirty="0" smtClean="0">
                <a:latin typeface="Monotype Corsiva" pitchFamily="66" charset="0"/>
              </a:rPr>
            </a:br>
            <a:r>
              <a:rPr lang="ru-RU" sz="2800" dirty="0" smtClean="0">
                <a:latin typeface="Monotype Corsiva" pitchFamily="66" charset="0"/>
              </a:rPr>
              <a:t>Со времён старинных, давних</a:t>
            </a:r>
            <a:br>
              <a:rPr lang="ru-RU" sz="2800" dirty="0" smtClean="0">
                <a:latin typeface="Monotype Corsiva" pitchFamily="66" charset="0"/>
              </a:rPr>
            </a:br>
            <a:r>
              <a:rPr lang="ru-RU" sz="2800" dirty="0" smtClean="0">
                <a:latin typeface="Monotype Corsiva" pitchFamily="66" charset="0"/>
              </a:rPr>
              <a:t> Праздник Солнца к нам спешит.</a:t>
            </a:r>
            <a:r>
              <a:rPr lang="ru-RU" sz="2800" dirty="0" smtClean="0"/>
              <a:t> </a:t>
            </a:r>
            <a:br>
              <a:rPr lang="ru-RU" sz="2800" dirty="0" smtClean="0"/>
            </a:br>
            <a:r>
              <a:rPr lang="ru-RU" sz="2800" dirty="0" smtClean="0">
                <a:latin typeface="Monotype Corsiva" pitchFamily="66" charset="0"/>
              </a:rPr>
              <a:t>С Масленицей ласковой поздравляем вас,</a:t>
            </a:r>
            <a:br>
              <a:rPr lang="ru-RU" sz="2800" dirty="0" smtClean="0">
                <a:latin typeface="Monotype Corsiva" pitchFamily="66" charset="0"/>
              </a:rPr>
            </a:br>
            <a:r>
              <a:rPr lang="ru-RU" sz="2800" dirty="0" smtClean="0">
                <a:latin typeface="Monotype Corsiva" pitchFamily="66" charset="0"/>
              </a:rPr>
              <a:t>Пирогам повластвовать наступает час.</a:t>
            </a:r>
            <a:br>
              <a:rPr lang="ru-RU" sz="2800" dirty="0" smtClean="0">
                <a:latin typeface="Monotype Corsiva" pitchFamily="66" charset="0"/>
              </a:rPr>
            </a:br>
            <a:r>
              <a:rPr lang="ru-RU" sz="2800" dirty="0" smtClean="0">
                <a:latin typeface="Monotype Corsiva" pitchFamily="66" charset="0"/>
              </a:rPr>
              <a:t>Без блинов не сладятся проводы зимы,</a:t>
            </a:r>
            <a:br>
              <a:rPr lang="ru-RU" sz="2800" dirty="0" smtClean="0">
                <a:latin typeface="Monotype Corsiva" pitchFamily="66" charset="0"/>
              </a:rPr>
            </a:br>
            <a:r>
              <a:rPr lang="ru-RU" sz="2800" dirty="0" smtClean="0">
                <a:latin typeface="Monotype Corsiva" pitchFamily="66" charset="0"/>
              </a:rPr>
              <a:t>К песне, к шутке, к радости приглашаем мы!</a:t>
            </a:r>
            <a:br>
              <a:rPr lang="ru-RU" sz="2800" dirty="0" smtClean="0">
                <a:latin typeface="Monotype Corsiva" pitchFamily="66" charset="0"/>
              </a:rPr>
            </a:br>
            <a:r>
              <a:rPr lang="ru-RU" sz="2800" dirty="0" smtClean="0">
                <a:latin typeface="Monotype Corsiva" pitchFamily="66" charset="0"/>
              </a:rPr>
              <a:t/>
            </a:r>
            <a:br>
              <a:rPr lang="ru-RU" sz="2800" dirty="0" smtClean="0">
                <a:latin typeface="Monotype Corsiva" pitchFamily="66" charset="0"/>
              </a:rPr>
            </a:br>
            <a:r>
              <a:rPr lang="ru-RU" sz="2800" dirty="0" smtClean="0">
                <a:latin typeface="Monotype Corsiva" pitchFamily="66" charset="0"/>
              </a:rPr>
              <a:t/>
            </a:r>
            <a:br>
              <a:rPr lang="ru-RU" sz="2800" dirty="0" smtClean="0">
                <a:latin typeface="Monotype Corsiva" pitchFamily="66" charset="0"/>
              </a:rPr>
            </a:br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1026" name="Picture 2" descr="C:\Users\Оксана\Desktop\масленница\h_55ApgQdc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1527" y="2857496"/>
            <a:ext cx="3870605" cy="3650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9727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Segoe Print" pitchFamily="2" charset="0"/>
              </a:rPr>
              <a:t/>
            </a:r>
            <a:br>
              <a:rPr lang="ru-RU" sz="2400" dirty="0" smtClean="0">
                <a:latin typeface="Segoe Print" pitchFamily="2" charset="0"/>
              </a:rPr>
            </a:br>
            <a:r>
              <a:rPr lang="ru-RU" sz="2400" dirty="0" smtClean="0">
                <a:latin typeface="Segoe Print" pitchFamily="2" charset="0"/>
              </a:rPr>
              <a:t/>
            </a:r>
            <a:br>
              <a:rPr lang="ru-RU" sz="2400" dirty="0" smtClean="0">
                <a:latin typeface="Segoe Print" pitchFamily="2" charset="0"/>
              </a:rPr>
            </a:br>
            <a:r>
              <a:rPr lang="ru-RU" sz="2400" dirty="0" smtClean="0">
                <a:latin typeface="Segoe Print" pitchFamily="2" charset="0"/>
              </a:rPr>
              <a:t>Душа ль ты моя Масленица, перепелиные твои косточки, бумажное твое тельце: -Приезжай ко мне ты в гости на широк </a:t>
            </a:r>
            <a:r>
              <a:rPr lang="ru-RU" sz="2400" dirty="0" err="1" smtClean="0">
                <a:latin typeface="Segoe Print" pitchFamily="2" charset="0"/>
              </a:rPr>
              <a:t>дворок</a:t>
            </a:r>
            <a:r>
              <a:rPr lang="ru-RU" sz="2400" dirty="0" smtClean="0">
                <a:latin typeface="Segoe Print" pitchFamily="2" charset="0"/>
              </a:rPr>
              <a:t>, на горах покататься, в блинах поваляться, сердцем потешиться! </a:t>
            </a:r>
            <a:endParaRPr lang="ru-RU" sz="2400" dirty="0">
              <a:latin typeface="Segoe Print" pitchFamily="2" charset="0"/>
            </a:endParaRPr>
          </a:p>
        </p:txBody>
      </p:sp>
      <p:pic>
        <p:nvPicPr>
          <p:cNvPr id="2050" name="Picture 2" descr="C:\Users\Оксана\Desktop\масленница\yZ2P6hvl9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68486"/>
            <a:ext cx="5715040" cy="4286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7807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74638"/>
            <a:ext cx="6972320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Segoe Print" pitchFamily="2" charset="0"/>
              </a:rPr>
              <a:t>       Какой же праздник на Руси может обойтись без «козней и проказ» Бабы Яги</a:t>
            </a:r>
            <a:endParaRPr lang="ru-RU" sz="2400" dirty="0">
              <a:latin typeface="Segoe Print" pitchFamily="2" charset="0"/>
            </a:endParaRPr>
          </a:p>
        </p:txBody>
      </p:sp>
      <p:pic>
        <p:nvPicPr>
          <p:cNvPr id="3" name="Picture 2" descr="C:\Users\Оксана\Desktop\масленница\eVV074nM0oI.jpg"/>
          <p:cNvPicPr>
            <a:picLocks noChangeAspect="1" noChangeArrowheads="1"/>
          </p:cNvPicPr>
          <p:nvPr/>
        </p:nvPicPr>
        <p:blipFill>
          <a:blip r:embed="rId2"/>
          <a:srcRect l="7647" t="7031"/>
          <a:stretch>
            <a:fillRect/>
          </a:stretch>
        </p:blipFill>
        <p:spPr bwMode="auto">
          <a:xfrm>
            <a:off x="428596" y="1555285"/>
            <a:ext cx="5429288" cy="49534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ксана\Desktop\масленница\mrrWQOlKyMc.jpg"/>
          <p:cNvPicPr>
            <a:picLocks noChangeAspect="1" noChangeArrowheads="1"/>
          </p:cNvPicPr>
          <p:nvPr/>
        </p:nvPicPr>
        <p:blipFill>
          <a:blip r:embed="rId2"/>
          <a:srcRect b="24280"/>
          <a:stretch>
            <a:fillRect/>
          </a:stretch>
        </p:blipFill>
        <p:spPr bwMode="auto">
          <a:xfrm>
            <a:off x="285720" y="285728"/>
            <a:ext cx="5534892" cy="3143272"/>
          </a:xfrm>
          <a:prstGeom prst="rect">
            <a:avLst/>
          </a:prstGeom>
          <a:noFill/>
        </p:spPr>
      </p:pic>
      <p:pic>
        <p:nvPicPr>
          <p:cNvPr id="3075" name="Picture 3" descr="C:\Users\Оксана\Desktop\масленница\2L5w16C0ovg.jpg"/>
          <p:cNvPicPr>
            <a:picLocks noChangeAspect="1" noChangeArrowheads="1"/>
          </p:cNvPicPr>
          <p:nvPr/>
        </p:nvPicPr>
        <p:blipFill>
          <a:blip r:embed="rId3"/>
          <a:srcRect l="20117" b="17854"/>
          <a:stretch>
            <a:fillRect/>
          </a:stretch>
        </p:blipFill>
        <p:spPr bwMode="auto">
          <a:xfrm>
            <a:off x="4286248" y="3071810"/>
            <a:ext cx="4538658" cy="350046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643570" y="2071678"/>
            <a:ext cx="2928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Segoe Print" pitchFamily="2" charset="0"/>
              </a:rPr>
              <a:t>       Танец </a:t>
            </a:r>
          </a:p>
          <a:p>
            <a:r>
              <a:rPr lang="ru-RU" sz="2400" dirty="0" smtClean="0">
                <a:latin typeface="Segoe Print" pitchFamily="2" charset="0"/>
              </a:rPr>
              <a:t>   «Бабки </a:t>
            </a:r>
            <a:r>
              <a:rPr lang="ru-RU" sz="2400" dirty="0" err="1" smtClean="0">
                <a:latin typeface="Segoe Print" pitchFamily="2" charset="0"/>
              </a:rPr>
              <a:t>Ежки</a:t>
            </a:r>
            <a:r>
              <a:rPr lang="ru-RU" sz="2400" dirty="0" smtClean="0">
                <a:latin typeface="Segoe Print" pitchFamily="2" charset="0"/>
              </a:rPr>
              <a:t>»</a:t>
            </a:r>
            <a:endParaRPr lang="ru-RU" sz="2400" dirty="0">
              <a:latin typeface="Segoe Print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Segoe Print" pitchFamily="2" charset="0"/>
              </a:rPr>
              <a:t>Масленичный «</a:t>
            </a:r>
            <a:r>
              <a:rPr lang="ru-RU" sz="3200" dirty="0" err="1" smtClean="0">
                <a:latin typeface="Segoe Print" pitchFamily="2" charset="0"/>
              </a:rPr>
              <a:t>Флешмоб</a:t>
            </a:r>
            <a:r>
              <a:rPr lang="ru-RU" sz="3200" dirty="0" smtClean="0">
                <a:latin typeface="Segoe Print" pitchFamily="2" charset="0"/>
              </a:rPr>
              <a:t>»</a:t>
            </a:r>
            <a:endParaRPr lang="ru-RU" sz="3200" dirty="0">
              <a:latin typeface="Segoe Print" pitchFamily="2" charset="0"/>
            </a:endParaRPr>
          </a:p>
        </p:txBody>
      </p:sp>
      <p:pic>
        <p:nvPicPr>
          <p:cNvPr id="4098" name="Picture 2" descr="C:\Users\Оксана\Desktop\масленница\Er73sIhCfKU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928802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Segoe Print" pitchFamily="2" charset="0"/>
              </a:rPr>
              <a:t/>
            </a:r>
            <a:br>
              <a:rPr lang="ru-RU" sz="2800" dirty="0" smtClean="0">
                <a:latin typeface="Segoe Print" pitchFamily="2" charset="0"/>
              </a:rPr>
            </a:br>
            <a:r>
              <a:rPr lang="ru-RU" sz="2800" dirty="0" smtClean="0">
                <a:latin typeface="Segoe Print" pitchFamily="2" charset="0"/>
              </a:rPr>
              <a:t/>
            </a:r>
            <a:br>
              <a:rPr lang="ru-RU" sz="2800" dirty="0" smtClean="0">
                <a:latin typeface="Segoe Print" pitchFamily="2" charset="0"/>
              </a:rPr>
            </a:br>
            <a:r>
              <a:rPr lang="ru-RU" sz="2800" dirty="0" smtClean="0">
                <a:latin typeface="Segoe Print" pitchFamily="2" charset="0"/>
              </a:rPr>
              <a:t/>
            </a:r>
            <a:br>
              <a:rPr lang="ru-RU" sz="2800" dirty="0" smtClean="0">
                <a:latin typeface="Segoe Print" pitchFamily="2" charset="0"/>
              </a:rPr>
            </a:br>
            <a:r>
              <a:rPr lang="ru-RU" sz="2800" dirty="0" smtClean="0">
                <a:latin typeface="Segoe Print" pitchFamily="2" charset="0"/>
              </a:rPr>
              <a:t/>
            </a:r>
            <a:br>
              <a:rPr lang="ru-RU" sz="2800" dirty="0" smtClean="0">
                <a:latin typeface="Segoe Print" pitchFamily="2" charset="0"/>
              </a:rPr>
            </a:br>
            <a:r>
              <a:rPr lang="ru-RU" sz="2800" dirty="0" smtClean="0">
                <a:latin typeface="Segoe Print" pitchFamily="2" charset="0"/>
              </a:rPr>
              <a:t/>
            </a:r>
            <a:br>
              <a:rPr lang="ru-RU" sz="2800" dirty="0" smtClean="0">
                <a:latin typeface="Segoe Print" pitchFamily="2" charset="0"/>
              </a:rPr>
            </a:br>
            <a:r>
              <a:rPr lang="ru-RU" sz="2800" dirty="0" smtClean="0">
                <a:latin typeface="Segoe Print" pitchFamily="2" charset="0"/>
              </a:rPr>
              <a:t>        Масленица идет целую неделю – «масленичную» или «сырную». </a:t>
            </a:r>
            <a:br>
              <a:rPr lang="ru-RU" sz="2800" dirty="0" smtClean="0">
                <a:latin typeface="Segoe Print" pitchFamily="2" charset="0"/>
              </a:rPr>
            </a:br>
            <a:r>
              <a:rPr lang="ru-RU" sz="2800" dirty="0" smtClean="0">
                <a:latin typeface="Segoe Print" pitchFamily="2" charset="0"/>
              </a:rPr>
              <a:t>Вся неделя связана с розыгрышами ,с играми, забавами и </a:t>
            </a:r>
            <a:r>
              <a:rPr lang="ru-RU" sz="2800" dirty="0" err="1" smtClean="0">
                <a:latin typeface="Segoe Print" pitchFamily="2" charset="0"/>
              </a:rPr>
              <a:t>обьеданием</a:t>
            </a:r>
            <a:r>
              <a:rPr lang="ru-RU" sz="2800" dirty="0" smtClean="0">
                <a:latin typeface="Segoe Print" pitchFamily="2" charset="0"/>
              </a:rPr>
              <a:t>.</a:t>
            </a:r>
            <a:endParaRPr lang="ru-RU" sz="2800" dirty="0">
              <a:latin typeface="Segoe Print" pitchFamily="2" charset="0"/>
            </a:endParaRPr>
          </a:p>
        </p:txBody>
      </p:sp>
      <p:pic>
        <p:nvPicPr>
          <p:cNvPr id="6146" name="Picture 2" descr="C:\Users\Оксана\Desktop\масленница\m4fdP11qhs4.jpg"/>
          <p:cNvPicPr>
            <a:picLocks noChangeAspect="1" noChangeArrowheads="1"/>
          </p:cNvPicPr>
          <p:nvPr/>
        </p:nvPicPr>
        <p:blipFill>
          <a:blip r:embed="rId2"/>
          <a:srcRect r="9976" b="28293"/>
          <a:stretch>
            <a:fillRect/>
          </a:stretch>
        </p:blipFill>
        <p:spPr bwMode="auto">
          <a:xfrm>
            <a:off x="285720" y="3000372"/>
            <a:ext cx="5979050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488" y="4929198"/>
            <a:ext cx="564360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latin typeface="Segoe Print" pitchFamily="2" charset="0"/>
            </a:endParaRPr>
          </a:p>
          <a:p>
            <a:r>
              <a:rPr lang="ru-RU" sz="2000" dirty="0" smtClean="0">
                <a:latin typeface="Segoe Print" pitchFamily="2" charset="0"/>
              </a:rPr>
              <a:t>Дети первой  младшей группы «Солнышко» были почетными зрителями и самыми маленькими участниками праздника</a:t>
            </a:r>
            <a:r>
              <a:rPr lang="ru-RU" dirty="0" smtClean="0">
                <a:latin typeface="Segoe Print" pitchFamily="2" charset="0"/>
              </a:rPr>
              <a:t>.</a:t>
            </a:r>
            <a:endParaRPr lang="ru-RU" dirty="0">
              <a:latin typeface="Segoe Print" pitchFamily="2" charset="0"/>
            </a:endParaRPr>
          </a:p>
        </p:txBody>
      </p:sp>
      <p:pic>
        <p:nvPicPr>
          <p:cNvPr id="7171" name="Picture 3" descr="C:\Users\Оксана\Desktop\масленница\y3twkspReHc.jpg"/>
          <p:cNvPicPr>
            <a:picLocks noChangeAspect="1" noChangeArrowheads="1"/>
          </p:cNvPicPr>
          <p:nvPr/>
        </p:nvPicPr>
        <p:blipFill>
          <a:blip r:embed="rId2"/>
          <a:srcRect b="15948"/>
          <a:stretch>
            <a:fillRect/>
          </a:stretch>
        </p:blipFill>
        <p:spPr bwMode="auto">
          <a:xfrm>
            <a:off x="2500298" y="285728"/>
            <a:ext cx="4143380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Segoe Print" pitchFamily="2" charset="0"/>
              </a:rPr>
              <a:t>Воспитанники второй младшей группы «Паровозик из </a:t>
            </a:r>
            <a:r>
              <a:rPr lang="ru-RU" sz="2000" dirty="0" err="1" smtClean="0">
                <a:latin typeface="Segoe Print" pitchFamily="2" charset="0"/>
              </a:rPr>
              <a:t>Ромашково</a:t>
            </a:r>
            <a:r>
              <a:rPr lang="ru-RU" sz="2000" dirty="0" smtClean="0">
                <a:latin typeface="Segoe Print" pitchFamily="2" charset="0"/>
              </a:rPr>
              <a:t>», в своем меньшинстве, тоже были активными .  </a:t>
            </a:r>
            <a:endParaRPr lang="ru-RU" sz="2000" dirty="0">
              <a:latin typeface="Segoe Print" pitchFamily="2" charset="0"/>
            </a:endParaRPr>
          </a:p>
        </p:txBody>
      </p:sp>
      <p:pic>
        <p:nvPicPr>
          <p:cNvPr id="4" name="Picture 2" descr="C:\Users\Оксана\Desktop\масленница\gxRGx7G2aK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857364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шаблон масленица - копи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масленица - копия</Template>
  <TotalTime>1394</TotalTime>
  <Words>222</Words>
  <Application>Microsoft Office PowerPoint</Application>
  <PresentationFormat>Экран (4:3)</PresentationFormat>
  <Paragraphs>40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шаблон масленица - копия</vt:lpstr>
      <vt:lpstr>Слайд 1</vt:lpstr>
      <vt:lpstr> Со времён старинных, давних  Праздник Солнца к нам спешит.  С Масленицей ласковой поздравляем вас, Пирогам повластвовать наступает час. Без блинов не сладятся проводы зимы, К песне, к шутке, к радости приглашаем мы!   </vt:lpstr>
      <vt:lpstr>  Душа ль ты моя Масленица, перепелиные твои косточки, бумажное твое тельце: -Приезжай ко мне ты в гости на широк дворок, на горах покататься, в блинах поваляться, сердцем потешиться! </vt:lpstr>
      <vt:lpstr>       Какой же праздник на Руси может обойтись без «козней и проказ» Бабы Яги</vt:lpstr>
      <vt:lpstr>Слайд 5</vt:lpstr>
      <vt:lpstr>Масленичный «Флешмоб»</vt:lpstr>
      <vt:lpstr>             Масленица идет целую неделю – «масленичную» или «сырную».  Вся неделя связана с розыгрышами ,с играми, забавами и обьеданием.</vt:lpstr>
      <vt:lpstr>Слайд 8</vt:lpstr>
      <vt:lpstr>Воспитанники второй младшей группы «Паровозик из Ромашково», в своем меньшинстве, тоже были активными .  </vt:lpstr>
      <vt:lpstr>Слайд 10</vt:lpstr>
      <vt:lpstr>   Не житье, а Масленица,   Не все коту Масленица, будет и Великий пост.   Масленица семь дней гуляет.   Масленица -  объедуха, деньгами приберуха.   Это Масленица идет, блин да мед несет.  Хоть с себя что заложить, а Масленицу проводить, Без блинов - не Масленица.  </vt:lpstr>
      <vt:lpstr>          А будущие ученики, дети подготовительной  группы «Светофорчик», показали зрителям , каким  светлым и добрым может быть  этот прекрасный праздник – Масленица!  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Анжелика</dc:creator>
  <cp:lastModifiedBy>Оксана</cp:lastModifiedBy>
  <cp:revision>33</cp:revision>
  <dcterms:created xsi:type="dcterms:W3CDTF">2014-02-24T16:21:22Z</dcterms:created>
  <dcterms:modified xsi:type="dcterms:W3CDTF">2017-02-27T18:01:13Z</dcterms:modified>
</cp:coreProperties>
</file>