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10FC0B1-B102-4011-A63D-2F4FEC1E93EF}" type="datetimeFigureOut">
              <a:rPr lang="ru-RU" smtClean="0"/>
              <a:t>21.02.2017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770BF14-D1B8-4D45-B3DB-FAEB091D091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0FC0B1-B102-4011-A63D-2F4FEC1E93EF}"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0FC0B1-B102-4011-A63D-2F4FEC1E93EF}"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10FC0B1-B102-4011-A63D-2F4FEC1E93EF}" type="datetimeFigureOut">
              <a:rPr lang="ru-RU" smtClean="0"/>
              <a:t>21.02.2017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770BF14-D1B8-4D45-B3DB-FAEB091D091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10FC0B1-B102-4011-A63D-2F4FEC1E93EF}" type="datetimeFigureOut">
              <a:rPr lang="ru-RU" smtClean="0"/>
              <a:t>21.02.2017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770BF14-D1B8-4D45-B3DB-FAEB091D091B}"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10FC0B1-B102-4011-A63D-2F4FEC1E93EF}" type="datetimeFigureOut">
              <a:rPr lang="ru-RU" smtClean="0"/>
              <a:t>21.02.2017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10FC0B1-B102-4011-A63D-2F4FEC1E93EF}"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770BF14-D1B8-4D45-B3DB-FAEB091D091B}"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10FC0B1-B102-4011-A63D-2F4FEC1E93EF}" type="datetimeFigureOut">
              <a:rPr lang="ru-RU" smtClean="0"/>
              <a:t>21.02.2017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10FC0B1-B102-4011-A63D-2F4FEC1E93EF}" type="datetimeFigureOut">
              <a:rPr lang="ru-RU" smtClean="0"/>
              <a:t>21.02.2017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10FC0B1-B102-4011-A63D-2F4FEC1E93EF}" type="datetimeFigureOut">
              <a:rPr lang="ru-RU" smtClean="0"/>
              <a:t>21.02.2017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70BF14-D1B8-4D45-B3DB-FAEB091D091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10FC0B1-B102-4011-A63D-2F4FEC1E93EF}"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770BF14-D1B8-4D45-B3DB-FAEB091D091B}"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10FC0B1-B102-4011-A63D-2F4FEC1E93EF}" type="datetimeFigureOut">
              <a:rPr lang="ru-RU" smtClean="0"/>
              <a:t>21.02.2017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770BF14-D1B8-4D45-B3DB-FAEB091D091B}"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7686" y="4853411"/>
            <a:ext cx="4481514" cy="1222375"/>
          </a:xfrm>
        </p:spPr>
        <p:txBody>
          <a:bodyPr>
            <a:normAutofit/>
          </a:bodyPr>
          <a:lstStyle/>
          <a:p>
            <a:r>
              <a:rPr lang="ru-RU" sz="1600" b="1" dirty="0" smtClean="0">
                <a:latin typeface="Times New Roman" pitchFamily="18" charset="0"/>
                <a:cs typeface="Times New Roman" pitchFamily="18" charset="0"/>
              </a:rPr>
              <a:t>Автор Леонова Ольга Михайловна</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воспитатель</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МДОУ № 35</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г. Комсомольск на </a:t>
            </a:r>
            <a:r>
              <a:rPr lang="ru-RU" sz="1600" b="1" dirty="0" err="1" smtClean="0">
                <a:latin typeface="Times New Roman" pitchFamily="18" charset="0"/>
                <a:cs typeface="Times New Roman" pitchFamily="18" charset="0"/>
              </a:rPr>
              <a:t>АМуре</a:t>
            </a:r>
            <a:endParaRPr lang="ru-RU" sz="1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0" y="357166"/>
            <a:ext cx="4267200" cy="3000396"/>
          </a:xfrm>
        </p:spPr>
        <p:txBody>
          <a:bodyPr/>
          <a:lstStyle/>
          <a:p>
            <a:pPr algn="ctr"/>
            <a:r>
              <a:rPr lang="ru-RU" sz="3600" b="1" dirty="0" smtClean="0">
                <a:solidFill>
                  <a:srgbClr val="7030A0"/>
                </a:solidFill>
                <a:latin typeface="Times New Roman" pitchFamily="18" charset="0"/>
                <a:cs typeface="Times New Roman" pitchFamily="18" charset="0"/>
              </a:rPr>
              <a:t>Нетрадиционная техника рисования </a:t>
            </a:r>
            <a:r>
              <a:rPr lang="en-US" sz="3600" b="1" dirty="0" smtClean="0">
                <a:solidFill>
                  <a:srgbClr val="7030A0"/>
                </a:solidFill>
                <a:latin typeface="Times New Roman" pitchFamily="18" charset="0"/>
                <a:cs typeface="Times New Roman" pitchFamily="18" charset="0"/>
              </a:rPr>
              <a:t>  </a:t>
            </a:r>
            <a:r>
              <a:rPr lang="ru-RU" sz="3600" b="1" dirty="0" smtClean="0">
                <a:solidFill>
                  <a:srgbClr val="7030A0"/>
                </a:solidFill>
                <a:latin typeface="Times New Roman" pitchFamily="18" charset="0"/>
                <a:cs typeface="Times New Roman" pitchFamily="18" charset="0"/>
              </a:rPr>
              <a:t>«</a:t>
            </a:r>
            <a:r>
              <a:rPr lang="ru-RU" sz="3600" b="1" dirty="0" err="1" smtClean="0">
                <a:solidFill>
                  <a:srgbClr val="7030A0"/>
                </a:solidFill>
                <a:latin typeface="Times New Roman" pitchFamily="18" charset="0"/>
                <a:cs typeface="Times New Roman" pitchFamily="18" charset="0"/>
              </a:rPr>
              <a:t>Эбру</a:t>
            </a:r>
            <a:r>
              <a:rPr lang="ru-RU" sz="3600" b="1" dirty="0" smtClean="0">
                <a:solidFill>
                  <a:srgbClr val="7030A0"/>
                </a:solidFill>
                <a:latin typeface="Times New Roman" pitchFamily="18" charset="0"/>
                <a:cs typeface="Times New Roman" pitchFamily="18" charset="0"/>
              </a:rPr>
              <a:t>» </a:t>
            </a:r>
            <a:endParaRPr lang="en-US" sz="3600" b="1" dirty="0" smtClean="0">
              <a:solidFill>
                <a:srgbClr val="7030A0"/>
              </a:solidFill>
              <a:latin typeface="Times New Roman" pitchFamily="18" charset="0"/>
              <a:cs typeface="Times New Roman" pitchFamily="18" charset="0"/>
            </a:endParaRPr>
          </a:p>
          <a:p>
            <a:r>
              <a:rPr lang="ru-RU" sz="3600" b="1" dirty="0" smtClean="0">
                <a:solidFill>
                  <a:srgbClr val="7030A0"/>
                </a:solidFill>
                <a:latin typeface="Times New Roman" pitchFamily="18" charset="0"/>
                <a:cs typeface="Times New Roman" pitchFamily="18" charset="0"/>
              </a:rPr>
              <a:t>мастер </a:t>
            </a:r>
            <a:r>
              <a:rPr lang="ru-RU" sz="3600" b="1" dirty="0" smtClean="0">
                <a:solidFill>
                  <a:srgbClr val="7030A0"/>
                </a:solidFill>
                <a:latin typeface="Times New Roman" pitchFamily="18" charset="0"/>
                <a:cs typeface="Times New Roman" pitchFamily="18" charset="0"/>
              </a:rPr>
              <a:t>– класс</a:t>
            </a:r>
          </a:p>
          <a:p>
            <a:endParaRPr lang="ru-RU" dirty="0"/>
          </a:p>
        </p:txBody>
      </p:sp>
      <p:pic>
        <p:nvPicPr>
          <p:cNvPr id="13314" name="Picture 2" descr="http://ebru-art.com.ua/ebru/pic-adult/ebru_photo_08_038..jpg"/>
          <p:cNvPicPr>
            <a:picLocks noChangeAspect="1" noChangeArrowheads="1"/>
          </p:cNvPicPr>
          <p:nvPr/>
        </p:nvPicPr>
        <p:blipFill>
          <a:blip r:embed="rId2" cstate="print"/>
          <a:srcRect/>
          <a:stretch>
            <a:fillRect/>
          </a:stretch>
        </p:blipFill>
        <p:spPr bwMode="auto">
          <a:xfrm>
            <a:off x="357159" y="2571744"/>
            <a:ext cx="3714776" cy="38528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https://im2-tub-ru.yandex.net/i?id=2517cc27b5ba874aac7ca4dffb3323ca&amp;n=33&amp;h=215&amp;w=322"/>
          <p:cNvPicPr>
            <a:picLocks noChangeAspect="1" noChangeArrowheads="1"/>
          </p:cNvPicPr>
          <p:nvPr/>
        </p:nvPicPr>
        <p:blipFill>
          <a:blip r:embed="rId2" cstate="print"/>
          <a:srcRect/>
          <a:stretch>
            <a:fillRect/>
          </a:stretch>
        </p:blipFill>
        <p:spPr bwMode="auto">
          <a:xfrm>
            <a:off x="357158" y="1428736"/>
            <a:ext cx="4572032" cy="2357454"/>
          </a:xfrm>
          <a:prstGeom prst="rect">
            <a:avLst/>
          </a:prstGeom>
          <a:noFill/>
        </p:spPr>
      </p:pic>
      <p:pic>
        <p:nvPicPr>
          <p:cNvPr id="19462" name="Picture 6" descr="http://www.vsedelkin.ru/wp-content/uploads/2016/06/ebru2.jpg"/>
          <p:cNvPicPr>
            <a:picLocks noChangeAspect="1" noChangeArrowheads="1"/>
          </p:cNvPicPr>
          <p:nvPr/>
        </p:nvPicPr>
        <p:blipFill>
          <a:blip r:embed="rId3" cstate="print"/>
          <a:srcRect/>
          <a:stretch>
            <a:fillRect/>
          </a:stretch>
        </p:blipFill>
        <p:spPr bwMode="auto">
          <a:xfrm>
            <a:off x="357158" y="4000504"/>
            <a:ext cx="4643470" cy="2643206"/>
          </a:xfrm>
          <a:prstGeom prst="rect">
            <a:avLst/>
          </a:prstGeom>
          <a:noFill/>
        </p:spPr>
      </p:pic>
      <p:pic>
        <p:nvPicPr>
          <p:cNvPr id="19464" name="Picture 8" descr="http://ebru-art.com.ua/ebru/aqua_children_foto/2014_08_ebru-leto-1.jpg"/>
          <p:cNvPicPr>
            <a:picLocks noChangeAspect="1" noChangeArrowheads="1"/>
          </p:cNvPicPr>
          <p:nvPr/>
        </p:nvPicPr>
        <p:blipFill>
          <a:blip r:embed="rId4" cstate="print"/>
          <a:srcRect/>
          <a:stretch>
            <a:fillRect/>
          </a:stretch>
        </p:blipFill>
        <p:spPr bwMode="auto">
          <a:xfrm>
            <a:off x="5643570" y="1428736"/>
            <a:ext cx="3143272" cy="52149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071546"/>
            <a:ext cx="8686800" cy="2857520"/>
          </a:xfrm>
        </p:spPr>
        <p:txBody>
          <a:bodyPr>
            <a:normAutofit/>
          </a:bodyPr>
          <a:lstStyle/>
          <a:p>
            <a:r>
              <a:rPr lang="ru-RU" sz="1800" b="1" dirty="0" smtClean="0">
                <a:solidFill>
                  <a:schemeClr val="tx1"/>
                </a:solidFill>
                <a:latin typeface="Times New Roman" pitchFamily="18" charset="0"/>
                <a:cs typeface="Times New Roman" pitchFamily="18" charset="0"/>
              </a:rPr>
              <a:t>Перенос </a:t>
            </a:r>
            <a:r>
              <a:rPr lang="ru-RU" sz="1800" b="1" dirty="0" smtClean="0">
                <a:solidFill>
                  <a:schemeClr val="tx1"/>
                </a:solidFill>
                <a:latin typeface="Times New Roman" pitchFamily="18" charset="0"/>
                <a:cs typeface="Times New Roman" pitchFamily="18" charset="0"/>
              </a:rPr>
              <a:t>рисунка на бумагу</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Берем лист бумаги, соответствующий размеру лотка, аккуратно кладем ее на поверхность и ждем несколько минут, края начнут подниматься. Берем за края бумаги и поднимаем ее.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процессе работы предугадать, как растекутся краски, очень сложно. Поэтому здесь нет определенных рамок и ограничений, а только личный полет фантазии.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Каждый рисунок единственный и неповторимый.</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23554" name="AutoShape 2" descr="http://%D1%82%D0%BE%D0%BC%D1%81%D0%BA.%D0%B4%D0%B0%D1%80%D0%B8-%D0%BF%D0%BE%D1%81%D1%82%D1%83%D0%BF%D0%BE%D0%BA.%D1%80%D1%84/upload/iblock/e44/e446f7a8979721174286d71a43a0fd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D1%82%D0%BE%D0%BC%D1%81%D0%BA.%D0%B4%D0%B0%D1%80%D0%B8-%D0%BF%D0%BE%D1%81%D1%82%D1%83%D0%BF%D0%BE%D0%BA.%D1%80%D1%84/upload/iblock/e44/e446f7a8979721174286d71a43a0fd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amp;tcy;&amp;ocy;&amp;mcy;&amp;scy;&amp;kcy;.&amp;dcy;&amp;acy;&amp;rcy;&amp;icy;-&amp;pcy;&amp;ocy;&amp;scy;&amp;tcy;&amp;ucy;&amp;pcy;&amp;ocy;&amp;kcy;.&amp;rcy;&amp;fcy;/upload/iblock/e44/e446f7a8979721174286d71a43a0fd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http://romaniasch.ucoz.ru/_si/0/57167984.jpg"/>
          <p:cNvPicPr/>
          <p:nvPr/>
        </p:nvPicPr>
        <p:blipFill>
          <a:blip r:embed="rId2" cstate="print"/>
          <a:srcRect/>
          <a:stretch>
            <a:fillRect/>
          </a:stretch>
        </p:blipFill>
        <p:spPr bwMode="auto">
          <a:xfrm>
            <a:off x="4989525" y="3714752"/>
            <a:ext cx="3797317" cy="2928958"/>
          </a:xfrm>
          <a:prstGeom prst="rect">
            <a:avLst/>
          </a:prstGeom>
          <a:ln>
            <a:noFill/>
          </a:ln>
          <a:effectLst>
            <a:softEdge rad="112500"/>
          </a:effectLst>
        </p:spPr>
      </p:pic>
      <p:sp>
        <p:nvSpPr>
          <p:cNvPr id="23560" name="AutoShape 8" descr="https://user.gallerix.ru/iann/pp/9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2" name="AutoShape 10" descr="https://user.gallerix.ru/iann/pp/9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4" name="AutoShape 12" descr="https://user.gallerix.ru/iann/pp/9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6" name="Picture 14" descr="http://www.sibmedport.ru/media3/Tanya/ebru%20%281%29.jpg"/>
          <p:cNvPicPr>
            <a:picLocks noChangeAspect="1" noChangeArrowheads="1"/>
          </p:cNvPicPr>
          <p:nvPr/>
        </p:nvPicPr>
        <p:blipFill>
          <a:blip r:embed="rId3" cstate="print"/>
          <a:srcRect/>
          <a:stretch>
            <a:fillRect/>
          </a:stretch>
        </p:blipFill>
        <p:spPr bwMode="auto">
          <a:xfrm>
            <a:off x="285720" y="3786190"/>
            <a:ext cx="3786214" cy="27860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928670"/>
            <a:ext cx="8686800" cy="1571636"/>
          </a:xfrm>
        </p:spPr>
        <p:txBody>
          <a:bodyPr>
            <a:normAutofit/>
          </a:bodyPr>
          <a:lstStyle/>
          <a:p>
            <a:r>
              <a:rPr lang="ru-RU" sz="1800" cap="none" dirty="0" smtClean="0">
                <a:solidFill>
                  <a:schemeClr val="tx1"/>
                </a:solidFill>
                <a:latin typeface="Times New Roman" pitchFamily="18" charset="0"/>
                <a:ea typeface="Times New Roman" pitchFamily="18" charset="0"/>
                <a:cs typeface="Times New Roman" pitchFamily="18" charset="0"/>
              </a:rPr>
              <a:t>В процессе работы предугадать, как растекутся краски, очень сложно. Поэтому здесь нет определенных рамок и ограничений, а только личный полет фантазии. </a:t>
            </a:r>
            <a:br>
              <a:rPr lang="ru-RU" sz="1800" cap="none" dirty="0" smtClean="0">
                <a:solidFill>
                  <a:schemeClr val="tx1"/>
                </a:solidFill>
                <a:latin typeface="Times New Roman" pitchFamily="18" charset="0"/>
                <a:ea typeface="Times New Roman" pitchFamily="18" charset="0"/>
                <a:cs typeface="Times New Roman" pitchFamily="18" charset="0"/>
              </a:rPr>
            </a:br>
            <a:r>
              <a:rPr lang="ru-RU" sz="1800" cap="none" dirty="0" smtClean="0">
                <a:solidFill>
                  <a:schemeClr val="tx1"/>
                </a:solidFill>
                <a:latin typeface="Times New Roman" pitchFamily="18" charset="0"/>
                <a:ea typeface="Times New Roman" pitchFamily="18" charset="0"/>
                <a:cs typeface="Times New Roman" pitchFamily="18" charset="0"/>
              </a:rPr>
              <a:t>Каждый рисунок единственный и неповторимый.</a:t>
            </a:r>
            <a:r>
              <a:rPr lang="ru-RU" sz="1800" cap="none" dirty="0" smtClean="0">
                <a:solidFill>
                  <a:schemeClr val="tx1"/>
                </a:solidFill>
                <a:latin typeface="Times New Roman" pitchFamily="18" charset="0"/>
                <a:cs typeface="Times New Roman" pitchFamily="18" charset="0"/>
              </a:rPr>
              <a:t/>
            </a:r>
            <a:br>
              <a:rPr lang="ru-RU" sz="1800" cap="none"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pic>
        <p:nvPicPr>
          <p:cNvPr id="24578" name="Picture 2" descr="http://prazdnik-skazka.com/images/phocagallery/master_klass_ebru2015/thumbs/phoca_thumb_l_ebru_risunki02.jpg"/>
          <p:cNvPicPr>
            <a:picLocks noChangeAspect="1" noChangeArrowheads="1"/>
          </p:cNvPicPr>
          <p:nvPr/>
        </p:nvPicPr>
        <p:blipFill>
          <a:blip r:embed="rId2" cstate="print"/>
          <a:srcRect/>
          <a:stretch>
            <a:fillRect/>
          </a:stretch>
        </p:blipFill>
        <p:spPr bwMode="auto">
          <a:xfrm>
            <a:off x="214282" y="3429000"/>
            <a:ext cx="3929090" cy="3214680"/>
          </a:xfrm>
          <a:prstGeom prst="rect">
            <a:avLst/>
          </a:prstGeom>
          <a:noFill/>
        </p:spPr>
      </p:pic>
      <p:pic>
        <p:nvPicPr>
          <p:cNvPr id="24580" name="Picture 4" descr="http://boards.sarbc.ru/files/resized_640_480/a/g/c/agcy158lb.jpg"/>
          <p:cNvPicPr>
            <a:picLocks noChangeAspect="1" noChangeArrowheads="1"/>
          </p:cNvPicPr>
          <p:nvPr/>
        </p:nvPicPr>
        <p:blipFill>
          <a:blip r:embed="rId3" cstate="print"/>
          <a:srcRect/>
          <a:stretch>
            <a:fillRect/>
          </a:stretch>
        </p:blipFill>
        <p:spPr bwMode="auto">
          <a:xfrm>
            <a:off x="5000628" y="2428868"/>
            <a:ext cx="3809984" cy="42148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500042"/>
            <a:ext cx="8686800" cy="1571636"/>
          </a:xfrm>
        </p:spPr>
        <p:txBody>
          <a:bodyPr>
            <a:normAutofit/>
          </a:bodyPr>
          <a:lstStyle/>
          <a:p>
            <a:pPr algn="ctr"/>
            <a:r>
              <a:rPr lang="ru-RU" sz="2800" dirty="0" smtClean="0">
                <a:solidFill>
                  <a:schemeClr val="tx1"/>
                </a:solidFill>
                <a:latin typeface="Times New Roman" pitchFamily="18" charset="0"/>
                <a:cs typeface="Times New Roman" pitchFamily="18" charset="0"/>
              </a:rPr>
              <a:t>Наши работы</a:t>
            </a:r>
            <a:endParaRPr lang="ru-RU" sz="2800" dirty="0">
              <a:solidFill>
                <a:schemeClr val="tx1"/>
              </a:solidFill>
              <a:latin typeface="Times New Roman" pitchFamily="18" charset="0"/>
              <a:cs typeface="Times New Roman" pitchFamily="18" charset="0"/>
            </a:endParaRPr>
          </a:p>
        </p:txBody>
      </p:sp>
      <p:pic>
        <p:nvPicPr>
          <p:cNvPr id="25604" name="Picture 4" descr="http://stranamasterov.ru/img3/i2012/08/14/ebru.jpg"/>
          <p:cNvPicPr>
            <a:picLocks noChangeAspect="1" noChangeArrowheads="1"/>
          </p:cNvPicPr>
          <p:nvPr/>
        </p:nvPicPr>
        <p:blipFill>
          <a:blip r:embed="rId2" cstate="print"/>
          <a:srcRect l="3363" b="10372"/>
          <a:stretch>
            <a:fillRect/>
          </a:stretch>
        </p:blipFill>
        <p:spPr bwMode="auto">
          <a:xfrm>
            <a:off x="285720" y="1643051"/>
            <a:ext cx="3500462" cy="2214578"/>
          </a:xfrm>
          <a:prstGeom prst="rect">
            <a:avLst/>
          </a:prstGeom>
          <a:noFill/>
        </p:spPr>
      </p:pic>
      <p:pic>
        <p:nvPicPr>
          <p:cNvPr id="25606" name="Picture 6" descr="http://ebru-art.com.ua/ebru/aqua_children_foto/foto_18.JPG"/>
          <p:cNvPicPr>
            <a:picLocks noChangeAspect="1" noChangeArrowheads="1"/>
          </p:cNvPicPr>
          <p:nvPr/>
        </p:nvPicPr>
        <p:blipFill>
          <a:blip r:embed="rId3" cstate="print"/>
          <a:srcRect t="45902" r="7894"/>
          <a:stretch>
            <a:fillRect/>
          </a:stretch>
        </p:blipFill>
        <p:spPr bwMode="auto">
          <a:xfrm>
            <a:off x="4643438" y="1643050"/>
            <a:ext cx="3357586" cy="2286016"/>
          </a:xfrm>
          <a:prstGeom prst="rect">
            <a:avLst/>
          </a:prstGeom>
          <a:noFill/>
        </p:spPr>
      </p:pic>
      <p:pic>
        <p:nvPicPr>
          <p:cNvPr id="25608" name="Picture 8" descr="http://pic.rutube.ru/video/bf/d0/bfd0071ecea010ece632b5a52dd76585.jpg"/>
          <p:cNvPicPr>
            <a:picLocks noChangeAspect="1" noChangeArrowheads="1"/>
          </p:cNvPicPr>
          <p:nvPr/>
        </p:nvPicPr>
        <p:blipFill>
          <a:blip r:embed="rId4" cstate="print"/>
          <a:srcRect l="8021"/>
          <a:stretch>
            <a:fillRect/>
          </a:stretch>
        </p:blipFill>
        <p:spPr bwMode="auto">
          <a:xfrm>
            <a:off x="2214546" y="4214818"/>
            <a:ext cx="4095736" cy="23574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32" name="Picture 8" descr="http://www.maam.ru/upload/blogs/detsad-76171-1398657625.jpg"/>
          <p:cNvPicPr>
            <a:picLocks noChangeAspect="1" noChangeArrowheads="1"/>
          </p:cNvPicPr>
          <p:nvPr/>
        </p:nvPicPr>
        <p:blipFill>
          <a:blip r:embed="rId2" cstate="print"/>
          <a:srcRect/>
          <a:stretch>
            <a:fillRect/>
          </a:stretch>
        </p:blipFill>
        <p:spPr bwMode="auto">
          <a:xfrm>
            <a:off x="714348" y="1357298"/>
            <a:ext cx="3714776" cy="2571768"/>
          </a:xfrm>
          <a:prstGeom prst="rect">
            <a:avLst/>
          </a:prstGeom>
          <a:noFill/>
        </p:spPr>
      </p:pic>
      <p:pic>
        <p:nvPicPr>
          <p:cNvPr id="26634" name="Picture 10" descr="http://kolesnicamasterov.ru/upload/iblock/b96/decor_55c1e240ab258.jpg"/>
          <p:cNvPicPr>
            <a:picLocks noChangeAspect="1" noChangeArrowheads="1"/>
          </p:cNvPicPr>
          <p:nvPr/>
        </p:nvPicPr>
        <p:blipFill>
          <a:blip r:embed="rId3" cstate="print"/>
          <a:srcRect t="8571" b="8571"/>
          <a:stretch>
            <a:fillRect/>
          </a:stretch>
        </p:blipFill>
        <p:spPr bwMode="auto">
          <a:xfrm>
            <a:off x="4857752" y="1357298"/>
            <a:ext cx="3624237" cy="2571768"/>
          </a:xfrm>
          <a:prstGeom prst="rect">
            <a:avLst/>
          </a:prstGeom>
          <a:noFill/>
        </p:spPr>
      </p:pic>
      <p:pic>
        <p:nvPicPr>
          <p:cNvPr id="26636" name="Picture 12" descr="https://im1-tub-ru.yandex.net/i?id=226038ad39f47ac67b42606ab8dd0d37-l&amp;n=13"/>
          <p:cNvPicPr>
            <a:picLocks noChangeAspect="1" noChangeArrowheads="1"/>
          </p:cNvPicPr>
          <p:nvPr/>
        </p:nvPicPr>
        <p:blipFill>
          <a:blip r:embed="rId4" cstate="print"/>
          <a:srcRect/>
          <a:stretch>
            <a:fillRect/>
          </a:stretch>
        </p:blipFill>
        <p:spPr bwMode="auto">
          <a:xfrm>
            <a:off x="285720" y="4214818"/>
            <a:ext cx="3929090" cy="2428892"/>
          </a:xfrm>
          <a:prstGeom prst="rect">
            <a:avLst/>
          </a:prstGeom>
          <a:noFill/>
        </p:spPr>
      </p:pic>
      <p:pic>
        <p:nvPicPr>
          <p:cNvPr id="26640" name="Picture 16" descr="http://ebru-art.com.ua/ebru/aqua_children_foto/2014_08_ebru_art_02.jpg"/>
          <p:cNvPicPr>
            <a:picLocks noChangeAspect="1" noChangeArrowheads="1"/>
          </p:cNvPicPr>
          <p:nvPr/>
        </p:nvPicPr>
        <p:blipFill>
          <a:blip r:embed="rId5" cstate="print"/>
          <a:srcRect r="11310"/>
          <a:stretch>
            <a:fillRect/>
          </a:stretch>
        </p:blipFill>
        <p:spPr bwMode="auto">
          <a:xfrm>
            <a:off x="4857752" y="4214818"/>
            <a:ext cx="3714776" cy="23574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28604"/>
            <a:ext cx="8686800" cy="5643602"/>
          </a:xfrm>
        </p:spPr>
        <p:txBody>
          <a:bodyPr>
            <a:noAutofit/>
          </a:bodyPr>
          <a:lstStyle/>
          <a:p>
            <a:r>
              <a:rPr lang="ru-RU" sz="1600" b="1" dirty="0" smtClean="0">
                <a:solidFill>
                  <a:schemeClr val="tx1"/>
                </a:solidFill>
                <a:latin typeface="Times New Roman" pitchFamily="18" charset="0"/>
                <a:cs typeface="Times New Roman" pitchFamily="18" charset="0"/>
              </a:rPr>
              <a:t>Вывод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Из </a:t>
            </a:r>
            <a:r>
              <a:rPr lang="ru-RU" sz="1400" dirty="0" smtClean="0">
                <a:solidFill>
                  <a:schemeClr val="tx1"/>
                </a:solidFill>
                <a:latin typeface="Times New Roman" pitchFamily="18" charset="0"/>
                <a:cs typeface="Times New Roman" pitchFamily="18" charset="0"/>
              </a:rPr>
              <a:t>проделанной работы можно прийти к выводу: ребенку нужен тот результат, который вызывает у него радость, изумление, удивление.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Рисование на воде – ЭБРУ- представляет собой не просто нанесение красок на определенную поверхность, скорее это целая философия. Ведь </a:t>
            </a:r>
            <a:r>
              <a:rPr lang="ru-RU" sz="1400" dirty="0" err="1" smtClean="0">
                <a:solidFill>
                  <a:schemeClr val="tx1"/>
                </a:solidFill>
                <a:latin typeface="Times New Roman" pitchFamily="18" charset="0"/>
                <a:cs typeface="Times New Roman" pitchFamily="18" charset="0"/>
              </a:rPr>
              <a:t>Эбру</a:t>
            </a:r>
            <a:r>
              <a:rPr lang="ru-RU" sz="1400" dirty="0" smtClean="0">
                <a:solidFill>
                  <a:schemeClr val="tx1"/>
                </a:solidFill>
                <a:latin typeface="Times New Roman" pitchFamily="18" charset="0"/>
                <a:cs typeface="Times New Roman" pitchFamily="18" charset="0"/>
              </a:rPr>
              <a:t> - это рисование, в основе которого лежат правильные, природные формы, а именно круг.</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Каждая капля, которая попадает в воду, растекается в круг, который мы можем преобразовать абсолютно в любую желаемую форму. Такое рисование отлично развивает у детей воображение и мышление, а так же дает возможность ребенку почувствовать себя настоящим художником и получить настоящее удовлетворение от творчества. Картины всегда получаются необычными, каждое движение шилом или кистью создает неповторимый образ.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Восточная живопись является отличным способом развития моторики, творческого потенциала и воображения ребенка. Но не только детям </a:t>
            </a:r>
            <a:r>
              <a:rPr lang="ru-RU" sz="1400" dirty="0" err="1" smtClean="0">
                <a:solidFill>
                  <a:schemeClr val="tx1"/>
                </a:solidFill>
                <a:latin typeface="Times New Roman" pitchFamily="18" charset="0"/>
                <a:cs typeface="Times New Roman" pitchFamily="18" charset="0"/>
              </a:rPr>
              <a:t>эбру</a:t>
            </a:r>
            <a:r>
              <a:rPr lang="ru-RU" sz="1400" dirty="0" smtClean="0">
                <a:solidFill>
                  <a:schemeClr val="tx1"/>
                </a:solidFill>
                <a:latin typeface="Times New Roman" pitchFamily="18" charset="0"/>
                <a:cs typeface="Times New Roman" pitchFamily="18" charset="0"/>
              </a:rPr>
              <a:t> может пойти на пользу, взрослые люди смогут избавиться от стресса и расслабиться, оставив все проблемы за границами водного полотна.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В </a:t>
            </a:r>
            <a:r>
              <a:rPr lang="ru-RU" sz="1400" dirty="0" err="1" smtClean="0">
                <a:solidFill>
                  <a:schemeClr val="tx1"/>
                </a:solidFill>
                <a:latin typeface="Times New Roman" pitchFamily="18" charset="0"/>
                <a:cs typeface="Times New Roman" pitchFamily="18" charset="0"/>
              </a:rPr>
              <a:t>эбру</a:t>
            </a:r>
            <a:r>
              <a:rPr lang="ru-RU" sz="1400" dirty="0" smtClean="0">
                <a:solidFill>
                  <a:schemeClr val="tx1"/>
                </a:solidFill>
                <a:latin typeface="Times New Roman" pitchFamily="18" charset="0"/>
                <a:cs typeface="Times New Roman" pitchFamily="18" charset="0"/>
              </a:rPr>
              <a:t> прекрасно то, что даже человек, совершенно не умеющий рисовать, с первого раза создает что-то красивое. Сама вода помогает творить прекрасное, если только человек готов научиться понять ее язык и научиться свободно «говорить» на нем.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Спасибо за внимание</a:t>
            </a:r>
            <a:endParaRPr lang="ru-RU" dirty="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pic>
        <p:nvPicPr>
          <p:cNvPr id="3" name="Рисунок 2" descr="http://znaniya.by/sites/default/files/field/image/ebru-grib.jpg"/>
          <p:cNvPicPr/>
          <p:nvPr/>
        </p:nvPicPr>
        <p:blipFill>
          <a:blip r:embed="rId2" cstate="print"/>
          <a:srcRect/>
          <a:stretch>
            <a:fillRect/>
          </a:stretch>
        </p:blipFill>
        <p:spPr bwMode="auto">
          <a:xfrm>
            <a:off x="357158" y="1357298"/>
            <a:ext cx="8429684" cy="528641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457200"/>
            <a:ext cx="7274072" cy="2400296"/>
          </a:xfrm>
        </p:spPr>
        <p:txBody>
          <a:bodyPr>
            <a:normAutofit fontScale="90000"/>
          </a:bodyPr>
          <a:lstStyle/>
          <a:p>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творчество существует не только там, где оно  </a:t>
            </a:r>
            <a:r>
              <a:rPr lang="ru-RU" sz="2200" dirty="0" smtClean="0">
                <a:latin typeface="Times New Roman" pitchFamily="18" charset="0"/>
                <a:cs typeface="Times New Roman" pitchFamily="18" charset="0"/>
              </a:rPr>
              <a:t>создает  </a:t>
            </a:r>
            <a:r>
              <a:rPr lang="ru-RU" sz="2200" dirty="0" smtClean="0">
                <a:latin typeface="Times New Roman" pitchFamily="18" charset="0"/>
                <a:cs typeface="Times New Roman" pitchFamily="18" charset="0"/>
              </a:rPr>
              <a:t>великие произведения, но и везде, где человек воображает, комбинирует, изменяет и создает что-то новое»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Выготский </a:t>
            </a:r>
            <a:r>
              <a:rPr lang="ru-RU" sz="2200" dirty="0" smtClean="0">
                <a:latin typeface="Times New Roman" pitchFamily="18" charset="0"/>
                <a:cs typeface="Times New Roman" pitchFamily="18" charset="0"/>
              </a:rPr>
              <a:t>Л.С.</a:t>
            </a:r>
            <a:r>
              <a:rPr lang="ru-RU" dirty="0" smtClean="0"/>
              <a:t/>
            </a:r>
            <a:br>
              <a:rPr lang="ru-RU" dirty="0" smtClean="0"/>
            </a:br>
            <a:endParaRPr lang="ru-RU" dirty="0"/>
          </a:p>
        </p:txBody>
      </p:sp>
      <p:pic>
        <p:nvPicPr>
          <p:cNvPr id="14338" name="Picture 2" descr="http://kolesnicamasterov.ru/upload/iblock/3c6/ebru_vodnaya_animaciya_11_2015_33.jpg"/>
          <p:cNvPicPr>
            <a:picLocks noChangeAspect="1" noChangeArrowheads="1"/>
          </p:cNvPicPr>
          <p:nvPr/>
        </p:nvPicPr>
        <p:blipFill>
          <a:blip r:embed="rId2" cstate="print"/>
          <a:srcRect/>
          <a:stretch>
            <a:fillRect/>
          </a:stretch>
        </p:blipFill>
        <p:spPr bwMode="auto">
          <a:xfrm>
            <a:off x="428596" y="2786058"/>
            <a:ext cx="8429684" cy="37862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42984"/>
            <a:ext cx="8686800" cy="5357850"/>
          </a:xfrm>
        </p:spPr>
        <p:txBody>
          <a:bodyPr>
            <a:normAutofit fontScale="90000"/>
          </a:bodyPr>
          <a:lstStyle/>
          <a:p>
            <a:r>
              <a:rPr lang="ru-RU" sz="2200" b="1" dirty="0" smtClean="0">
                <a:solidFill>
                  <a:schemeClr val="tx1"/>
                </a:solidFill>
                <a:latin typeface="Times New Roman" pitchFamily="18" charset="0"/>
                <a:cs typeface="Times New Roman" pitchFamily="18" charset="0"/>
              </a:rPr>
              <a:t>Актуальность мастер – класса</a:t>
            </a:r>
            <a:r>
              <a:rPr lang="ru-RU" sz="2200"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Все </a:t>
            </a:r>
            <a:r>
              <a:rPr lang="ru-RU" sz="1800" dirty="0" smtClean="0">
                <a:solidFill>
                  <a:schemeClr val="tx1"/>
                </a:solidFill>
                <a:latin typeface="Times New Roman" pitchFamily="18" charset="0"/>
                <a:cs typeface="Times New Roman" pitchFamily="18" charset="0"/>
              </a:rPr>
              <a:t>дети любят рисовать. Очень часто из-за отсутствия знаний и технических навыков в изобразительной деятельности ребенок теряет интерес к творчеству.</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Из опыта работы с детьми по развитию художественно творческих способностей в рисовании  можно сказать, что стандартных наборов изобразительных материалов , техник не достаточно для современных детей, так как уровень умственного развития и потенциал нового поколения стал намного выше.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В ходе наблюдений, за изобразительной деятельностью детей в детском саду можно сделать вывод, что снижение интереса и мотивации к творчеству имеют несколько причин: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 Отсутствие </a:t>
            </a:r>
            <a:r>
              <a:rPr lang="ru-RU" sz="1800" dirty="0" smtClean="0">
                <a:solidFill>
                  <a:schemeClr val="tx1"/>
                </a:solidFill>
                <a:latin typeface="Times New Roman" pitchFamily="18" charset="0"/>
                <a:cs typeface="Times New Roman" pitchFamily="18" charset="0"/>
              </a:rPr>
              <a:t>у детей необходимых знаний, умений и технических навыков в рисовании;</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 Шаблонность </a:t>
            </a:r>
            <a:r>
              <a:rPr lang="ru-RU" sz="1800" dirty="0" smtClean="0">
                <a:solidFill>
                  <a:schemeClr val="tx1"/>
                </a:solidFill>
                <a:latin typeface="Times New Roman" pitchFamily="18" charset="0"/>
                <a:cs typeface="Times New Roman" pitchFamily="18" charset="0"/>
              </a:rPr>
              <a:t>и однообразие в изображении и замысле рисунка;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  Недостаточно </a:t>
            </a:r>
            <a:r>
              <a:rPr lang="ru-RU" sz="1800" dirty="0" smtClean="0">
                <a:solidFill>
                  <a:schemeClr val="tx1"/>
                </a:solidFill>
                <a:latin typeface="Times New Roman" pitchFamily="18" charset="0"/>
                <a:cs typeface="Times New Roman" pitchFamily="18" charset="0"/>
              </a:rPr>
              <a:t>знаний об окружающем мире.</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Поэтому так важно обратиться к использованию нетрадиционных техник рисования – они дают толчок к развитию детского интеллекта, воображения, фантазии, заставляют наших детей мыслить нестандартно.</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6357982"/>
          </a:xfrm>
        </p:spPr>
        <p:txBody>
          <a:bodyPr>
            <a:normAutofit fontScale="90000"/>
          </a:bodyPr>
          <a:lstStyle/>
          <a:p>
            <a:r>
              <a:rPr lang="ru-RU" sz="1800" b="1" dirty="0" smtClean="0">
                <a:solidFill>
                  <a:schemeClr val="tx1"/>
                </a:solidFill>
                <a:latin typeface="Times New Roman" pitchFamily="18" charset="0"/>
                <a:cs typeface="Times New Roman" pitchFamily="18" charset="0"/>
              </a:rPr>
              <a:t>Цель </a:t>
            </a:r>
            <a:r>
              <a:rPr lang="ru-RU" sz="1800" b="1" dirty="0" smtClean="0">
                <a:solidFill>
                  <a:schemeClr val="tx1"/>
                </a:solidFill>
                <a:latin typeface="Times New Roman" pitchFamily="18" charset="0"/>
                <a:cs typeface="Times New Roman" pitchFamily="18" charset="0"/>
              </a:rPr>
              <a:t>мастер – класса</a:t>
            </a:r>
            <a:r>
              <a:rPr lang="ru-RU" sz="1800" dirty="0" smtClean="0">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развитие творческих способностей у детей дошкольного возраста через использование нетрадиционной техники рисования «</a:t>
            </a:r>
            <a:r>
              <a:rPr lang="ru-RU" sz="1600" dirty="0" err="1" smtClean="0">
                <a:solidFill>
                  <a:schemeClr val="tx1"/>
                </a:solidFill>
                <a:latin typeface="Times New Roman" pitchFamily="18" charset="0"/>
                <a:cs typeface="Times New Roman" pitchFamily="18" charset="0"/>
              </a:rPr>
              <a:t>Эбру</a:t>
            </a:r>
            <a:r>
              <a:rPr lang="ru-RU" sz="1600" dirty="0" smtClean="0">
                <a:solidFill>
                  <a:schemeClr val="tx1"/>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Задачи </a:t>
            </a:r>
            <a:r>
              <a:rPr lang="ru-RU" sz="1800" b="1" dirty="0" smtClean="0">
                <a:solidFill>
                  <a:schemeClr val="tx1"/>
                </a:solidFill>
                <a:latin typeface="Times New Roman" pitchFamily="18" charset="0"/>
                <a:cs typeface="Times New Roman" pitchFamily="18" charset="0"/>
              </a:rPr>
              <a:t>мастер – класса: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Образовательные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Познакомить дошкольников с нетрадиционной техникой рисования «</a:t>
            </a:r>
            <a:r>
              <a:rPr lang="ru-RU" sz="1600" dirty="0" err="1" smtClean="0">
                <a:solidFill>
                  <a:schemeClr val="tx1"/>
                </a:solidFill>
                <a:latin typeface="Times New Roman" pitchFamily="18" charset="0"/>
                <a:cs typeface="Times New Roman" pitchFamily="18" charset="0"/>
              </a:rPr>
              <a:t>Эбру</a:t>
            </a:r>
            <a:r>
              <a:rPr lang="ru-RU" sz="1600" dirty="0" smtClean="0">
                <a:solidFill>
                  <a:schemeClr val="tx1"/>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Развивающие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Развивать мелкую моторику рук;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Развивать чувство композиции, ритма, колорита, </a:t>
            </a:r>
            <a:r>
              <a:rPr lang="ru-RU" sz="1600" dirty="0" err="1" smtClean="0">
                <a:solidFill>
                  <a:schemeClr val="tx1"/>
                </a:solidFill>
                <a:latin typeface="Times New Roman" pitchFamily="18" charset="0"/>
                <a:cs typeface="Times New Roman" pitchFamily="18" charset="0"/>
              </a:rPr>
              <a:t>цветовосприятия</a:t>
            </a:r>
            <a:r>
              <a:rPr lang="ru-RU" sz="1600" dirty="0" smtClean="0">
                <a:solidFill>
                  <a:schemeClr val="tx1"/>
                </a:solidFill>
                <a:latin typeface="Times New Roman" pitchFamily="18" charset="0"/>
                <a:cs typeface="Times New Roman" pitchFamily="18" charset="0"/>
              </a:rPr>
              <a:t>, чувство фактурности и объемности;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Развивать творческие способности, художественное творчество, воображение, фантазию и интерес к изобразительной деятельности;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Развивать желание экспериментировать в рисовании, проявляя яркие чувства и эмоции: радость, удивление.</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Воспитательные</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Вызвать интерес к изобразительной деятельности;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Воспитывать творческую самореализацию и индивидуальность.</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Ожидаемые результаты</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Дети самостоятельно используют нетрадиционные техники рисования в домашних условиях;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Находят нестандартные способы художественного изображения;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Умеют передавать свои чувства и эмоции, получают удовольствие от своей работы.</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42984"/>
            <a:ext cx="8686800" cy="3929090"/>
          </a:xfrm>
        </p:spPr>
        <p:txBody>
          <a:bodyPr>
            <a:normAutofit fontScale="90000"/>
          </a:bodyPr>
          <a:lstStyle/>
          <a:p>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Что </a:t>
            </a:r>
            <a:r>
              <a:rPr lang="ru-RU" sz="2200" b="1" dirty="0" smtClean="0">
                <a:solidFill>
                  <a:schemeClr val="tx1"/>
                </a:solidFill>
                <a:latin typeface="Times New Roman" pitchFamily="18" charset="0"/>
                <a:cs typeface="Times New Roman" pitchFamily="18" charset="0"/>
              </a:rPr>
              <a:t>такое </a:t>
            </a:r>
            <a:r>
              <a:rPr lang="ru-RU" sz="2200" b="1" dirty="0" err="1" smtClean="0">
                <a:solidFill>
                  <a:schemeClr val="tx1"/>
                </a:solidFill>
                <a:latin typeface="Times New Roman" pitchFamily="18" charset="0"/>
                <a:cs typeface="Times New Roman" pitchFamily="18" charset="0"/>
              </a:rPr>
              <a:t>эбру</a:t>
            </a:r>
            <a:r>
              <a:rPr lang="ru-RU" sz="2200" b="1" dirty="0" smtClean="0">
                <a:solidFill>
                  <a:schemeClr val="tx1"/>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a:t>
            </a:r>
            <a:r>
              <a:rPr lang="ru-RU" sz="1800" dirty="0" err="1" smtClean="0">
                <a:solidFill>
                  <a:schemeClr val="tx1"/>
                </a:solidFill>
                <a:latin typeface="Times New Roman" pitchFamily="18" charset="0"/>
                <a:cs typeface="Times New Roman" pitchFamily="18" charset="0"/>
              </a:rPr>
              <a:t>Эбру</a:t>
            </a:r>
            <a:r>
              <a:rPr lang="ru-RU" sz="1800" dirty="0" smtClean="0">
                <a:solidFill>
                  <a:schemeClr val="tx1"/>
                </a:solidFill>
                <a:latin typeface="Times New Roman" pitchFamily="18" charset="0"/>
                <a:cs typeface="Times New Roman" pitchFamily="18" charset="0"/>
              </a:rPr>
              <a:t>» ( рисование по водной глади ) – древнейший турецкий способ создания узоров на ткани</a:t>
            </a:r>
            <a:r>
              <a:rPr lang="ru-RU" sz="1800" b="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и </a:t>
            </a:r>
            <a:r>
              <a:rPr lang="ru-RU" sz="1800" b="1" dirty="0" smtClean="0">
                <a:solidFill>
                  <a:schemeClr val="tx1"/>
                </a:solidFill>
                <a:latin typeface="Times New Roman" pitchFamily="18" charset="0"/>
                <a:cs typeface="Times New Roman" pitchFamily="18" charset="0"/>
              </a:rPr>
              <a:t> бумаге с эффектом </a:t>
            </a:r>
            <a:r>
              <a:rPr lang="ru-RU" sz="1800" b="1" dirty="0" err="1" smtClean="0">
                <a:solidFill>
                  <a:schemeClr val="tx1"/>
                </a:solidFill>
                <a:latin typeface="Times New Roman" pitchFamily="18" charset="0"/>
                <a:cs typeface="Times New Roman" pitchFamily="18" charset="0"/>
              </a:rPr>
              <a:t>мрамирования</a:t>
            </a:r>
            <a:r>
              <a:rPr lang="ru-RU" sz="1800" b="1"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Однако, мраморные разводы - это лишь малая часть глубокого и изящного искусства.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История </a:t>
            </a:r>
            <a:r>
              <a:rPr lang="ru-RU" sz="2000" b="1" dirty="0" smtClean="0">
                <a:solidFill>
                  <a:schemeClr val="tx1"/>
                </a:solidFill>
                <a:latin typeface="Times New Roman" pitchFamily="18" charset="0"/>
                <a:cs typeface="Times New Roman" pitchFamily="18" charset="0"/>
              </a:rPr>
              <a:t>возникновения </a:t>
            </a:r>
            <a:r>
              <a:rPr lang="ru-RU" sz="2000" b="1" dirty="0" err="1" smtClean="0">
                <a:solidFill>
                  <a:schemeClr val="tx1"/>
                </a:solidFill>
                <a:latin typeface="Times New Roman" pitchFamily="18" charset="0"/>
                <a:cs typeface="Times New Roman" pitchFamily="18" charset="0"/>
              </a:rPr>
              <a:t>эбру</a:t>
            </a:r>
            <a:r>
              <a:rPr lang="ru-RU" dirty="0" smtClean="0"/>
              <a:t/>
            </a:r>
            <a:br>
              <a:rPr lang="ru-RU" dirty="0" smtClean="0"/>
            </a:br>
            <a:r>
              <a:rPr lang="ru-RU" sz="1600" dirty="0" smtClean="0">
                <a:solidFill>
                  <a:schemeClr val="tx1"/>
                </a:solidFill>
                <a:latin typeface="Times New Roman" pitchFamily="18" charset="0"/>
                <a:cs typeface="Times New Roman" pitchFamily="18" charset="0"/>
              </a:rPr>
              <a:t>Существуют разные версии о месте происхождения </a:t>
            </a:r>
            <a:r>
              <a:rPr lang="ru-RU" sz="1600" dirty="0" err="1" smtClean="0">
                <a:solidFill>
                  <a:schemeClr val="tx1"/>
                </a:solidFill>
                <a:latin typeface="Times New Roman" pitchFamily="18" charset="0"/>
                <a:cs typeface="Times New Roman" pitchFamily="18" charset="0"/>
              </a:rPr>
              <a:t>эбру</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 Северный Китай, Южная Сибирь, Туркменистан, Персия</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Индия, Пакистан и даже Древний Египет. И даже пусть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достоверно </a:t>
            </a:r>
            <a:r>
              <a:rPr lang="ru-RU" sz="1600" dirty="0" smtClean="0">
                <a:solidFill>
                  <a:schemeClr val="tx1"/>
                </a:solidFill>
                <a:latin typeface="Times New Roman" pitchFamily="18" charset="0"/>
                <a:cs typeface="Times New Roman" pitchFamily="18" charset="0"/>
              </a:rPr>
              <a:t>неизвестно, в какой стране зародилось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err="1" smtClean="0">
                <a:solidFill>
                  <a:schemeClr val="tx1"/>
                </a:solidFill>
                <a:latin typeface="Times New Roman" pitchFamily="18" charset="0"/>
                <a:cs typeface="Times New Roman" pitchFamily="18" charset="0"/>
              </a:rPr>
              <a:t>марморирование</a:t>
            </a:r>
            <a:r>
              <a:rPr lang="ru-RU" sz="1600" dirty="0" smtClean="0">
                <a:solidFill>
                  <a:schemeClr val="tx1"/>
                </a:solidFill>
                <a:latin typeface="Times New Roman" pitchFamily="18" charset="0"/>
                <a:cs typeface="Times New Roman" pitchFamily="18" charset="0"/>
              </a:rPr>
              <a:t>, точно известно, что  </a:t>
            </a:r>
            <a:r>
              <a:rPr lang="ru-RU" sz="1600" dirty="0" err="1" smtClean="0">
                <a:solidFill>
                  <a:schemeClr val="tx1"/>
                </a:solidFill>
                <a:latin typeface="Times New Roman" pitchFamily="18" charset="0"/>
                <a:cs typeface="Times New Roman" pitchFamily="18" charset="0"/>
              </a:rPr>
              <a:t>марморирование</a:t>
            </a:r>
            <a:r>
              <a:rPr lang="ru-RU" sz="1600" dirty="0" smtClean="0">
                <a:solidFill>
                  <a:schemeClr val="tx1"/>
                </a:solidFill>
                <a:latin typeface="Times New Roman" pitchFamily="18" charset="0"/>
                <a:cs typeface="Times New Roman" pitchFamily="18" charset="0"/>
              </a:rPr>
              <a:t> – </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это </a:t>
            </a:r>
            <a:r>
              <a:rPr lang="ru-RU" sz="1600" dirty="0" smtClean="0">
                <a:solidFill>
                  <a:schemeClr val="tx1"/>
                </a:solidFill>
                <a:latin typeface="Times New Roman" pitchFamily="18" charset="0"/>
                <a:cs typeface="Times New Roman" pitchFamily="18" charset="0"/>
              </a:rPr>
              <a:t>характерный для восточных стран вид искусства.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Однако, родиной </a:t>
            </a:r>
            <a:r>
              <a:rPr lang="ru-RU" sz="1600" dirty="0" err="1" smtClean="0">
                <a:solidFill>
                  <a:schemeClr val="tx1"/>
                </a:solidFill>
                <a:latin typeface="Times New Roman" pitchFamily="18" charset="0"/>
                <a:cs typeface="Times New Roman" pitchFamily="18" charset="0"/>
              </a:rPr>
              <a:t>Эбру</a:t>
            </a:r>
            <a:r>
              <a:rPr lang="ru-RU" sz="1600" dirty="0" smtClean="0">
                <a:solidFill>
                  <a:schemeClr val="tx1"/>
                </a:solidFill>
                <a:latin typeface="Times New Roman" pitchFamily="18" charset="0"/>
                <a:cs typeface="Times New Roman" pitchFamily="18" charset="0"/>
              </a:rPr>
              <a:t> принято считать Турцию. </a:t>
            </a:r>
            <a:r>
              <a:rPr lang="ru-RU" sz="1600" dirty="0" smtClean="0">
                <a:solidFill>
                  <a:schemeClr val="tx1"/>
                </a:solidFill>
                <a:latin typeface="Times New Roman" pitchFamily="18" charset="0"/>
                <a:cs typeface="Times New Roman" pitchFamily="18" charset="0"/>
              </a:rPr>
              <a:t>Самая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древнейшая </a:t>
            </a:r>
            <a:r>
              <a:rPr lang="ru-RU" sz="1600" dirty="0" smtClean="0">
                <a:solidFill>
                  <a:schemeClr val="tx1"/>
                </a:solidFill>
                <a:latin typeface="Times New Roman" pitchFamily="18" charset="0"/>
                <a:cs typeface="Times New Roman" pitchFamily="18" charset="0"/>
              </a:rPr>
              <a:t>официальная работа этой </a:t>
            </a:r>
            <a:r>
              <a:rPr lang="ru-RU" sz="1600" dirty="0" smtClean="0">
                <a:solidFill>
                  <a:schemeClr val="tx1"/>
                </a:solidFill>
                <a:latin typeface="Times New Roman" pitchFamily="18" charset="0"/>
                <a:cs typeface="Times New Roman" pitchFamily="18" charset="0"/>
              </a:rPr>
              <a:t>техники находится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в СТАМБУЛЕ, ДВОРЦЕ ТОПКАПЫ, </a:t>
            </a:r>
            <a:br>
              <a:rPr lang="ru-RU" sz="1600" dirty="0" smtClean="0">
                <a:solidFill>
                  <a:schemeClr val="tx1"/>
                </a:solidFill>
                <a:latin typeface="Times New Roman" pitchFamily="18" charset="0"/>
                <a:cs typeface="Times New Roman" pitchFamily="18" charset="0"/>
              </a:rPr>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16388" name="AutoShape 4" descr="https://user.gallerix.ru/iann/pp/3_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https://user.gallerix.ru/iann/pp/3_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https://user.gallerix.ru/iann/pp/3_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4" name="AutoShape 10" descr="https://user.gallerix.ru/iann/pp/3_5.jpg"/>
          <p:cNvSpPr>
            <a:spLocks noChangeAspect="1" noChangeArrowheads="1"/>
          </p:cNvSpPr>
          <p:nvPr/>
        </p:nvSpPr>
        <p:spPr bwMode="auto">
          <a:xfrm>
            <a:off x="155575" y="-2789238"/>
            <a:ext cx="3876675" cy="58197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6" name="Picture 12" descr="http://cdn-nus-1.pinme.ru/tumb/600/photo/04/9992/049992ff986d1ba64a8573800f3ae6fd.jpeg"/>
          <p:cNvPicPr>
            <a:picLocks noChangeAspect="1" noChangeArrowheads="1"/>
          </p:cNvPicPr>
          <p:nvPr/>
        </p:nvPicPr>
        <p:blipFill>
          <a:blip r:embed="rId2" cstate="print"/>
          <a:srcRect/>
          <a:stretch>
            <a:fillRect/>
          </a:stretch>
        </p:blipFill>
        <p:spPr bwMode="auto">
          <a:xfrm>
            <a:off x="6500826" y="2714620"/>
            <a:ext cx="2262172" cy="39528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500174"/>
            <a:ext cx="8686800" cy="3786214"/>
          </a:xfrm>
        </p:spPr>
        <p:txBody>
          <a:bodyPr>
            <a:normAutofit fontScale="90000"/>
          </a:bodyPr>
          <a:lstStyle/>
          <a:p>
            <a:r>
              <a:rPr lang="ru-RU" b="1" dirty="0" smtClean="0">
                <a:solidFill>
                  <a:schemeClr val="tx1"/>
                </a:solidFill>
              </a:rPr>
              <a:t>Виды «</a:t>
            </a:r>
            <a:r>
              <a:rPr lang="ru-RU" b="1" dirty="0" err="1" smtClean="0">
                <a:solidFill>
                  <a:schemeClr val="tx1"/>
                </a:solidFill>
              </a:rPr>
              <a:t>эбру</a:t>
            </a:r>
            <a:r>
              <a:rPr lang="ru-RU" b="1" dirty="0" smtClean="0">
                <a:solidFill>
                  <a:schemeClr val="tx1"/>
                </a:solidFill>
              </a:rPr>
              <a:t>»</a:t>
            </a:r>
            <a:r>
              <a:rPr lang="ru-RU" dirty="0" smtClean="0"/>
              <a:t/>
            </a:r>
            <a:br>
              <a:rPr lang="ru-RU" dirty="0" smtClean="0"/>
            </a:br>
            <a:r>
              <a:rPr lang="ru-RU" dirty="0" smtClean="0"/>
              <a:t/>
            </a:r>
            <a:br>
              <a:rPr lang="ru-RU" dirty="0" smtClean="0"/>
            </a:br>
            <a:r>
              <a:rPr lang="ru-RU" sz="2000" b="1" dirty="0" err="1" smtClean="0">
                <a:solidFill>
                  <a:schemeClr val="tx1"/>
                </a:solidFill>
                <a:latin typeface="Times New Roman" pitchFamily="18" charset="0"/>
                <a:cs typeface="Times New Roman" pitchFamily="18" charset="0"/>
              </a:rPr>
              <a:t>Баттал</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Эбру</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разбрызгивание при помощи кисти краски на воду и переведение узора на бумагу.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Эбру</a:t>
            </a:r>
            <a:r>
              <a:rPr lang="ru-RU"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Шаль </a:t>
            </a:r>
            <a:r>
              <a:rPr lang="ru-RU" sz="2000" dirty="0" smtClean="0">
                <a:solidFill>
                  <a:schemeClr val="tx1"/>
                </a:solidFill>
                <a:latin typeface="Times New Roman" pitchFamily="18" charset="0"/>
                <a:cs typeface="Times New Roman" pitchFamily="18" charset="0"/>
              </a:rPr>
              <a:t>– повторение S-образных форм.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Осветленное </a:t>
            </a:r>
            <a:r>
              <a:rPr lang="ru-RU" sz="2000" b="1" dirty="0" err="1" smtClean="0">
                <a:solidFill>
                  <a:schemeClr val="tx1"/>
                </a:solidFill>
                <a:latin typeface="Times New Roman" pitchFamily="18" charset="0"/>
                <a:cs typeface="Times New Roman" pitchFamily="18" charset="0"/>
              </a:rPr>
              <a:t>Эбру</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заготовка для надписей.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Эбру</a:t>
            </a:r>
            <a:r>
              <a:rPr lang="ru-RU"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Гребенка </a:t>
            </a:r>
            <a:r>
              <a:rPr lang="ru-RU" sz="2000" dirty="0" smtClean="0">
                <a:solidFill>
                  <a:schemeClr val="tx1"/>
                </a:solidFill>
                <a:latin typeface="Times New Roman" pitchFamily="18" charset="0"/>
                <a:cs typeface="Times New Roman" pitchFamily="18" charset="0"/>
              </a:rPr>
              <a:t>– создание при помощи гребня орнамента из волн и других повторяющихся линий.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Цветочный </a:t>
            </a:r>
            <a:r>
              <a:rPr lang="ru-RU" sz="2000" b="1" dirty="0" err="1" smtClean="0">
                <a:solidFill>
                  <a:schemeClr val="tx1"/>
                </a:solidFill>
                <a:latin typeface="Times New Roman" pitchFamily="18" charset="0"/>
                <a:cs typeface="Times New Roman" pitchFamily="18" charset="0"/>
              </a:rPr>
              <a:t>Эбру</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изображение цветов.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642918"/>
            <a:ext cx="8686800" cy="3786214"/>
          </a:xfrm>
        </p:spPr>
        <p:txBody>
          <a:bodyPr>
            <a:normAutofit fontScale="90000"/>
          </a:bodyPr>
          <a:lstStyle/>
          <a:p>
            <a:pPr lvl="0"/>
            <a:r>
              <a:rPr lang="ru-RU" sz="1800" b="1" dirty="0" smtClean="0">
                <a:solidFill>
                  <a:schemeClr val="tx1"/>
                </a:solidFill>
                <a:latin typeface="Times New Roman" pitchFamily="18" charset="0"/>
                <a:cs typeface="Times New Roman" pitchFamily="18" charset="0"/>
              </a:rPr>
              <a:t>В </a:t>
            </a:r>
            <a:r>
              <a:rPr lang="ru-RU" sz="1800" b="1" dirty="0" err="1" smtClean="0">
                <a:solidFill>
                  <a:schemeClr val="tx1"/>
                </a:solidFill>
                <a:latin typeface="Times New Roman" pitchFamily="18" charset="0"/>
                <a:cs typeface="Times New Roman" pitchFamily="18" charset="0"/>
              </a:rPr>
              <a:t>Эбру</a:t>
            </a:r>
            <a:r>
              <a:rPr lang="ru-RU" sz="1800" b="1" dirty="0" smtClean="0">
                <a:solidFill>
                  <a:schemeClr val="tx1"/>
                </a:solidFill>
                <a:latin typeface="Times New Roman" pitchFamily="18" charset="0"/>
                <a:cs typeface="Times New Roman" pitchFamily="18" charset="0"/>
              </a:rPr>
              <a:t> использовались только натуральные материалы.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Кисти («</a:t>
            </a:r>
            <a:r>
              <a:rPr lang="ru-RU" sz="1800" b="1" dirty="0" err="1" smtClean="0">
                <a:solidFill>
                  <a:schemeClr val="tx1"/>
                </a:solidFill>
                <a:latin typeface="Times New Roman" pitchFamily="18" charset="0"/>
                <a:cs typeface="Times New Roman" pitchFamily="18" charset="0"/>
              </a:rPr>
              <a:t>фырчалар</a:t>
            </a:r>
            <a:r>
              <a:rPr lang="ru-RU" sz="1800" b="1"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Основная задача кистей – вбирать больше краски и легко отдавать ее в виде множества мелких капель. Для этого традиционно и по сей день в </a:t>
            </a:r>
            <a:r>
              <a:rPr lang="ru-RU" sz="1600" dirty="0" err="1" smtClean="0">
                <a:solidFill>
                  <a:schemeClr val="tx1"/>
                </a:solidFill>
                <a:latin typeface="Times New Roman" pitchFamily="18" charset="0"/>
                <a:cs typeface="Times New Roman" pitchFamily="18" charset="0"/>
              </a:rPr>
              <a:t>эбру</a:t>
            </a:r>
            <a:r>
              <a:rPr lang="ru-RU" sz="1600" dirty="0" smtClean="0">
                <a:solidFill>
                  <a:schemeClr val="tx1"/>
                </a:solidFill>
                <a:latin typeface="Times New Roman" pitchFamily="18" charset="0"/>
                <a:cs typeface="Times New Roman" pitchFamily="18" charset="0"/>
              </a:rPr>
              <a:t> используется волос конского хвоста. Ручка традиционно изготавливается из стебля розы. </a:t>
            </a:r>
            <a:r>
              <a:rPr lang="ru-RU" dirty="0" smtClean="0"/>
              <a:t/>
            </a:r>
            <a:br>
              <a:rPr lang="ru-RU" dirty="0" smtClean="0"/>
            </a:br>
            <a:r>
              <a:rPr lang="ru-RU" sz="1800" b="1" dirty="0" smtClean="0">
                <a:solidFill>
                  <a:schemeClr val="tx1"/>
                </a:solidFill>
                <a:latin typeface="Times New Roman" pitchFamily="18" charset="0"/>
                <a:cs typeface="Times New Roman" pitchFamily="18" charset="0"/>
              </a:rPr>
              <a:t>Шило («</a:t>
            </a:r>
            <a:r>
              <a:rPr lang="ru-RU" sz="1800" b="1" dirty="0" err="1" smtClean="0">
                <a:solidFill>
                  <a:schemeClr val="tx1"/>
                </a:solidFill>
                <a:latin typeface="Times New Roman" pitchFamily="18" charset="0"/>
                <a:cs typeface="Times New Roman" pitchFamily="18" charset="0"/>
              </a:rPr>
              <a:t>биз</a:t>
            </a:r>
            <a:r>
              <a:rPr lang="ru-RU" sz="1800" b="1"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Для выполнения рисунка используется шило. Им художник аккуратно двигает краски по поверхности так, чтобы получались нужные формы. Таким можно даже писать портреты.</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Гребень («</a:t>
            </a:r>
            <a:r>
              <a:rPr lang="ru-RU" sz="1800" b="1" dirty="0" err="1" smtClean="0">
                <a:solidFill>
                  <a:schemeClr val="tx1"/>
                </a:solidFill>
                <a:latin typeface="Times New Roman" pitchFamily="18" charset="0"/>
                <a:cs typeface="Times New Roman" pitchFamily="18" charset="0"/>
              </a:rPr>
              <a:t>тарак</a:t>
            </a:r>
            <a:r>
              <a:rPr lang="ru-RU" sz="1800" b="1"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Для получения «чешуйчатого» узора используется гребень, длина которого соответствует длине или ширине поддона. Этот инструмент отлично подходит для равномерного заполнения пространства рисунком и для создания фона. </a:t>
            </a:r>
            <a:br>
              <a:rPr lang="ru-RU" sz="16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Специальные краски для </a:t>
            </a:r>
            <a:r>
              <a:rPr lang="ru-RU" sz="1800" b="1" dirty="0" err="1" smtClean="0">
                <a:solidFill>
                  <a:schemeClr val="tx1"/>
                </a:solidFill>
                <a:latin typeface="Times New Roman" pitchFamily="18" charset="0"/>
                <a:cs typeface="Times New Roman" pitchFamily="18" charset="0"/>
              </a:rPr>
              <a:t>эбру</a:t>
            </a:r>
            <a:r>
              <a:rPr lang="ru-RU" sz="18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Они очень жидкие, по сути цветная вода.  Или масляные краски. (Берем масляные краски и разводим их в специальном растворителе, либо в бензине или скипидаре. Консистенция – чуть гуще воды.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3" name="Рисунок 2" descr="http://m.shop.pechatitut.ru/media/Ebru/Shilo_greben/greben_pt_A4.jpg"/>
          <p:cNvPicPr/>
          <p:nvPr/>
        </p:nvPicPr>
        <p:blipFill>
          <a:blip r:embed="rId2" cstate="print"/>
          <a:srcRect/>
          <a:stretch>
            <a:fillRect/>
          </a:stretch>
        </p:blipFill>
        <p:spPr bwMode="auto">
          <a:xfrm>
            <a:off x="642910" y="4357694"/>
            <a:ext cx="2214578"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descr="http://www.osmanlisanatevi.com/image/cache/data/karistirma_fircalari-500x500.jpg"/>
          <p:cNvPicPr/>
          <p:nvPr/>
        </p:nvPicPr>
        <p:blipFill>
          <a:blip r:embed="rId3" cstate="print"/>
          <a:srcRect/>
          <a:stretch>
            <a:fillRect/>
          </a:stretch>
        </p:blipFill>
        <p:spPr bwMode="auto">
          <a:xfrm>
            <a:off x="3643306" y="4500570"/>
            <a:ext cx="2214577"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http://m.shop.pechatitut.ru/media/Ebru/Shilo_greben/shilo_pt.jpg"/>
          <p:cNvPicPr/>
          <p:nvPr/>
        </p:nvPicPr>
        <p:blipFill>
          <a:blip r:embed="rId4" cstate="print"/>
          <a:srcRect/>
          <a:stretch>
            <a:fillRect/>
          </a:stretch>
        </p:blipFill>
        <p:spPr bwMode="auto">
          <a:xfrm>
            <a:off x="6500826" y="4429132"/>
            <a:ext cx="2143140" cy="200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4341686" cy="5429288"/>
          </a:xfrm>
        </p:spPr>
        <p:txBody>
          <a:bodyPr>
            <a:normAutofit fontScale="90000"/>
          </a:bodyPr>
          <a:lstStyle/>
          <a:p>
            <a:r>
              <a:rPr lang="ru-RU" sz="2700" b="1" dirty="0" smtClean="0">
                <a:solidFill>
                  <a:schemeClr val="tx1"/>
                </a:solidFill>
                <a:latin typeface="Times New Roman" pitchFamily="18" charset="0"/>
                <a:cs typeface="Times New Roman" pitchFamily="18" charset="0"/>
              </a:rPr>
              <a:t>Приготовление воды</a:t>
            </a:r>
            <a:r>
              <a:rPr lang="ru-RU" dirty="0" smtClean="0"/>
              <a:t/>
            </a:r>
            <a:br>
              <a:rPr lang="ru-RU" dirty="0" smtClean="0"/>
            </a:br>
            <a:r>
              <a:rPr lang="ru-RU" dirty="0" smtClean="0"/>
              <a:t/>
            </a:r>
            <a:br>
              <a:rPr lang="ru-RU" dirty="0" smtClean="0"/>
            </a:br>
            <a:r>
              <a:rPr lang="ru-RU" sz="2000" dirty="0" err="1" smtClean="0">
                <a:latin typeface="Times New Roman" pitchFamily="18" charset="0"/>
                <a:cs typeface="Times New Roman" pitchFamily="18" charset="0"/>
              </a:rPr>
              <a:t>Эбру</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это рисунок одной жидкостью на поверхности другой. Это возможно только, если у этих жидкостей разное поверхностное натяжение, т.е. краска не тонет и не расползается по поверхности воды.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Поэтому воду, на которой будет выполняться рисунок, необходимо загустить.</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качестве загустителя используется экстракт растения </a:t>
            </a:r>
            <a:r>
              <a:rPr lang="ru-RU" sz="2000" dirty="0" err="1" smtClean="0">
                <a:latin typeface="Times New Roman" pitchFamily="18" charset="0"/>
                <a:cs typeface="Times New Roman" pitchFamily="18" charset="0"/>
              </a:rPr>
              <a:t>гевен</a:t>
            </a:r>
            <a:r>
              <a:rPr lang="ru-RU" sz="2000" dirty="0" smtClean="0">
                <a:latin typeface="Times New Roman" pitchFamily="18" charset="0"/>
                <a:cs typeface="Times New Roman" pitchFamily="18" charset="0"/>
              </a:rPr>
              <a:t> или морской красной водоросли.</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3" name="Рисунок 2" descr="http://www.maam.ru/upload/blogs/detsad-162352-1425912818.jpg"/>
          <p:cNvPicPr/>
          <p:nvPr/>
        </p:nvPicPr>
        <p:blipFill>
          <a:blip r:embed="rId2" cstate="print"/>
          <a:srcRect/>
          <a:stretch>
            <a:fillRect/>
          </a:stretch>
        </p:blipFill>
        <p:spPr bwMode="auto">
          <a:xfrm rot="16200000">
            <a:off x="4429126" y="2071675"/>
            <a:ext cx="4929219" cy="407196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42984"/>
            <a:ext cx="8686800" cy="5072098"/>
          </a:xfrm>
        </p:spPr>
        <p:txBody>
          <a:bodyPr>
            <a:normAutofit fontScale="90000"/>
          </a:bodyPr>
          <a:lstStyle/>
          <a:p>
            <a:r>
              <a:rPr lang="ru-RU" sz="1600" b="1" dirty="0" smtClean="0">
                <a:solidFill>
                  <a:schemeClr val="tx1"/>
                </a:solidFill>
                <a:latin typeface="Times New Roman" pitchFamily="18" charset="0"/>
                <a:cs typeface="Times New Roman" pitchFamily="18" charset="0"/>
              </a:rPr>
              <a:t>«</a:t>
            </a:r>
            <a:r>
              <a:rPr lang="ru-RU" sz="1600" b="1" dirty="0" err="1" smtClean="0">
                <a:solidFill>
                  <a:schemeClr val="tx1"/>
                </a:solidFill>
                <a:latin typeface="Times New Roman" pitchFamily="18" charset="0"/>
                <a:cs typeface="Times New Roman" pitchFamily="18" charset="0"/>
              </a:rPr>
              <a:t>Эбру</a:t>
            </a:r>
            <a:r>
              <a:rPr lang="ru-RU" sz="1600" b="1" dirty="0" smtClean="0">
                <a:solidFill>
                  <a:schemeClr val="tx1"/>
                </a:solidFill>
                <a:latin typeface="Times New Roman" pitchFamily="18" charset="0"/>
                <a:cs typeface="Times New Roman" pitchFamily="18" charset="0"/>
              </a:rPr>
              <a:t>» в домашних условиях</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Для рисования нужна вязкая вода:  мы изготовили воду из крахмала и воды с добавлением канцелярского клея.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Краски, не растворяющиеся в воде: можно использовать масляную, разбавив их специальным растворителем, или акриловые краски, разбавив их водой до жидкого состояния. Мы будем использовать гуашь, добавив в неё воду и канцелярский клей.</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Плоская кисть, шило или зубочистка или вязальная спица, гребенка, бумага (она должна быть для рисования акварелью или плотная шероховатая, совсем тонкая бумага не годится, т. к. она быстро впитывает жидкость).</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Суть этой техники сводится к тому, что у жидкостей разная плотность и не растворяющиеся краски не тонут, они удерживаются на воде и создают тонкую пленку. </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Ход работы</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1. Кистью делаем фон (набираем на кончик краску и стряхиваем ее тихонько на воду, постукивая кистью о палец левой руки на высоте 5-6 см от поверхности).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2. Берем шило или палочку, на кончик палочки набираем краску, и слегка касаемся поверхности воды (можем поставить несколько точек в зависимости от задуманного)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Далее воплощаем задуманное: цветы, пейзаж, узоры</a:t>
            </a: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или что - то другое…</a:t>
            </a:r>
            <a:r>
              <a:rPr lang="ru-RU" dirty="0" smtClean="0">
                <a:solidFill>
                  <a:schemeClr val="tx1"/>
                </a:solidFill>
              </a:rPr>
              <a:t/>
            </a:r>
            <a:br>
              <a:rPr lang="ru-RU" dirty="0" smtClean="0">
                <a:solidFill>
                  <a:schemeClr val="tx1"/>
                </a:solidFill>
              </a:rPr>
            </a:br>
            <a:endParaRPr lang="ru-RU"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TotalTime>
  <Words>93</Words>
  <Application>Microsoft Office PowerPoint</Application>
  <PresentationFormat>Экран (4:3)</PresentationFormat>
  <Paragraphs>16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Автор Леонова Ольга Михайловна воспитатель МДОУ № 35 г. Комсомольск на АМуре</vt:lpstr>
      <vt:lpstr>   «… творчество существует не только там, где оно  создает  великие произведения, но и везде, где человек воображает, комбинирует, изменяет и создает что-то новое»                                                                         Выготский Л.С. </vt:lpstr>
      <vt:lpstr>Актуальность мастер – класса:  Все дети любят рисовать. Очень часто из-за отсутствия знаний и технических навыков в изобразительной деятельности ребенок теряет интерес к творчеству. Из опыта работы с детьми по развитию художественно творческих способностей в рисовании  можно сказать, что стандартных наборов изобразительных материалов , техник не достаточно для современных детей, так как уровень умственного развития и потенциал нового поколения стал намного выше.  В ходе наблюдений, за изобразительной деятельностью детей в детском саду можно сделать вывод, что снижение интереса и мотивации к творчеству имеют несколько причин:    - Отсутствие у детей необходимых знаний, умений и технических навыков в рисовании;    - Шаблонность и однообразие в изображении и замысле рисунка;    -  Недостаточно знаний об окружающем мире. Поэтому так важно обратиться к использованию нетрадиционных техник рисования – они дают толчок к развитию детского интеллекта, воображения, фантазии, заставляют наших детей мыслить нестандартно. </vt:lpstr>
      <vt:lpstr>Цель мастер – класса: развитие творческих способностей у детей дошкольного возраста через использование нетрадиционной техники рисования «Эбру»  Задачи мастер – класса:   Образовательные   Познакомить дошкольников с нетрадиционной техникой рисования «Эбру». Развивающие   Развивать мелкую моторику рук;  Развивать чувство композиции, ритма, колорита, цветовосприятия, чувство фактурности и объемности;  Развивать творческие способности, художественное творчество, воображение, фантазию и интерес к изобразительной деятельности;  Развивать желание экспериментировать в рисовании, проявляя яркие чувства и эмоции: радость, удивление. Воспитательные Вызвать интерес к изобразительной деятельности; Воспитывать творческую самореализацию и индивидуальность.   Ожидаемые результаты Дети самостоятельно используют нетрадиционные техники рисования в домашних условиях; Находят нестандартные способы художественного изображения; Умеют передавать свои чувства и эмоции, получают удовольствие от своей работы. </vt:lpstr>
      <vt:lpstr>   Что такое эбру? «Эбру» ( рисование по водной глади ) – древнейший турецкий способ создания узоров на ткани  и  бумаге с эффектом мрамирования.  Однако, мраморные разводы - это лишь малая часть глубокого и изящного искусства.   История возникновения эбру Существуют разные версии о месте происхождения эбру  - Северный Китай, Южная Сибирь, Туркменистан, Персия,  Индия, Пакистан и даже Древний Египет. И даже пусть  достоверно неизвестно, в какой стране зародилось   марморирование, точно известно, что  марморирование –  это характерный для восточных стран вид искусства. Однако, родиной Эбру принято считать Турцию. Самая древнейшая официальная работа этой техники находится  в СТАМБУЛЕ, ДВОРЦЕ ТОПКАПЫ,   </vt:lpstr>
      <vt:lpstr>Виды «эбру»  Баттал Эбру – разбрызгивание при помощи кисти краски на воду и переведение узора на бумагу.   Эбру Шаль – повторение S-образных форм.   Осветленное Эбру – заготовка для надписей.   Эбру Гребенка – создание при помощи гребня орнамента из волн и других повторяющихся линий.   Цветочный Эбру – изображение цветов.  </vt:lpstr>
      <vt:lpstr>В Эбру использовались только натуральные материалы.   Кисти («фырчалар»). Основная задача кистей – вбирать больше краски и легко отдавать ее в виде множества мелких капель. Для этого традиционно и по сей день в эбру используется волос конского хвоста. Ручка традиционно изготавливается из стебля розы.  Шило («биз»). Для выполнения рисунка используется шило. Им художник аккуратно двигает краски по поверхности так, чтобы получались нужные формы. Таким можно даже писать портреты. Гребень («тарак»). Для получения «чешуйчатого» узора используется гребень, длина которого соответствует длине или ширине поддона. Этот инструмент отлично подходит для равномерного заполнения пространства рисунком и для создания фона.  Специальные краски для эбру.  Они очень жидкие, по сути цветная вода.  Или масляные краски. (Берем масляные краски и разводим их в специальном растворителе, либо в бензине или скипидаре. Консистенция – чуть гуще воды. )   </vt:lpstr>
      <vt:lpstr>Приготовление воды  Эбру – это рисунок одной жидкостью на поверхности другой. Это возможно только, если у этих жидкостей разное поверхностное натяжение, т.е. краска не тонет и не расползается по поверхности воды.  Поэтому воду, на которой будет выполняться рисунок, необходимо загустить. В качестве загустителя используется экстракт растения гевен или морской красной водоросли. </vt:lpstr>
      <vt:lpstr>«Эбру» в домашних условиях Для рисования нужна вязкая вода:  мы изготовили воду из крахмала и воды с добавлением канцелярского клея.    Краски, не растворяющиеся в воде: можно использовать масляную, разбавив их специальным растворителем, или акриловые краски, разбавив их водой до жидкого состояния. Мы будем использовать гуашь, добавив в неё воду и канцелярский клей.     Плоская кисть, шило или зубочистка или вязальная спица, гребенка, бумага (она должна быть для рисования акварелью или плотная шероховатая, совсем тонкая бумага не годится, т. к. она быстро впитывает жидкость).     Суть этой техники сводится к тому, что у жидкостей разная плотность и не растворяющиеся краски не тонут, они удерживаются на воде и создают тонкую пленку.  Ход работы 1. Кистью делаем фон (набираем на кончик краску и стряхиваем ее тихонько на воду, постукивая кистью о палец левой руки на высоте 5-6 см от поверхности). 2. Берем шило или палочку, на кончик палочки набираем краску, и слегка касаемся поверхности воды (можем поставить несколько точек в зависимости от задуманного)    Далее воплощаем задуманное: цветы, пейзаж, узоры или что - то другое… </vt:lpstr>
      <vt:lpstr>Слайд 10</vt:lpstr>
      <vt:lpstr>Перенос рисунка на бумагу Берем лист бумаги, соответствующий размеру лотка, аккуратно кладем ее на поверхность и ждем несколько минут, края начнут подниматься. Берем за края бумаги и поднимаем ее.  В процессе работы предугадать, как растекутся краски, очень сложно. Поэтому здесь нет определенных рамок и ограничений, а только личный полет фантазии.  Каждый рисунок единственный и неповторимый. </vt:lpstr>
      <vt:lpstr>В процессе работы предугадать, как растекутся краски, очень сложно. Поэтому здесь нет определенных рамок и ограничений, а только личный полет фантазии.  Каждый рисунок единственный и неповторимый. </vt:lpstr>
      <vt:lpstr>Наши работы</vt:lpstr>
      <vt:lpstr>Слайд 14</vt:lpstr>
      <vt:lpstr>Вывод    Из проделанной работы можно прийти к выводу: ребенку нужен тот результат, который вызывает у него радость, изумление, удивление.          Рисование на воде – ЭБРУ- представляет собой не просто нанесение красок на определенную поверхность, скорее это целая философия. Ведь Эбру - это рисование, в основе которого лежат правильные, природные формы, а именно круг.         Каждая капля, которая попадает в воду, растекается в круг, который мы можем преобразовать абсолютно в любую желаемую форму. Такое рисование отлично развивает у детей воображение и мышление, а так же дает возможность ребенку почувствовать себя настоящим художником и получить настоящее удовлетворение от творчества. Картины всегда получаются необычными, каждое движение шилом или кистью создает неповторимый образ.           Восточная живопись является отличным способом развития моторики, творческого потенциала и воображения ребенка. Но не только детям эбру может пойти на пользу, взрослые люди смогут избавиться от стресса и расслабиться, оставив все проблемы за границами водного полотна.  В эбру прекрасно то, что даже человек, совершенно не умеющий рисовать, с первого раза создает что-то красивое. Сама вода помогает творить прекрасное, если только человек готов научиться понять ее язык и научиться свободно «говорить» на нем.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 Леонова Ольга Михайловна воспитатель МДОУ № 35 г. Комсомольск на АМуре</dc:title>
  <dc:creator>Admin</dc:creator>
  <cp:lastModifiedBy>Admin</cp:lastModifiedBy>
  <cp:revision>8</cp:revision>
  <dcterms:created xsi:type="dcterms:W3CDTF">2017-02-21T11:58:09Z</dcterms:created>
  <dcterms:modified xsi:type="dcterms:W3CDTF">2017-02-21T13:15:23Z</dcterms:modified>
</cp:coreProperties>
</file>