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59" r:id="rId4"/>
    <p:sldId id="261" r:id="rId5"/>
    <p:sldId id="263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3" r:id="rId17"/>
    <p:sldId id="275" r:id="rId18"/>
    <p:sldId id="279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5" autoAdjust="0"/>
    <p:restoredTop sz="94660"/>
  </p:normalViewPr>
  <p:slideViewPr>
    <p:cSldViewPr>
      <p:cViewPr varScale="1">
        <p:scale>
          <a:sx n="69" d="100"/>
          <a:sy n="69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42ED-5496-42DD-8930-C56857D4123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31F-0E84-48FE-9BF3-62515BFE54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42ED-5496-42DD-8930-C56857D4123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31F-0E84-48FE-9BF3-62515BFE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42ED-5496-42DD-8930-C56857D4123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31F-0E84-48FE-9BF3-62515BFE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42ED-5496-42DD-8930-C56857D4123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31F-0E84-48FE-9BF3-62515BFE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42ED-5496-42DD-8930-C56857D4123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0DEF31F-0E84-48FE-9BF3-62515BFE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42ED-5496-42DD-8930-C56857D4123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31F-0E84-48FE-9BF3-62515BFE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42ED-5496-42DD-8930-C56857D4123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31F-0E84-48FE-9BF3-62515BFE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42ED-5496-42DD-8930-C56857D4123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31F-0E84-48FE-9BF3-62515BFE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42ED-5496-42DD-8930-C56857D4123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31F-0E84-48FE-9BF3-62515BFE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42ED-5496-42DD-8930-C56857D4123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31F-0E84-48FE-9BF3-62515BFE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42ED-5496-42DD-8930-C56857D4123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F31F-0E84-48FE-9BF3-62515BFE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4542ED-5496-42DD-8930-C56857D41237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DEF31F-0E84-48FE-9BF3-62515BFE5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2.png"/><Relationship Id="rId3" Type="http://schemas.openxmlformats.org/officeDocument/2006/relationships/audio" Target="file:///F:\&#1059;&#1088;&#1086;&#1082;\&#1046;&#1084;&#1077;&#1083;&#1100;.mp3" TargetMode="External"/><Relationship Id="rId7" Type="http://schemas.openxmlformats.org/officeDocument/2006/relationships/image" Target="../media/image28.jpeg"/><Relationship Id="rId12" Type="http://schemas.openxmlformats.org/officeDocument/2006/relationships/image" Target="../media/image31.png"/><Relationship Id="rId2" Type="http://schemas.openxmlformats.org/officeDocument/2006/relationships/audio" Target="file:///F:\&#1059;&#1088;&#1086;&#1082;\-%20&#1050;&#1086;&#1084;&#1072;&#1088;%20-.mp3" TargetMode="External"/><Relationship Id="rId1" Type="http://schemas.openxmlformats.org/officeDocument/2006/relationships/audio" Target="file:///F:\&#1059;&#1088;&#1086;&#1082;\&#1052;&#1091;&#1093;&#1072;.mp3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30.png"/><Relationship Id="rId5" Type="http://schemas.openxmlformats.org/officeDocument/2006/relationships/image" Target="../media/image26.jpeg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7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1700808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«Что за прелесть эти сказки!»</a:t>
            </a:r>
            <a:endParaRPr lang="ru-RU" sz="54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988840"/>
            <a:ext cx="4555500" cy="27363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r>
              <a:rPr lang="ru-RU" sz="4800" b="1" dirty="0" smtClean="0">
                <a:solidFill>
                  <a:schemeClr val="accent3"/>
                </a:solidFill>
              </a:rPr>
              <a:t>Урок –викторина </a:t>
            </a:r>
          </a:p>
          <a:p>
            <a:r>
              <a:rPr lang="ru-RU" sz="4800" b="1" dirty="0" smtClean="0">
                <a:solidFill>
                  <a:schemeClr val="accent3"/>
                </a:solidFill>
              </a:rPr>
              <a:t>по сказкам А. С. Пушкина</a:t>
            </a:r>
          </a:p>
        </p:txBody>
      </p:sp>
      <p:pic>
        <p:nvPicPr>
          <p:cNvPr id="4" name="Рисунок 3" descr="Портрет Пушк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027" y="1794135"/>
            <a:ext cx="3898153" cy="4530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7" y="6309321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О.А. Кипренский. "Портрет Пушкина". 1827 г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530120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Разработала  Светлова  Екатерина  Михайловна,</a:t>
            </a:r>
          </a:p>
          <a:p>
            <a:r>
              <a:rPr lang="ru-RU" sz="1600" b="1" dirty="0"/>
              <a:t>у</a:t>
            </a:r>
            <a:r>
              <a:rPr lang="ru-RU" sz="1600" b="1" dirty="0" smtClean="0"/>
              <a:t>читель  русского языка и литературы </a:t>
            </a:r>
          </a:p>
          <a:p>
            <a:r>
              <a:rPr lang="ru-RU" sz="1600" b="1" dirty="0" smtClean="0"/>
              <a:t>МАОУ СОШ3  УИОП г. Усинска Республики  Коми</a:t>
            </a:r>
            <a:endParaRPr lang="ru-RU" sz="16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44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6480720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Царю </a:t>
            </a:r>
            <a:r>
              <a:rPr lang="ru-RU" sz="3200" dirty="0" err="1" smtClean="0">
                <a:solidFill>
                  <a:srgbClr val="FFC000"/>
                </a:solidFill>
              </a:rPr>
              <a:t>Дадону</a:t>
            </a:r>
            <a:r>
              <a:rPr lang="ru-RU" sz="3200" dirty="0" smtClean="0">
                <a:solidFill>
                  <a:srgbClr val="FFC000"/>
                </a:solidFill>
              </a:rPr>
              <a:t> из «Сказки о золотом петушке»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Золотой петуш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6917613" cy="5877271"/>
          </a:xfrm>
        </p:spPr>
      </p:pic>
      <p:pic>
        <p:nvPicPr>
          <p:cNvPr id="7" name="Рисунок 6" descr="Царь Дад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88640"/>
            <a:ext cx="7169356" cy="5472608"/>
          </a:xfrm>
          <a:prstGeom prst="rect">
            <a:avLst/>
          </a:prstGeom>
        </p:spPr>
      </p:pic>
      <p:pic>
        <p:nvPicPr>
          <p:cNvPr id="9" name="Рисунок 8" descr="Анимашка книга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6912768" cy="9807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Царевне Лебеди из «Сказки о царе </a:t>
            </a:r>
            <a:r>
              <a:rPr lang="ru-RU" sz="3200" dirty="0" err="1" smtClean="0">
                <a:solidFill>
                  <a:srgbClr val="FFC000"/>
                </a:solidFill>
              </a:rPr>
              <a:t>Салтане</a:t>
            </a:r>
            <a:r>
              <a:rPr lang="ru-RU" sz="3200" dirty="0" smtClean="0">
                <a:solidFill>
                  <a:srgbClr val="FFC000"/>
                </a:solidFill>
              </a:rPr>
              <a:t>…» 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Меся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112568" cy="3834426"/>
          </a:xfrm>
        </p:spPr>
      </p:pic>
      <p:pic>
        <p:nvPicPr>
          <p:cNvPr id="6" name="Содержимое 5" descr="звезда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88640"/>
            <a:ext cx="3488612" cy="5046817"/>
          </a:xfrm>
        </p:spPr>
      </p:pic>
      <p:pic>
        <p:nvPicPr>
          <p:cNvPr id="7" name="Рисунок 6" descr="Царевна лебед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0"/>
            <a:ext cx="4374232" cy="5820159"/>
          </a:xfrm>
          <a:prstGeom prst="rect">
            <a:avLst/>
          </a:prstGeom>
        </p:spPr>
      </p:pic>
      <p:pic>
        <p:nvPicPr>
          <p:cNvPr id="8" name="Рисунок 7" descr="Анимашка книга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124744"/>
            <a:ext cx="3024336" cy="32403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Старухе из «Сказки о мёртвой царевне и семи богатырях»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652120" y="1772816"/>
            <a:ext cx="1440160" cy="288032"/>
          </a:xfrm>
        </p:spPr>
        <p:txBody>
          <a:bodyPr>
            <a:noAutofit/>
          </a:bodyPr>
          <a:lstStyle/>
          <a:p>
            <a:endParaRPr lang="ru-RU" sz="3200" b="1" dirty="0" smtClean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Содержимое 6" descr="яблочко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5904656" cy="5904656"/>
          </a:xfrm>
        </p:spPr>
      </p:pic>
      <p:pic>
        <p:nvPicPr>
          <p:cNvPr id="8" name="Содержимое 7" descr="с яблоком старух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5236588" cy="6525344"/>
          </a:xfrm>
        </p:spPr>
      </p:pic>
      <p:pic>
        <p:nvPicPr>
          <p:cNvPr id="9" name="Рисунок 8" descr="Анимашка книга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Сколько лет жили старик со старухою в своей ветхой землянке у синего моря?</a:t>
            </a:r>
            <a:endParaRPr lang="ru-RU" dirty="0"/>
          </a:p>
        </p:txBody>
      </p:sp>
      <p:pic>
        <p:nvPicPr>
          <p:cNvPr id="5" name="Содержимое 4" descr="Старик со старухою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108742" cy="432957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2200" y="1600201"/>
            <a:ext cx="2314600" cy="3124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609329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Тридцать лет и три года</a:t>
            </a:r>
            <a:endParaRPr lang="ru-RU" sz="3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Анимашка книг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каких насекомых превращает царевна Лебедь князя </a:t>
            </a:r>
            <a:r>
              <a:rPr lang="ru-RU" sz="3200" dirty="0" err="1" smtClean="0"/>
              <a:t>Гвидона</a:t>
            </a:r>
            <a:r>
              <a:rPr lang="ru-RU" sz="3200" dirty="0" smtClean="0"/>
              <a:t>, чтобы тот смог побывать в родных краях?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3322712" cy="8113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060848"/>
            <a:ext cx="3671391" cy="22515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Комар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179512" y="1556792"/>
            <a:ext cx="3744416" cy="2921290"/>
          </a:xfrm>
        </p:spPr>
      </p:pic>
      <p:pic>
        <p:nvPicPr>
          <p:cNvPr id="8" name="Содержимое 7" descr="Муха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5652120" y="1556792"/>
            <a:ext cx="3156500" cy="3096344"/>
          </a:xfrm>
        </p:spPr>
      </p:pic>
      <p:pic>
        <p:nvPicPr>
          <p:cNvPr id="9" name="Рисунок 8" descr="шмел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789040"/>
            <a:ext cx="3429000" cy="2717800"/>
          </a:xfrm>
          <a:prstGeom prst="rect">
            <a:avLst/>
          </a:prstGeom>
        </p:spPr>
      </p:pic>
      <p:pic>
        <p:nvPicPr>
          <p:cNvPr id="10" name="Рисунок 9" descr="Анимашка книга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  <p:pic>
        <p:nvPicPr>
          <p:cNvPr id="14" name="Мух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604448" y="6407617"/>
            <a:ext cx="45719" cy="45719"/>
          </a:xfrm>
          <a:prstGeom prst="rect">
            <a:avLst/>
          </a:prstGeom>
        </p:spPr>
      </p:pic>
      <p:pic>
        <p:nvPicPr>
          <p:cNvPr id="12" name="- Комар -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 flipH="1" flipV="1">
            <a:off x="8244406" y="6597351"/>
            <a:ext cx="72009" cy="72009"/>
          </a:xfrm>
          <a:prstGeom prst="rect">
            <a:avLst/>
          </a:prstGeom>
        </p:spPr>
      </p:pic>
      <p:pic>
        <p:nvPicPr>
          <p:cNvPr id="15" name="Мух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 flipH="1">
            <a:off x="8244408" y="6525344"/>
            <a:ext cx="73576" cy="73576"/>
          </a:xfrm>
          <a:prstGeom prst="rect">
            <a:avLst/>
          </a:prstGeom>
        </p:spPr>
      </p:pic>
      <p:pic>
        <p:nvPicPr>
          <p:cNvPr id="17" name="Жмель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 flipH="1" flipV="1">
            <a:off x="8172400" y="6237312"/>
            <a:ext cx="72008" cy="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69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4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42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из героев пушкинских сказок спит на соломе, ест за четверых, работает за семерых?</a:t>
            </a:r>
            <a:endParaRPr lang="ru-RU" dirty="0"/>
          </a:p>
        </p:txBody>
      </p:sp>
      <p:pic>
        <p:nvPicPr>
          <p:cNvPr id="6" name="Содержимое 5" descr="Бал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821962"/>
            <a:ext cx="3645841" cy="4803396"/>
          </a:xfrm>
        </p:spPr>
      </p:pic>
      <p:sp>
        <p:nvSpPr>
          <p:cNvPr id="7" name="TextBox 6"/>
          <p:cNvSpPr txBox="1"/>
          <p:nvPr/>
        </p:nvSpPr>
        <p:spPr>
          <a:xfrm rot="20185629">
            <a:off x="43445" y="2877060"/>
            <a:ext cx="2552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solidFill>
                  <a:srgbClr val="FFC000"/>
                </a:solidFill>
                <a:latin typeface="+mj-lt"/>
              </a:rPr>
              <a:t>Балда</a:t>
            </a:r>
            <a:endParaRPr lang="ru-RU" sz="6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8" name="Рисунок 7" descr="Анимашка книг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Какую песню поёт белочка, когда грызёт золотые орешки? </a:t>
            </a:r>
            <a:endParaRPr lang="ru-RU" dirty="0"/>
          </a:p>
        </p:txBody>
      </p:sp>
      <p:pic>
        <p:nvPicPr>
          <p:cNvPr id="4" name="Содержимое 3" descr="бел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500311" cy="4911346"/>
          </a:xfrm>
        </p:spPr>
      </p:pic>
      <p:pic>
        <p:nvPicPr>
          <p:cNvPr id="6" name="Рисунок 5" descr="Анимашка книг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6922" y="6306232"/>
            <a:ext cx="2943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Во саду ли в огороде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Вспомните кличку пса, охранявшего терем семи богатырей?</a:t>
            </a:r>
            <a:endParaRPr lang="ru-RU" dirty="0"/>
          </a:p>
        </p:txBody>
      </p:sp>
      <p:pic>
        <p:nvPicPr>
          <p:cNvPr id="4" name="Содержимое 3" descr="старуха с яблочк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317240" cy="4737930"/>
          </a:xfrm>
        </p:spPr>
      </p:pic>
      <p:pic>
        <p:nvPicPr>
          <p:cNvPr id="5" name="Рисунок 4" descr="Анимашка книг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5877273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>
                <a:solidFill>
                  <a:srgbClr val="FFC000"/>
                </a:solidFill>
                <a:latin typeface="+mj-lt"/>
              </a:rPr>
              <a:t>Соколко</a:t>
            </a:r>
            <a:endParaRPr lang="ru-RU" sz="4400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пия Старуха руга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794"/>
          </a:xfrm>
        </p:spPr>
      </p:pic>
      <p:sp>
        <p:nvSpPr>
          <p:cNvPr id="6" name="TextBox 5"/>
          <p:cNvSpPr txBox="1"/>
          <p:nvPr/>
        </p:nvSpPr>
        <p:spPr>
          <a:xfrm>
            <a:off x="251520" y="548680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На чём свет стоит мужа ругает: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«Дурачина ты, прямой простофиля!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Выпросил, простофиля, избу!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Воротись, </a:t>
            </a:r>
            <a:r>
              <a:rPr lang="ru-RU" sz="3600" b="1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поклонися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рыбке: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Не хочу быть чёрной крестьянкой…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Хочу быть столбовою дворянкой».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Анимашка книг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252898"/>
            <a:ext cx="1331640" cy="1605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Меся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764704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Месяц, месяц, мой дружок,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Позолоченный рожок!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Ты встаёшь во тьме глубокой,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Круглолицый, светлоокий,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И, обычай твой любя….</a:t>
            </a: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64502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Звёзды смотрят на тебя.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Анимашка книг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5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5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260648"/>
          <a:ext cx="8568952" cy="6192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440161"/>
                <a:gridCol w="1440161"/>
                <a:gridCol w="1296145"/>
                <a:gridCol w="1512169"/>
                <a:gridCol w="1224132"/>
              </a:tblGrid>
              <a:tr h="14516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Из биографии А. С. Пушкина</a:t>
                      </a:r>
                      <a:endParaRPr lang="ru-RU" sz="18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u="none" dirty="0" smtClean="0">
                          <a:solidFill>
                            <a:srgbClr val="FFC000"/>
                          </a:solidFill>
                          <a:hlinkClick r:id="" action="ppaction://hlinkshowjump?jump=nextslide"/>
                        </a:rPr>
                        <a:t>10</a:t>
                      </a:r>
                      <a:endParaRPr lang="ru-RU" sz="6600" b="1" u="none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2" action="ppaction://hlinksldjump"/>
                        </a:rPr>
                        <a:t>15</a:t>
                      </a:r>
                      <a:endParaRPr lang="ru-RU" sz="6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3" action="ppaction://hlinksldjump"/>
                        </a:rPr>
                        <a:t>20</a:t>
                      </a:r>
                      <a:endParaRPr lang="ru-RU" sz="6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4" action="ppaction://hlinksldjump"/>
                        </a:rPr>
                        <a:t>25</a:t>
                      </a:r>
                      <a:endParaRPr lang="ru-RU" sz="6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5" action="ppaction://hlinksldjump"/>
                        </a:rPr>
                        <a:t>30</a:t>
                      </a:r>
                      <a:endParaRPr lang="ru-RU" sz="6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10482">
                <a:tc>
                  <a:txBody>
                    <a:bodyPr/>
                    <a:lstStyle/>
                    <a:p>
                      <a:pPr algn="ctr"/>
                      <a:r>
                        <a:rPr lang="ru-RU" sz="175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Кому принадлежит </a:t>
                      </a:r>
                    </a:p>
                    <a:p>
                      <a:pPr algn="ctr"/>
                      <a:r>
                        <a:rPr lang="ru-RU" sz="175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вещь?</a:t>
                      </a:r>
                      <a:endParaRPr lang="ru-RU" sz="175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6" action="ppaction://hlinksldjump"/>
                        </a:rPr>
                        <a:t>10</a:t>
                      </a:r>
                      <a:endParaRPr lang="ru-RU" sz="6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15</a:t>
                      </a:r>
                      <a:endParaRPr lang="ru-RU" sz="6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8" action="ppaction://hlinksldjump"/>
                        </a:rPr>
                        <a:t>20</a:t>
                      </a:r>
                      <a:endParaRPr lang="ru-RU" sz="6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9" action="ppaction://hlinksldjump"/>
                        </a:rPr>
                        <a:t>25</a:t>
                      </a:r>
                      <a:endParaRPr lang="ru-RU" sz="6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10" action="ppaction://hlinksldjump"/>
                        </a:rPr>
                        <a:t>30</a:t>
                      </a:r>
                      <a:endParaRPr lang="ru-RU" sz="6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048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 на засыпку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11" action="ppaction://hlinksldjump"/>
                        </a:rPr>
                        <a:t>10</a:t>
                      </a:r>
                      <a:endParaRPr lang="ru-RU" sz="6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12" action="ppaction://hlinksldjump"/>
                        </a:rPr>
                        <a:t>15</a:t>
                      </a:r>
                      <a:endParaRPr lang="ru-RU" sz="6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13" action="ppaction://hlinksldjump"/>
                        </a:rPr>
                        <a:t>20</a:t>
                      </a:r>
                      <a:endParaRPr lang="ru-RU" sz="6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14" action="ppaction://hlinksldjump"/>
                        </a:rPr>
                        <a:t>25</a:t>
                      </a:r>
                      <a:endParaRPr lang="ru-RU" sz="6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15" action="ppaction://hlinksldjump"/>
                        </a:rPr>
                        <a:t>30</a:t>
                      </a:r>
                      <a:endParaRPr lang="ru-RU" sz="6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1095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Вспомни строчку</a:t>
                      </a:r>
                      <a:endParaRPr lang="ru-RU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16" action="ppaction://hlinksldjump"/>
                        </a:rPr>
                        <a:t>10</a:t>
                      </a:r>
                      <a:endParaRPr lang="ru-RU" sz="66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17" action="ppaction://hlinksldjump"/>
                        </a:rPr>
                        <a:t>15</a:t>
                      </a:r>
                      <a:endParaRPr lang="ru-RU" sz="66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18" action="ppaction://hlinksldjump"/>
                        </a:rPr>
                        <a:t>20</a:t>
                      </a:r>
                      <a:endParaRPr lang="ru-RU" sz="66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19" action="ppaction://hlinksldjump"/>
                        </a:rPr>
                        <a:t>25</a:t>
                      </a:r>
                      <a:endParaRPr lang="ru-RU" sz="66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30</a:t>
                      </a:r>
                      <a:endParaRPr lang="ru-RU" sz="6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2104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Портреты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21" action="ppaction://hlinksldjump"/>
                        </a:rPr>
                        <a:t>10</a:t>
                      </a:r>
                      <a:endParaRPr lang="ru-RU" sz="66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22" action="ppaction://hlinksldjump"/>
                        </a:rPr>
                        <a:t>15</a:t>
                      </a:r>
                      <a:endParaRPr lang="ru-RU" sz="66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23" action="ppaction://hlinksldjump"/>
                        </a:rPr>
                        <a:t>20</a:t>
                      </a:r>
                      <a:endParaRPr lang="ru-RU" sz="66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24" action="ppaction://hlinksldjump"/>
                        </a:rPr>
                        <a:t>25</a:t>
                      </a:r>
                      <a:endParaRPr lang="ru-RU" sz="66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hlinkClick r:id="rId25" action="ppaction://hlinksldjump"/>
                        </a:rPr>
                        <a:t>30</a:t>
                      </a:r>
                      <a:endParaRPr lang="ru-RU" sz="66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пия царевна в х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9675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Перед ним, во мгле печальной,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Гроб качается хрустальный,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И в хрустальном гробе том…</a:t>
            </a:r>
            <a:endParaRPr lang="ru-RU" sz="36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924944"/>
            <a:ext cx="849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Спит царевна вечным сном.</a:t>
            </a:r>
            <a:endParaRPr lang="ru-RU" sz="36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7" name="Рисунок 6" descr="Анимашка книг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пия Шамаханск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03" y="0"/>
            <a:ext cx="9119197" cy="6846872"/>
          </a:xfr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«Царь! – ответствует мудрец, -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Разочтёмся наконец.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Помнишь? за  мою услугу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Обещался мне, как другу,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Волю первую мою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Ты исполнить, как свою.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Подари ж ты мне девицу… </a:t>
            </a:r>
            <a:endParaRPr lang="ru-RU" sz="36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293096"/>
            <a:ext cx="6696745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Шамаханскую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царицу».</a:t>
            </a:r>
            <a:endParaRPr lang="ru-RU" sz="36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7" name="Рисунок 6" descr="Анимашка книг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пия щелчки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404665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С первого щелка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Прыгнул поп до потолка;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Со второго щелка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Лишился поп языка,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А с третьего щелка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Вышибло ум у старика.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А </a:t>
            </a:r>
            <a:r>
              <a:rPr lang="ru-RU" sz="3600" b="1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Балда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приговаривал с укоризной:</a:t>
            </a:r>
            <a:endParaRPr lang="ru-RU" sz="36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65104"/>
            <a:ext cx="9144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«Не гонялся бы ты, поп, за дешевизной».</a:t>
            </a:r>
          </a:p>
          <a:p>
            <a:endParaRPr lang="ru-RU" dirty="0"/>
          </a:p>
        </p:txBody>
      </p:sp>
      <p:pic>
        <p:nvPicPr>
          <p:cNvPr id="7" name="Рисунок 6" descr="Анимашка книг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39" y="260649"/>
            <a:ext cx="640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+mj-lt"/>
              </a:rPr>
              <a:t>Царевна</a:t>
            </a:r>
            <a:endParaRPr lang="ru-RU" sz="3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05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C000"/>
                </a:solidFill>
                <a:latin typeface="+mj-lt"/>
              </a:rPr>
              <a:t>«Сказка о мёртвой царевне и семи богатырях</a:t>
            </a:r>
            <a:r>
              <a:rPr lang="ru-RU" sz="3200" b="1" dirty="0" smtClean="0">
                <a:solidFill>
                  <a:srgbClr val="FFC000"/>
                </a:solidFill>
                <a:latin typeface="+mj-lt"/>
              </a:rPr>
              <a:t>»</a:t>
            </a:r>
            <a:endParaRPr lang="ru-RU" sz="32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8" name="Рисунок 7" descr="Анимашка книг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  <p:pic>
        <p:nvPicPr>
          <p:cNvPr id="9" name="Рисунок 8" descr="вопромительный зна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338" y="2204864"/>
            <a:ext cx="4392488" cy="4392488"/>
          </a:xfrm>
          <a:prstGeom prst="rect">
            <a:avLst/>
          </a:prstGeom>
        </p:spPr>
      </p:pic>
      <p:pic>
        <p:nvPicPr>
          <p:cNvPr id="11" name="Содержимое 10" descr="Царевна 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193819" y="1484784"/>
            <a:ext cx="4625330" cy="3468997"/>
          </a:xfrm>
        </p:spPr>
      </p:pic>
      <p:sp>
        <p:nvSpPr>
          <p:cNvPr id="3" name="TextBox 2"/>
          <p:cNvSpPr txBox="1"/>
          <p:nvPr/>
        </p:nvSpPr>
        <p:spPr>
          <a:xfrm>
            <a:off x="305387" y="2918195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Белолица</a:t>
            </a:r>
            <a:r>
              <a:rPr lang="ru-RU" sz="2800" b="1" dirty="0">
                <a:solidFill>
                  <a:schemeClr val="bg1"/>
                </a:solidFill>
              </a:rPr>
              <a:t>, черноброва, 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Нраву</a:t>
            </a:r>
            <a:r>
              <a:rPr lang="ru-RU" sz="2800" b="1" dirty="0">
                <a:solidFill>
                  <a:schemeClr val="bg1"/>
                </a:solidFill>
              </a:rPr>
              <a:t> кроткого такого. 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И </a:t>
            </a:r>
            <a:r>
              <a:rPr lang="ru-RU" sz="2800" b="1" dirty="0">
                <a:solidFill>
                  <a:schemeClr val="bg1"/>
                </a:solidFill>
              </a:rPr>
              <a:t>жених сыскался ей,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Королевич </a:t>
            </a:r>
            <a:r>
              <a:rPr lang="ru-RU" sz="2800" b="1" dirty="0">
                <a:solidFill>
                  <a:schemeClr val="bg1"/>
                </a:solidFill>
              </a:rPr>
              <a:t>Елисей.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омительный зн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012" y="2054777"/>
            <a:ext cx="4087466" cy="4087466"/>
          </a:xfrm>
        </p:spPr>
      </p:pic>
      <p:pic>
        <p:nvPicPr>
          <p:cNvPr id="5" name="Рисунок 4" descr="мачех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1" y="1556792"/>
            <a:ext cx="4608512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"/>
            <a:ext cx="626469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+mj-lt"/>
              </a:rPr>
              <a:t>Царица-мачеха</a:t>
            </a:r>
            <a:endParaRPr lang="ru-RU" sz="3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517232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+mj-lt"/>
              </a:rPr>
              <a:t>«Сказка о мёртвой царевне и семи богатырях»</a:t>
            </a:r>
            <a:endParaRPr lang="ru-RU" sz="28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8" name="Рисунок 7" descr="Анимашка книга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5426488"/>
            <a:ext cx="1187624" cy="1431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2748832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Высока</a:t>
            </a:r>
            <a:r>
              <a:rPr lang="ru-RU" sz="2800" b="1" dirty="0">
                <a:solidFill>
                  <a:schemeClr val="bg1"/>
                </a:solidFill>
              </a:rPr>
              <a:t>, стройна, </a:t>
            </a:r>
            <a:r>
              <a:rPr lang="ru-RU" sz="2800" b="1" dirty="0" smtClean="0">
                <a:solidFill>
                  <a:schemeClr val="bg1"/>
                </a:solidFill>
              </a:rPr>
              <a:t>бела,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И умом</a:t>
            </a:r>
            <a:r>
              <a:rPr lang="ru-RU" sz="2800" b="1" dirty="0">
                <a:solidFill>
                  <a:schemeClr val="bg1"/>
                </a:solidFill>
              </a:rPr>
              <a:t> и всем взяла;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Но </a:t>
            </a:r>
            <a:r>
              <a:rPr lang="ru-RU" sz="2800" b="1" dirty="0">
                <a:solidFill>
                  <a:schemeClr val="bg1"/>
                </a:solidFill>
              </a:rPr>
              <a:t>зато горда, </a:t>
            </a:r>
            <a:r>
              <a:rPr lang="ru-RU" sz="2800" b="1" dirty="0" err="1">
                <a:solidFill>
                  <a:schemeClr val="bg1"/>
                </a:solidFill>
              </a:rPr>
              <a:t>ломлива</a:t>
            </a:r>
            <a:r>
              <a:rPr lang="ru-RU" sz="2800" b="1" dirty="0">
                <a:solidFill>
                  <a:schemeClr val="bg1"/>
                </a:solidFill>
              </a:rPr>
              <a:t>, Своенравна и </a:t>
            </a:r>
            <a:r>
              <a:rPr lang="ru-RU" sz="2800" b="1" dirty="0" smtClean="0">
                <a:solidFill>
                  <a:schemeClr val="bg1"/>
                </a:solidFill>
              </a:rPr>
              <a:t>ревнива.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омительный зн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295" y="1490608"/>
            <a:ext cx="4629918" cy="4629918"/>
          </a:xfrm>
        </p:spPr>
      </p:pic>
      <p:pic>
        <p:nvPicPr>
          <p:cNvPr id="5" name="Рисунок 4" descr="Балда работает.jpg"/>
          <p:cNvPicPr>
            <a:picLocks noChangeAspect="1"/>
          </p:cNvPicPr>
          <p:nvPr/>
        </p:nvPicPr>
        <p:blipFill rotWithShape="1">
          <a:blip r:embed="rId3" cstate="print"/>
          <a:srcRect b="6003"/>
          <a:stretch/>
        </p:blipFill>
        <p:spPr>
          <a:xfrm>
            <a:off x="4644008" y="2001951"/>
            <a:ext cx="4320480" cy="3045831"/>
          </a:xfrm>
          <a:prstGeom prst="rect">
            <a:avLst/>
          </a:prstGeom>
        </p:spPr>
      </p:pic>
      <p:pic>
        <p:nvPicPr>
          <p:cNvPr id="6" name="Рисунок 5" descr="Анимашка книга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5426488"/>
            <a:ext cx="1187624" cy="1431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33265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C000"/>
                </a:solidFill>
                <a:latin typeface="+mj-lt"/>
              </a:rPr>
              <a:t>Балда</a:t>
            </a:r>
            <a:endParaRPr lang="ru-RU" sz="3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877272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C000"/>
                </a:solidFill>
                <a:latin typeface="+mj-lt"/>
              </a:rPr>
              <a:t>«Сказка о попе и работнике его </a:t>
            </a:r>
            <a:r>
              <a:rPr lang="ru-RU" sz="3000" b="1" dirty="0" err="1" smtClean="0">
                <a:solidFill>
                  <a:srgbClr val="FFC000"/>
                </a:solidFill>
                <a:latin typeface="+mj-lt"/>
              </a:rPr>
              <a:t>Балде</a:t>
            </a:r>
            <a:r>
              <a:rPr lang="ru-RU" sz="3000" b="1" dirty="0" smtClean="0">
                <a:solidFill>
                  <a:srgbClr val="FFC000"/>
                </a:solidFill>
                <a:latin typeface="+mj-lt"/>
              </a:rPr>
              <a:t>»</a:t>
            </a:r>
            <a:endParaRPr lang="ru-RU" sz="3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001951"/>
            <a:ext cx="4464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До́ светла всё у него пляшет,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Лошадь </a:t>
            </a:r>
            <a:r>
              <a:rPr lang="ru-RU" sz="2400" b="1" dirty="0">
                <a:solidFill>
                  <a:schemeClr val="bg1"/>
                </a:solidFill>
              </a:rPr>
              <a:t>запряжет, полосу вспашет,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Печь </a:t>
            </a:r>
            <a:r>
              <a:rPr lang="ru-RU" sz="2400" b="1" dirty="0">
                <a:solidFill>
                  <a:schemeClr val="bg1"/>
                </a:solidFill>
              </a:rPr>
              <a:t>затопит, всё заготовит, закупит,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Яичко </a:t>
            </a:r>
            <a:r>
              <a:rPr lang="ru-RU" sz="2400" b="1" dirty="0">
                <a:solidFill>
                  <a:schemeClr val="bg1"/>
                </a:solidFill>
              </a:rPr>
              <a:t>испечет да сам и облупит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омительный зн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4340"/>
            <a:ext cx="4344567" cy="4571951"/>
          </a:xfrm>
        </p:spPr>
      </p:pic>
      <p:pic>
        <p:nvPicPr>
          <p:cNvPr id="5" name="Рисунок 4" descr="zolotoy_petushok_b_jpg.jpg"/>
          <p:cNvPicPr>
            <a:picLocks noChangeAspect="1"/>
          </p:cNvPicPr>
          <p:nvPr/>
        </p:nvPicPr>
        <p:blipFill rotWithShape="1">
          <a:blip r:embed="rId3" cstate="print"/>
          <a:srcRect l="9960" t="17982" r="9564" b="18112"/>
          <a:stretch/>
        </p:blipFill>
        <p:spPr>
          <a:xfrm>
            <a:off x="4716016" y="1852889"/>
            <a:ext cx="3917923" cy="2781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332657"/>
            <a:ext cx="580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+mj-lt"/>
              </a:rPr>
              <a:t>Царь </a:t>
            </a:r>
            <a:r>
              <a:rPr lang="ru-RU" sz="3600" b="1" dirty="0" err="1" smtClean="0">
                <a:solidFill>
                  <a:srgbClr val="FFC000"/>
                </a:solidFill>
                <a:latin typeface="+mj-lt"/>
              </a:rPr>
              <a:t>Дадон</a:t>
            </a:r>
            <a:endParaRPr lang="ru-RU" sz="3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02128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+mj-lt"/>
              </a:rPr>
              <a:t>«Сказка о золотом петушке»</a:t>
            </a:r>
            <a:endParaRPr lang="ru-RU" sz="32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8" name="Рисунок 7" descr="Анимашка книга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5426488"/>
            <a:ext cx="1187624" cy="1431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333780"/>
            <a:ext cx="39655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Смолоду был грозен </a:t>
            </a:r>
            <a:r>
              <a:rPr lang="ru-RU" sz="2800" b="1" dirty="0" smtClean="0">
                <a:solidFill>
                  <a:schemeClr val="bg1"/>
                </a:solidFill>
              </a:rPr>
              <a:t>он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И </a:t>
            </a:r>
            <a:r>
              <a:rPr lang="ru-RU" sz="2800" b="1" dirty="0">
                <a:solidFill>
                  <a:schemeClr val="bg1"/>
                </a:solidFill>
              </a:rPr>
              <a:t>соседям то и дело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Наносил </a:t>
            </a:r>
            <a:r>
              <a:rPr lang="ru-RU" sz="2800" b="1" dirty="0">
                <a:solidFill>
                  <a:schemeClr val="bg1"/>
                </a:solidFill>
              </a:rPr>
              <a:t>обиды смело;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Но</a:t>
            </a:r>
            <a:r>
              <a:rPr lang="ru-RU" sz="2800" b="1" dirty="0">
                <a:solidFill>
                  <a:schemeClr val="bg1"/>
                </a:solidFill>
              </a:rPr>
              <a:t> под старость захотел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Отдохнуть </a:t>
            </a:r>
            <a:r>
              <a:rPr lang="ru-RU" sz="2800" b="1" dirty="0">
                <a:solidFill>
                  <a:schemeClr val="bg1"/>
                </a:solidFill>
              </a:rPr>
              <a:t>от ратных дел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И </a:t>
            </a:r>
            <a:r>
              <a:rPr lang="ru-RU" sz="2800" b="1" dirty="0">
                <a:solidFill>
                  <a:schemeClr val="bg1"/>
                </a:solidFill>
              </a:rPr>
              <a:t>покой себе устроить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омительный зн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206" y="1555242"/>
            <a:ext cx="4433798" cy="4604157"/>
          </a:xfrm>
        </p:spPr>
      </p:pic>
      <p:pic>
        <p:nvPicPr>
          <p:cNvPr id="5" name="Рисунок 4" descr="дворя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2061" y="1647800"/>
            <a:ext cx="4512502" cy="338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+mj-lt"/>
              </a:rPr>
              <a:t>Старуха, столбовая дворянка</a:t>
            </a:r>
            <a:endParaRPr lang="ru-RU" sz="3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594928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+mj-lt"/>
              </a:rPr>
              <a:t>«Сказка о рыбаке и рыбке»</a:t>
            </a:r>
            <a:endParaRPr lang="ru-RU" sz="32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8" name="Рисунок 7" descr="Анимашка книга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5426488"/>
            <a:ext cx="1187624" cy="1431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367" y="1988840"/>
            <a:ext cx="5082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 дорогой собольей душегрейке, 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Парчовая</a:t>
            </a:r>
            <a:r>
              <a:rPr lang="ru-RU" sz="2400" b="1" dirty="0">
                <a:solidFill>
                  <a:schemeClr val="bg1"/>
                </a:solidFill>
              </a:rPr>
              <a:t> на маковке кичка,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Жемчуга </a:t>
            </a:r>
            <a:r>
              <a:rPr lang="ru-RU" sz="2400" b="1" dirty="0" err="1">
                <a:solidFill>
                  <a:schemeClr val="bg1"/>
                </a:solidFill>
              </a:rPr>
              <a:t>огрузили</a:t>
            </a:r>
            <a:r>
              <a:rPr lang="ru-RU" sz="2400" b="1" dirty="0">
                <a:solidFill>
                  <a:schemeClr val="bg1"/>
                </a:solidFill>
              </a:rPr>
              <a:t> шею,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>
                <a:solidFill>
                  <a:schemeClr val="bg1"/>
                </a:solidFill>
              </a:rPr>
              <a:t>руках золотые перстни, 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>
                <a:solidFill>
                  <a:schemeClr val="bg1"/>
                </a:solidFill>
              </a:rPr>
              <a:t>ногах красные сапожки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А. С. Пушкин писал брату из Михайловского: «Знаешь мои занятия… вечером слушаю сказки». Кто рассказывал поэту сказки?</a:t>
            </a:r>
            <a:endParaRPr lang="ru-RU" sz="3200" dirty="0"/>
          </a:p>
        </p:txBody>
      </p:sp>
      <p:pic>
        <p:nvPicPr>
          <p:cNvPr id="9" name="Содержимое 8" descr="Арина Родионов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456384" cy="4608512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6381328"/>
            <a:ext cx="5004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Неизвестный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художник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Портрет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Арины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Родионовны»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2924944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Няня Арина Родионовна Яковлева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11" name="Рисунок 10" descr="Анимашка книг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252898"/>
            <a:ext cx="1331640" cy="1605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 какое учебное заведение поступил А. С. Пушкин в двенадцатилетнем возрасте?</a:t>
            </a:r>
            <a:endParaRPr lang="ru-RU" sz="3600" dirty="0"/>
          </a:p>
        </p:txBody>
      </p:sp>
      <p:pic>
        <p:nvPicPr>
          <p:cNvPr id="4" name="Содержимое 3" descr="Царскосельский лиц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6736457" cy="4169240"/>
          </a:xfrm>
        </p:spPr>
      </p:pic>
      <p:sp>
        <p:nvSpPr>
          <p:cNvPr id="6" name="TextBox 5"/>
          <p:cNvSpPr txBox="1"/>
          <p:nvPr/>
        </p:nvSpPr>
        <p:spPr>
          <a:xfrm>
            <a:off x="755576" y="6021288"/>
            <a:ext cx="5560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Царскосельский лицей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Анимашка книг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252898"/>
            <a:ext cx="1331640" cy="1605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из великих поэтов присутствовал на публичном экзамене А. С. Пушкина в лицее?</a:t>
            </a:r>
            <a:endParaRPr lang="ru-RU" dirty="0"/>
          </a:p>
        </p:txBody>
      </p:sp>
      <p:pic>
        <p:nvPicPr>
          <p:cNvPr id="4" name="Содержимое 3" descr="Держав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3402378" cy="4536504"/>
          </a:xfrm>
        </p:spPr>
      </p:pic>
      <p:sp>
        <p:nvSpPr>
          <p:cNvPr id="5" name="TextBox 4"/>
          <p:cNvSpPr txBox="1"/>
          <p:nvPr/>
        </p:nvSpPr>
        <p:spPr>
          <a:xfrm>
            <a:off x="4067944" y="2996953"/>
            <a:ext cx="4824535" cy="136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Гавриил Романович Державин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6446608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Боровиковский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В.Л.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Портрет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Г.Р.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Державина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, 1811.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Анимашка книг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2178" y="5373216"/>
            <a:ext cx="1231821" cy="1484784"/>
          </a:xfrm>
          <a:prstGeom prst="rect">
            <a:avLst/>
          </a:prstGeom>
        </p:spPr>
      </p:pic>
      <p:pic>
        <p:nvPicPr>
          <p:cNvPr id="11" name="Рисунок 10" descr="Анимашка книг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  <p:pic>
        <p:nvPicPr>
          <p:cNvPr id="8" name="Рисунок 7" descr="Экзамен в лице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828238"/>
            <a:ext cx="6984776" cy="396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620688"/>
            <a:ext cx="3682752" cy="3600400"/>
          </a:xfrm>
        </p:spPr>
        <p:txBody>
          <a:bodyPr>
            <a:noAutofit/>
          </a:bodyPr>
          <a:lstStyle/>
          <a:p>
            <a:r>
              <a:rPr lang="ru-RU" sz="3000" dirty="0" smtClean="0"/>
              <a:t>Какую надпись сделал В. А. Жуковский на своём портрете, подаренном А. С. Пушкину, закончившему написание поэмы «Руслан и Людмила»?</a:t>
            </a:r>
            <a:endParaRPr lang="ru-RU" sz="3000" dirty="0"/>
          </a:p>
        </p:txBody>
      </p:sp>
      <p:pic>
        <p:nvPicPr>
          <p:cNvPr id="4" name="Содержимое 3" descr="Жуков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4493756" cy="6119000"/>
          </a:xfrm>
        </p:spPr>
      </p:pic>
      <p:sp>
        <p:nvSpPr>
          <p:cNvPr id="9" name="TextBox 8"/>
          <p:cNvSpPr txBox="1"/>
          <p:nvPr/>
        </p:nvSpPr>
        <p:spPr>
          <a:xfrm>
            <a:off x="179512" y="630931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К. Брюллов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Портрет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В.А.Жуковского, 1838г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9951492">
            <a:off x="821764" y="3749230"/>
            <a:ext cx="4477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Mistral" pitchFamily="66" charset="0"/>
              </a:rPr>
              <a:t>Победителю-ученику от побеждённого учителя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-40704"/>
            <a:ext cx="23436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3333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3924944" y="-134652"/>
            <a:ext cx="302433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3333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-468560" y="-269155"/>
            <a:ext cx="324036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3333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Рисунок 14" descr="Анимашка книг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2958" y="5157192"/>
            <a:ext cx="1411041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лицейских друзей </a:t>
            </a:r>
            <a:br>
              <a:rPr lang="ru-RU" dirty="0" smtClean="0"/>
            </a:br>
            <a:r>
              <a:rPr lang="ru-RU" dirty="0" smtClean="0"/>
              <a:t>А. С. Пушкина</a:t>
            </a:r>
            <a:endParaRPr lang="ru-RU" dirty="0"/>
          </a:p>
        </p:txBody>
      </p:sp>
      <p:pic>
        <p:nvPicPr>
          <p:cNvPr id="6" name="Содержимое 5" descr="Антон Дельви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2615185" cy="3096344"/>
          </a:xfrm>
        </p:spPr>
      </p:pic>
      <p:pic>
        <p:nvPicPr>
          <p:cNvPr id="7" name="Содержимое 6" descr="Иван Пущи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28184" y="1412776"/>
            <a:ext cx="2588344" cy="3199193"/>
          </a:xfrm>
        </p:spPr>
      </p:pic>
      <p:pic>
        <p:nvPicPr>
          <p:cNvPr id="8" name="Рисунок 7" descr="Кюхельбек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412776"/>
            <a:ext cx="2952327" cy="35871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869160"/>
            <a:ext cx="3059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C000"/>
                </a:solidFill>
              </a:rPr>
              <a:t>Антон </a:t>
            </a:r>
            <a:r>
              <a:rPr lang="ru-RU" sz="3000" b="1" dirty="0" err="1" smtClean="0">
                <a:solidFill>
                  <a:srgbClr val="FFC000"/>
                </a:solidFill>
              </a:rPr>
              <a:t>Дельвиг</a:t>
            </a:r>
            <a:endParaRPr lang="ru-RU" sz="30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5085185"/>
            <a:ext cx="2471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C000"/>
                </a:solidFill>
              </a:rPr>
              <a:t>Вильгельм </a:t>
            </a:r>
          </a:p>
          <a:p>
            <a:r>
              <a:rPr lang="ru-RU" sz="3000" b="1" dirty="0" smtClean="0">
                <a:solidFill>
                  <a:srgbClr val="FFC000"/>
                </a:solidFill>
              </a:rPr>
              <a:t>Кюхельбекер</a:t>
            </a:r>
            <a:endParaRPr lang="ru-RU" sz="30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4941168"/>
            <a:ext cx="2915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C000"/>
                </a:solidFill>
              </a:rPr>
              <a:t>Иван </a:t>
            </a:r>
            <a:r>
              <a:rPr lang="ru-RU" sz="3000" b="1" dirty="0" err="1" smtClean="0">
                <a:solidFill>
                  <a:srgbClr val="FFC000"/>
                </a:solidFill>
              </a:rPr>
              <a:t>Пущин</a:t>
            </a:r>
            <a:endParaRPr lang="ru-RU" sz="3000" b="1" dirty="0">
              <a:solidFill>
                <a:srgbClr val="FFC000"/>
              </a:solidFill>
            </a:endParaRPr>
          </a:p>
        </p:txBody>
      </p:sp>
      <p:pic>
        <p:nvPicPr>
          <p:cNvPr id="12" name="Рисунок 11" descr="Анимашка книга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2178" y="5373216"/>
            <a:ext cx="1231821" cy="1484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509120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В. П. </a:t>
            </a:r>
            <a:r>
              <a:rPr lang="ru-RU" sz="14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Лангер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</a:rPr>
              <a:t>Портрет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 А. А. </a:t>
            </a:r>
            <a:r>
              <a:rPr lang="ru-RU" sz="1400" b="1" dirty="0" err="1" smtClean="0">
                <a:solidFill>
                  <a:schemeClr val="tx2">
                    <a:lumMod val="25000"/>
                  </a:schemeClr>
                </a:solidFill>
              </a:rPr>
              <a:t>Дельвига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, 1830</a:t>
            </a:r>
            <a:endParaRPr lang="ru-RU" sz="1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45811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Н. А Бестужев. </a:t>
            </a:r>
            <a:r>
              <a:rPr lang="ru-RU" sz="1400" b="1" dirty="0" err="1" smtClean="0">
                <a:solidFill>
                  <a:schemeClr val="tx2">
                    <a:lumMod val="25000"/>
                  </a:schemeClr>
                </a:solidFill>
              </a:rPr>
              <a:t>Пущин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2">
                    <a:lumMod val="25000"/>
                  </a:schemeClr>
                </a:solidFill>
              </a:rPr>
              <a:t>Иван </a:t>
            </a:r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Иванович</a:t>
            </a:r>
            <a:r>
              <a:rPr lang="ru-RU" sz="1400" b="1" dirty="0">
                <a:solidFill>
                  <a:schemeClr val="tx2">
                    <a:lumMod val="25000"/>
                  </a:schemeClr>
                </a:solidFill>
              </a:rPr>
              <a:t>,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1837.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5" grpId="3" build="allAtOnce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33256"/>
            <a:ext cx="8229600" cy="9361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Старухе из «Сказки о рыбаке и рыбке»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Разбирое коры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6432715" cy="4824536"/>
          </a:xfrm>
        </p:spPr>
      </p:pic>
      <p:pic>
        <p:nvPicPr>
          <p:cNvPr id="5" name="Рисунок 4" descr="Старуха с корыт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88640"/>
            <a:ext cx="5650576" cy="5445224"/>
          </a:xfrm>
          <a:prstGeom prst="rect">
            <a:avLst/>
          </a:prstGeom>
        </p:spPr>
      </p:pic>
      <p:pic>
        <p:nvPicPr>
          <p:cNvPr id="7" name="Рисунок 6" descr="Анимашка книга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7416824" cy="14127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Царице-мачехе из «Сказки о мёртвой царевне и семи богатырях»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Зеркальц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0452" y="79668"/>
            <a:ext cx="7079940" cy="5357154"/>
          </a:xfrm>
        </p:spPr>
      </p:pic>
      <p:pic>
        <p:nvPicPr>
          <p:cNvPr id="7" name="Рисунок 6" descr="С зеркальцем цар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2636"/>
            <a:ext cx="7344816" cy="5508612"/>
          </a:xfrm>
          <a:prstGeom prst="rect">
            <a:avLst/>
          </a:prstGeom>
        </p:spPr>
      </p:pic>
      <p:pic>
        <p:nvPicPr>
          <p:cNvPr id="8" name="Рисунок 7" descr="Анимашка книга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2179" y="5373216"/>
            <a:ext cx="1231821" cy="1484784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2073</TotalTime>
  <Words>598</Words>
  <Application>Microsoft Office PowerPoint</Application>
  <PresentationFormat>Экран (4:3)</PresentationFormat>
  <Paragraphs>137</Paragraphs>
  <Slides>27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«Что за прелесть эти сказки!»</vt:lpstr>
      <vt:lpstr>Презентация PowerPoint</vt:lpstr>
      <vt:lpstr>А. С. Пушкин писал брату из Михайловского: «Знаешь мои занятия… вечером слушаю сказки». Кто рассказывал поэту сказки?</vt:lpstr>
      <vt:lpstr>В какое учебное заведение поступил А. С. Пушкин в двенадцатилетнем возрасте?</vt:lpstr>
      <vt:lpstr>Кто из великих поэтов присутствовал на публичном экзамене А. С. Пушкина в лицее?</vt:lpstr>
      <vt:lpstr>Какую надпись сделал В. А. Жуковский на своём портрете, подаренном А. С. Пушкину, закончившему написание поэмы «Руслан и Людмила»?</vt:lpstr>
      <vt:lpstr>Назовите лицейских друзей  А. С. Пушкина</vt:lpstr>
      <vt:lpstr>Старухе из «Сказки о рыбаке и рыбке»</vt:lpstr>
      <vt:lpstr>Царице-мачехе из «Сказки о мёртвой царевне и семи богатырях»</vt:lpstr>
      <vt:lpstr>Царю Дадону из «Сказки о золотом петушке»</vt:lpstr>
      <vt:lpstr>Царевне Лебеди из «Сказки о царе Салтане…» </vt:lpstr>
      <vt:lpstr>Старухе из «Сказки о мёртвой царевне и семи богатырях»</vt:lpstr>
      <vt:lpstr>Сколько лет жили старик со старухою в своей ветхой землянке у синего моря?</vt:lpstr>
      <vt:lpstr>В каких насекомых превращает царевна Лебедь князя Гвидона, чтобы тот смог побывать в родных краях?</vt:lpstr>
      <vt:lpstr>Кто из героев пушкинских сказок спит на соломе, ест за четверых, работает за семерых?</vt:lpstr>
      <vt:lpstr>Какую песню поёт белочка, когда грызёт золотые орешки? </vt:lpstr>
      <vt:lpstr>Вспомните кличку пса, охранявшего терем семи богатырей?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191</cp:revision>
  <dcterms:created xsi:type="dcterms:W3CDTF">2011-11-24T13:12:15Z</dcterms:created>
  <dcterms:modified xsi:type="dcterms:W3CDTF">2017-02-26T00:06:02Z</dcterms:modified>
</cp:coreProperties>
</file>