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17"/>
  </p:notesMasterIdLst>
  <p:sldIdLst>
    <p:sldId id="256" r:id="rId3"/>
    <p:sldId id="273" r:id="rId4"/>
    <p:sldId id="274" r:id="rId5"/>
    <p:sldId id="275" r:id="rId6"/>
    <p:sldId id="277" r:id="rId7"/>
    <p:sldId id="278" r:id="rId8"/>
    <p:sldId id="263" r:id="rId9"/>
    <p:sldId id="279" r:id="rId10"/>
    <p:sldId id="280" r:id="rId11"/>
    <p:sldId id="281" r:id="rId12"/>
    <p:sldId id="282" r:id="rId13"/>
    <p:sldId id="283" r:id="rId14"/>
    <p:sldId id="276" r:id="rId15"/>
    <p:sldId id="284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24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4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0A60B59A-5B94-425C-A0B0-99F3E6A292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4155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DED3CD-0196-4889-9C5F-F5A3E318484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8CA0B-270C-4C7D-839E-29C4972EFA7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C168BC8-B1D0-4DBC-B729-F82ACDE330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487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22B5A2-1C32-42AB-8712-F349B21057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409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53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6625" cy="5853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C54F1A-0472-4BEA-A43A-E48BF1E906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9522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02E5C8-2E44-4001-B979-959903FC2E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5129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EF424E-A1FB-4D68-9DDF-ADB8224771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8659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0B2F29-32A3-4845-93AC-82F9FFD073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4531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640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1225" y="1554163"/>
            <a:ext cx="42656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3970E3-D458-4072-B74F-01C147C3A4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2362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9AA39B7-00BA-4F59-9ED5-8E37228B46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2104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D8C3AD-69C4-491B-A88C-E64AD6D64B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8473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17DBA5-87A1-46DB-B0A8-6E1544DFE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3426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7893F6-CD1D-4BD1-BDA3-4BBD2872D6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18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0D52BC-7C24-4C04-9C91-94318EF74A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7112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B5C02C-5CFA-4B7B-AB84-72C81AE7B4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605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4853B4-2095-41B9-AB27-729D8C089B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8154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6725" y="457200"/>
            <a:ext cx="2170113" cy="5618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59525" cy="5618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14B221-8453-4750-9663-54F2D7C5DB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622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929B28-A39A-4F30-B654-552D47CAAB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342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35CD3D1-B43D-49F3-AB5B-7A9C3A81B5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541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A77C1-9A49-4E43-A177-01815FD326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480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EC5675-0E36-4D50-9967-7BE58319FE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215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EB7126-A7A1-49C0-A8E6-04C47ECB85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139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E3A1F8-9B20-46C8-97D9-CAC39F6412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16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DB05CBF-8BA7-41D7-B618-E55C679897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16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514350" y="1057275"/>
            <a:ext cx="8629650" cy="3175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477000" y="76200"/>
            <a:ext cx="25098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229600" y="6477000"/>
            <a:ext cx="75723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2E28BFC6-8481-4661-90B3-52138AA1874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4838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4E3B3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4E3B3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E3B3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514350" y="1057275"/>
            <a:ext cx="8629650" cy="3175"/>
          </a:xfrm>
          <a:prstGeom prst="line">
            <a:avLst/>
          </a:prstGeom>
          <a:noFill/>
          <a:ln w="9360" cap="flat">
            <a:solidFill>
              <a:srgbClr val="F0A22E">
                <a:alpha val="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682038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54163"/>
            <a:ext cx="86820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477000" y="76200"/>
            <a:ext cx="25098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 altLang="ru-RU"/>
              <a:t>23.4.15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581400" y="76200"/>
            <a:ext cx="2895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229600" y="6473825"/>
            <a:ext cx="75406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3EBE32D9-11DC-421D-B45A-4A25D24C79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4E3B3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4E3B3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E3B3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66268"/>
            <a:ext cx="5088927" cy="269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8313" y="38193"/>
            <a:ext cx="8328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altLang="ru-RU" dirty="0" smtClean="0">
                <a:solidFill>
                  <a:schemeClr val="accent2"/>
                </a:solidFill>
                <a:latin typeface="Franklin Gothic Medium" charset="0"/>
              </a:rPr>
              <a:t>© Муниципальное дошкольное образовательное учреждение детский сад общеразвивающего вида  </a:t>
            </a:r>
            <a:r>
              <a:rPr lang="ru-RU" altLang="ru-RU" dirty="0" smtClean="0">
                <a:solidFill>
                  <a:schemeClr val="accent2"/>
                </a:solidFill>
                <a:latin typeface="Franklin Gothic Medium" charset="0"/>
              </a:rPr>
              <a:t>№6</a:t>
            </a:r>
            <a:endParaRPr lang="ru-RU" altLang="ru-RU" dirty="0">
              <a:solidFill>
                <a:schemeClr val="accent2"/>
              </a:solidFill>
              <a:latin typeface="Franklin Gothic Medium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553" y="1700808"/>
            <a:ext cx="9030036" cy="21532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Труженики тыла</a:t>
            </a:r>
            <a:r>
              <a:rPr lang="ru-RU" altLang="ru-RU" sz="48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 </a:t>
            </a:r>
            <a:r>
              <a:rPr lang="ru-RU" altLang="ru-RU" sz="4800" b="1" u="sng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в </a:t>
            </a:r>
            <a:r>
              <a:rPr lang="ru-RU" altLang="ru-RU" sz="48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годы</a:t>
            </a:r>
          </a:p>
          <a:p>
            <a:pPr algn="ctr"/>
            <a:r>
              <a:rPr lang="ru-RU" altLang="ru-RU" sz="48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 </a:t>
            </a:r>
            <a:r>
              <a:rPr lang="ru-RU" altLang="ru-RU" sz="4800" b="1" u="sng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Великой </a:t>
            </a:r>
            <a:r>
              <a:rPr lang="ru-RU" altLang="ru-RU" sz="48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Отечественной</a:t>
            </a:r>
          </a:p>
          <a:p>
            <a:pPr algn="ctr"/>
            <a:r>
              <a:rPr lang="ru-RU" altLang="ru-RU" sz="48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2" charset="0"/>
              </a:rPr>
              <a:t> войны.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011" y="602887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altLang="ru-RU" sz="1400" b="1" dirty="0" smtClean="0">
                <a:solidFill>
                  <a:schemeClr val="accent2"/>
                </a:solidFill>
                <a:latin typeface="Franklin Gothic Medium" charset="0"/>
              </a:rPr>
              <a:t>Подготовила </a:t>
            </a:r>
            <a:r>
              <a:rPr lang="ru-RU" altLang="ru-RU" sz="1400" b="1" dirty="0" smtClean="0">
                <a:solidFill>
                  <a:schemeClr val="accent2"/>
                </a:solidFill>
                <a:latin typeface="Franklin Gothic Medium" charset="0"/>
              </a:rPr>
              <a:t>воспитатель: Кузнецова Жанна Геннадьевна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altLang="ru-RU" sz="1400" b="1" dirty="0" smtClean="0">
                <a:solidFill>
                  <a:schemeClr val="accent2"/>
                </a:solidFill>
                <a:latin typeface="Franklin Gothic Medium" charset="0"/>
              </a:rPr>
              <a:t>Воспитанница: Сорокина Елизавета</a:t>
            </a:r>
            <a:endParaRPr lang="ru-RU" altLang="ru-RU" sz="1400" b="1" dirty="0" smtClean="0">
              <a:solidFill>
                <a:schemeClr val="accent2"/>
              </a:solidFill>
              <a:latin typeface="Franklin Gothic Medium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92280" y="6482857"/>
            <a:ext cx="2043957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solidFill>
                  <a:schemeClr val="accent2"/>
                </a:solidFill>
                <a:latin typeface="Franklin Gothic Medium" charset="0"/>
              </a:rPr>
              <a:t>Рыбинск2017 </a:t>
            </a:r>
            <a:r>
              <a:rPr lang="ru-RU" altLang="ru-RU" dirty="0" smtClean="0">
                <a:solidFill>
                  <a:schemeClr val="accent2"/>
                </a:solidFill>
                <a:latin typeface="Franklin Gothic Medium" charset="0"/>
              </a:rPr>
              <a:t>год 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44" y="3717032"/>
            <a:ext cx="5361356" cy="283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02822" y="260648"/>
            <a:ext cx="733835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Интервью с бабушкой: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340768"/>
            <a:ext cx="540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Franklin Gothic Book" charset="0"/>
              </a:rPr>
              <a:t>Моя бабушка рассказала, что она в годы войны жила в деревне . И они не прекращали сеять хлеб и ухаживать за животными.</a:t>
            </a:r>
            <a:r>
              <a:rPr lang="ru-RU" altLang="ru-RU" sz="4800" b="1" dirty="0" smtClean="0">
                <a:latin typeface="Comic Sans MS" pitchFamily="64" charset="0"/>
              </a:rPr>
              <a:t>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endParaRPr lang="ru-RU" altLang="ru-RU" sz="4800" b="1" dirty="0">
              <a:solidFill>
                <a:schemeClr val="accent2"/>
              </a:solidFill>
              <a:latin typeface="Comic Sans MS" pitchFamily="64" charset="0"/>
            </a:endParaRP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endParaRPr lang="ru-RU" altLang="ru-RU" sz="4800" b="1" dirty="0" smtClean="0">
              <a:solidFill>
                <a:schemeClr val="accent2"/>
              </a:solidFill>
              <a:latin typeface="Comic Sans MS" pitchFamily="6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92" y="566124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400" b="1" u="sng" dirty="0" smtClean="0">
                <a:solidFill>
                  <a:schemeClr val="accent2"/>
                </a:solidFill>
                <a:latin typeface="Comic Sans MS" pitchFamily="64" charset="0"/>
              </a:rPr>
              <a:t>Вывод</a:t>
            </a:r>
            <a:r>
              <a:rPr lang="ru-RU" altLang="ru-RU" sz="2400" b="1" dirty="0" smtClean="0">
                <a:solidFill>
                  <a:schemeClr val="accent2"/>
                </a:solidFill>
                <a:latin typeface="Comic Sans MS" pitchFamily="64" charset="0"/>
              </a:rPr>
              <a:t> 3</a:t>
            </a:r>
            <a:r>
              <a:rPr lang="ru-RU" altLang="ru-RU" dirty="0" smtClean="0">
                <a:solidFill>
                  <a:schemeClr val="accent2"/>
                </a:solidFill>
                <a:latin typeface="Comic Sans MS" pitchFamily="64" charset="0"/>
              </a:rPr>
              <a:t>:  </a:t>
            </a: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Я поняла, что работа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 была в деревне еще тяжелее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 чем в городе.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871" y="1394160"/>
            <a:ext cx="2486415" cy="2322871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469" y="4332073"/>
            <a:ext cx="5146705" cy="27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48284" y="260648"/>
            <a:ext cx="707783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Интервью с соседкой: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54444"/>
            <a:ext cx="2267298" cy="3182111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>
            <a:outerShdw dist="107933" dir="18900000" algn="ctr" rotWithShape="0">
              <a:srgbClr val="80808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125821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 smtClean="0">
                <a:solidFill>
                  <a:schemeClr val="accent2"/>
                </a:solidFill>
                <a:latin typeface="Franklin Gothic Book" charset="0"/>
              </a:rPr>
              <a:t>Моя соседка, баба Маша,  рассказала, что   в годы войны она жила в Ленинграде .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 smtClean="0">
                <a:solidFill>
                  <a:schemeClr val="accent2"/>
                </a:solidFill>
                <a:latin typeface="Franklin Gothic Book" charset="0"/>
              </a:rPr>
              <a:t>От бабушки я узнала о блокаде города, что не было ни какой еды,  люди не прекращали выполнять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 smtClean="0">
                <a:solidFill>
                  <a:schemeClr val="accent2"/>
                </a:solidFill>
                <a:latin typeface="Franklin Gothic Book" charset="0"/>
              </a:rPr>
              <a:t> свою работу.</a:t>
            </a:r>
            <a:endParaRPr lang="ru-RU" altLang="ru-RU" sz="3200" b="1" dirty="0">
              <a:solidFill>
                <a:schemeClr val="accent2"/>
              </a:solidFill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44" y="3717032"/>
            <a:ext cx="5361356" cy="283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27784" y="188640"/>
            <a:ext cx="4442819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Меня удивило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250" y="1171176"/>
            <a:ext cx="3187174" cy="2401840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>
            <a:outerShdw dist="107933" dir="18900000" algn="ctr" rotWithShape="0">
              <a:srgbClr val="80808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268760"/>
            <a:ext cx="5832648" cy="421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 smtClean="0">
                <a:solidFill>
                  <a:schemeClr val="accent2"/>
                </a:solidFill>
                <a:latin typeface="Franklin Gothic Book" charset="0"/>
              </a:rPr>
              <a:t>От голода люди умирали прямо на улицах. </a:t>
            </a:r>
            <a: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  <a:t>В день рабочие получали  лишь до 250 граммов суррогатного хлеба, а </a:t>
            </a:r>
            <a:b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  <a:t>служащие, иждивенцы </a:t>
            </a:r>
            <a:b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  <a:t>и дети всего 125 </a:t>
            </a:r>
            <a:b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  <a:t>граммов!  Муки в этом</a:t>
            </a:r>
            <a:b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  <a:t> хлебе не было. Его выпекали из  мякины, отрубей, целлюлозы. 	 </a:t>
            </a:r>
            <a:br>
              <a:rPr lang="ru-RU" altLang="ru-RU" sz="28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b="1" dirty="0" smtClean="0">
                <a:solidFill>
                  <a:schemeClr val="accent2"/>
                </a:solidFill>
                <a:latin typeface="Franklin Gothic Medium" charset="0"/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  <a:latin typeface="Franklin Gothic Medium" charset="0"/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526096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400" b="1" u="sng" dirty="0" smtClean="0">
                <a:solidFill>
                  <a:schemeClr val="accent2"/>
                </a:solidFill>
                <a:latin typeface="Comic Sans MS" pitchFamily="64" charset="0"/>
              </a:rPr>
              <a:t>Вывод 4</a:t>
            </a:r>
            <a:r>
              <a:rPr lang="ru-RU" altLang="ru-RU" dirty="0" smtClean="0">
                <a:solidFill>
                  <a:schemeClr val="accent2"/>
                </a:solidFill>
                <a:latin typeface="Comic Sans MS" pitchFamily="64" charset="0"/>
              </a:rPr>
              <a:t>:  </a:t>
            </a: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Я поняла,  что это кусочек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  хлеба был такой же, как нам дают на обед.. И это на целый день!</a:t>
            </a:r>
            <a:endParaRPr lang="ru-RU" altLang="ru-RU" b="1" dirty="0">
              <a:solidFill>
                <a:schemeClr val="accent2"/>
              </a:solidFill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645024"/>
            <a:ext cx="5719417" cy="302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980728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Times New Roman" pitchFamily="16" charset="0"/>
              </a:rPr>
              <a:t>С мамой и папой я прочитала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Times New Roman" pitchFamily="16" charset="0"/>
              </a:rPr>
              <a:t>много разных книг о войне...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Times New Roman" pitchFamily="16" charset="0"/>
              </a:rPr>
              <a:t>Посмотрела кинофильмы.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Times New Roman" pitchFamily="16" charset="0"/>
              </a:rPr>
              <a:t>Все что я узнала, очень  меня впечатлило.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4653136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dirty="0" smtClean="0">
                <a:latin typeface="Franklin Gothic Medium" charset="0"/>
              </a:rPr>
              <a:t>Я узнала, что  </a:t>
            </a:r>
            <a:endParaRPr lang="ru-RU" altLang="ru-RU" b="1" dirty="0">
              <a:latin typeface="Franklin Gothic Medium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0249" y="332656"/>
            <a:ext cx="467948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Я узнала, что: 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60303"/>
            <a:ext cx="5633785" cy="29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18819" y="332656"/>
            <a:ext cx="4506363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Я узнала, что: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648" y="1147910"/>
            <a:ext cx="8487816" cy="4981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Труженики тыла внесли весомый </a:t>
            </a:r>
          </a:p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SzPct val="73000"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вклад в победу над фашизмом.</a:t>
            </a:r>
          </a:p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   - Их большая часть – женщины, </a:t>
            </a:r>
          </a:p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старики и дети 10-13  летнего возраста.</a:t>
            </a:r>
          </a:p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SzPct val="73000"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- Они занимались сельским хозяйством, перевозкой грузов, выпуском оружия для фронта.</a:t>
            </a:r>
          </a:p>
          <a:p>
            <a:pPr hangingPunct="1"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2800" b="1" dirty="0" smtClean="0">
                <a:solidFill>
                  <a:schemeClr val="accent2"/>
                </a:solidFill>
                <a:latin typeface="Calibri" charset="0"/>
              </a:rPr>
              <a:t>- Страшную цену  заплатили труженики тыла, как и весь народ за победу в Великой Отечественной войне</a:t>
            </a:r>
            <a:r>
              <a:rPr lang="ru-RU" altLang="ru-RU" sz="2000" b="1" dirty="0" smtClean="0">
                <a:solidFill>
                  <a:schemeClr val="accent2"/>
                </a:solidFill>
                <a:latin typeface="Calibri" charset="0"/>
              </a:rPr>
              <a:t>.</a:t>
            </a:r>
            <a:endParaRPr lang="ru-RU" altLang="ru-RU" sz="2000" b="1" dirty="0">
              <a:solidFill>
                <a:schemeClr val="accent2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22199"/>
            <a:ext cx="5797177" cy="30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50574" y="188640"/>
            <a:ext cx="4434740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Я хочу узнать: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43966"/>
            <a:ext cx="7272808" cy="409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кто трудился в годы войны;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какую работу выполняли рабочие тыла;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как труд в тылу приближал Победу.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/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endParaRPr lang="ru-RU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356" y="3789040"/>
            <a:ext cx="5109226" cy="270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71242" y="188640"/>
            <a:ext cx="6473247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Я   предполагаю что: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08720"/>
            <a:ext cx="7344816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фабрики и заводы продолжали работать и в годы войны;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в деревнях продолжали сеять хлеб и растить животных;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- всю работу в годы войны выполняли те, кто не пошел на войну</a:t>
            </a:r>
            <a:b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</a:br>
            <a:endParaRPr lang="ru-RU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863" y="3834457"/>
            <a:ext cx="5437137" cy="287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96356" y="188640"/>
            <a:ext cx="5136342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Чтобы узнать я: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085831"/>
            <a:ext cx="599003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0A22E"/>
              </a:buClr>
              <a:buSzPct val="70000"/>
            </a:pPr>
            <a:r>
              <a:rPr lang="ru-RU" altLang="ru-RU" sz="2400" b="1" dirty="0">
                <a:solidFill>
                  <a:srgbClr val="3333CC"/>
                </a:solidFill>
                <a:latin typeface="Comic Sans MS" pitchFamily="64" charset="0"/>
              </a:rPr>
              <a:t>Возьму интервью у мамы, папы, бабушки, брата</a:t>
            </a:r>
          </a:p>
          <a:p>
            <a:pPr lvl="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0A22E"/>
              </a:buClr>
              <a:buSzPct val="70000"/>
            </a:pPr>
            <a:r>
              <a:rPr lang="ru-RU" altLang="ru-RU" sz="2400" b="1" dirty="0">
                <a:solidFill>
                  <a:srgbClr val="3333CC"/>
                </a:solidFill>
                <a:latin typeface="Comic Sans MS" pitchFamily="64" charset="0"/>
              </a:rPr>
              <a:t>Рассмотрю иллюстрации в книгах и альбомах</a:t>
            </a:r>
          </a:p>
          <a:p>
            <a:pPr lvl="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0A22E"/>
              </a:buClr>
              <a:buSzPct val="70000"/>
            </a:pPr>
            <a:r>
              <a:rPr lang="ru-RU" altLang="ru-RU" sz="2400" b="1" dirty="0">
                <a:solidFill>
                  <a:srgbClr val="3333CC"/>
                </a:solidFill>
                <a:latin typeface="Comic Sans MS" pitchFamily="64" charset="0"/>
              </a:rPr>
              <a:t>С мамой и папой пойду в краеведческий музей моего города Рыбинска</a:t>
            </a:r>
          </a:p>
          <a:p>
            <a:pPr lvl="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0A22E"/>
              </a:buClr>
              <a:buSzPct val="70000"/>
            </a:pPr>
            <a:r>
              <a:rPr lang="ru-RU" altLang="ru-RU" sz="2400" b="1" dirty="0">
                <a:solidFill>
                  <a:srgbClr val="3333CC"/>
                </a:solidFill>
                <a:latin typeface="Comic Sans MS" pitchFamily="64" charset="0"/>
              </a:rPr>
              <a:t>Возьму интервью у ветерана</a:t>
            </a:r>
            <a:r>
              <a:rPr lang="ru-RU" altLang="ru-RU" sz="2400" b="1" dirty="0" smtClean="0">
                <a:solidFill>
                  <a:srgbClr val="3333CC"/>
                </a:solidFill>
                <a:latin typeface="Comic Sans MS" pitchFamily="64" charset="0"/>
              </a:rPr>
              <a:t>, который </a:t>
            </a:r>
            <a:r>
              <a:rPr lang="ru-RU" altLang="ru-RU" sz="2400" b="1" dirty="0">
                <a:solidFill>
                  <a:srgbClr val="3333CC"/>
                </a:solidFill>
                <a:latin typeface="Comic Sans MS" pitchFamily="64" charset="0"/>
              </a:rPr>
              <a:t>живет в моем подъезде </a:t>
            </a: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668" y="3867624"/>
            <a:ext cx="5040560" cy="2664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9544" y="188640"/>
            <a:ext cx="8723350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Вот что у меня  получилось: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544" y="1196752"/>
            <a:ext cx="872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Times New Roman" pitchFamily="16" charset="0"/>
              </a:rPr>
              <a:t>Дети трудились в тылу вместо отцов</a:t>
            </a:r>
            <a:endParaRPr lang="ru-RU" altLang="ru-RU" sz="4000" b="1" dirty="0">
              <a:solidFill>
                <a:schemeClr val="accent2"/>
              </a:solidFill>
              <a:latin typeface="Times New Roman" pitchFamily="16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49" y="1944498"/>
            <a:ext cx="2602278" cy="2152692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>
            <a:outerShdw dist="107933" dir="18900000" algn="ctr" rotWithShape="0">
              <a:srgbClr val="80808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49" y="4444017"/>
            <a:ext cx="2734855" cy="2088231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>
            <a:outerShdw dist="107933" dir="18900000" algn="ctr" rotWithShape="0">
              <a:srgbClr val="80808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31839" y="1850421"/>
            <a:ext cx="57602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 dirty="0" smtClean="0">
                <a:solidFill>
                  <a:schemeClr val="accent2"/>
                </a:solidFill>
                <a:latin typeface="Times New Roman" pitchFamily="16" charset="0"/>
              </a:rPr>
              <a:t>29 мая 1942 года комсомол обратился ко всем учащимся с призывом: наравне с отцами и матерями, работать для фронта.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 dirty="0" smtClean="0">
                <a:solidFill>
                  <a:schemeClr val="accent2"/>
                </a:solidFill>
                <a:latin typeface="Times New Roman" pitchFamily="16" charset="0"/>
              </a:rPr>
              <a:t> На этот призыв школьники ответили активным участием во всех патриотических движения. </a:t>
            </a:r>
            <a:endParaRPr lang="ru-RU" altLang="ru-RU" sz="2000" b="1" dirty="0">
              <a:solidFill>
                <a:schemeClr val="accent2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989395"/>
            <a:ext cx="5149105" cy="272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21137" y="260648"/>
            <a:ext cx="630172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Интервью с папой</a:t>
            </a:r>
            <a:r>
              <a:rPr lang="ru-RU" alt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: 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71632"/>
            <a:ext cx="4968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Папа рассказал мне, что на заводах и фабриках много работы выполняли дети, которым было всего 10 лет, столько, сколько сейчас моему брату Саше...</a:t>
            </a:r>
            <a:endParaRPr lang="ru-RU" altLang="ru-RU" sz="4000" b="1" dirty="0">
              <a:solidFill>
                <a:schemeClr val="accent2"/>
              </a:solidFill>
              <a:latin typeface="Franklin Gothic Medium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520280" cy="2863574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>
            <a:outerShdw dist="107933" dir="18900000" algn="ctr" rotWithShape="0">
              <a:srgbClr val="808080">
                <a:alpha val="5002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55700"/>
            <a:ext cx="5724252" cy="57023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solidFill>
                  <a:schemeClr val="accent2"/>
                </a:solidFill>
              </a:rPr>
              <a:t>Ребята трудились как 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 smtClean="0">
                <a:solidFill>
                  <a:schemeClr val="accent2"/>
                </a:solidFill>
              </a:rPr>
              <a:t>взрослые, </a:t>
            </a:r>
            <a:r>
              <a:rPr lang="ru-RU" altLang="ru-RU" b="1" dirty="0">
                <a:solidFill>
                  <a:schemeClr val="accent2"/>
                </a:solidFill>
              </a:rPr>
              <a:t>выполняя 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номы производства.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Очень часто их рост был 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мал для работы на станках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и им делали специальные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ступеньки </a:t>
            </a:r>
            <a:r>
              <a:rPr lang="ru-RU" altLang="ru-RU" b="1" dirty="0" smtClean="0">
                <a:solidFill>
                  <a:schemeClr val="accent2"/>
                </a:solidFill>
              </a:rPr>
              <a:t>чтобы достать до рычагов.</a:t>
            </a:r>
            <a:r>
              <a:rPr lang="ru-RU" altLang="ru-RU" b="1" dirty="0">
                <a:solidFill>
                  <a:schemeClr val="accent2"/>
                </a:solidFill>
              </a:rPr>
              <a:t/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b="1" dirty="0">
                <a:solidFill>
                  <a:schemeClr val="accent2"/>
                </a:solidFill>
              </a:rPr>
              <a:t>                                     </a:t>
            </a:r>
            <a:br>
              <a:rPr lang="ru-RU" altLang="ru-RU" b="1" dirty="0">
                <a:solidFill>
                  <a:schemeClr val="accent2"/>
                </a:solidFill>
              </a:rPr>
            </a:br>
            <a:r>
              <a:rPr lang="ru-RU" altLang="ru-RU" dirty="0"/>
              <a:t>                                                     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296578"/>
            <a:ext cx="3033705" cy="2591211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88640"/>
            <a:ext cx="6301726" cy="86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Интервью с папой:  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182" y="3887789"/>
            <a:ext cx="4989356" cy="263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59" y="4005064"/>
            <a:ext cx="5225141" cy="2762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8123" y="2924944"/>
            <a:ext cx="5910061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 smtClean="0">
                <a:solidFill>
                  <a:schemeClr val="accent2"/>
                </a:solidFill>
                <a:latin typeface="Franklin Gothic Medium" charset="0"/>
              </a:rPr>
              <a:t>Мама </a:t>
            </a: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рассказала </a:t>
            </a:r>
            <a:r>
              <a:rPr lang="ru-RU" altLang="ru-RU" sz="3200" b="1" dirty="0" smtClean="0">
                <a:solidFill>
                  <a:schemeClr val="accent2"/>
                </a:solidFill>
                <a:latin typeface="Franklin Gothic Medium" charset="0"/>
              </a:rPr>
              <a:t>мне, </a:t>
            </a: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что в годы войны всю тяжелую работу пришлось выполнять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ж</a:t>
            </a:r>
            <a:r>
              <a:rPr lang="ru-RU" altLang="ru-RU" sz="3200" b="1" dirty="0" smtClean="0">
                <a:solidFill>
                  <a:schemeClr val="accent2"/>
                </a:solidFill>
                <a:latin typeface="Franklin Gothic Medium" charset="0"/>
              </a:rPr>
              <a:t>енщинам, </a:t>
            </a: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так как всех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мужчин забрали на фронт.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Они работали даже ночью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3200" b="1" dirty="0">
                <a:solidFill>
                  <a:schemeClr val="accent2"/>
                </a:solidFill>
                <a:latin typeface="Franklin Gothic Medium" charset="0"/>
              </a:rPr>
              <a:t> и без </a:t>
            </a:r>
            <a:r>
              <a:rPr lang="ru-RU" altLang="ru-RU" sz="3200" b="1" dirty="0" smtClean="0">
                <a:solidFill>
                  <a:schemeClr val="accent2"/>
                </a:solidFill>
                <a:latin typeface="Franklin Gothic Medium" charset="0"/>
              </a:rPr>
              <a:t>выходных.</a:t>
            </a:r>
            <a:endParaRPr lang="ru-RU" altLang="ru-RU" sz="3200" b="1" dirty="0">
              <a:solidFill>
                <a:schemeClr val="accent2"/>
              </a:solidFill>
              <a:latin typeface="Franklin Gothic Medium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61213" y="188640"/>
            <a:ext cx="6221575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Интервью с </a:t>
            </a:r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мамой: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07" y="1336559"/>
            <a:ext cx="2508362" cy="2668505"/>
          </a:xfrm>
          <a:prstGeom prst="rect">
            <a:avLst/>
          </a:pr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38544" y="5410563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400" b="1" u="sng" dirty="0" smtClean="0">
                <a:solidFill>
                  <a:schemeClr val="accent2"/>
                </a:solidFill>
                <a:latin typeface="Comic Sans MS" pitchFamily="64" charset="0"/>
              </a:rPr>
              <a:t>Вывод 1</a:t>
            </a:r>
            <a:r>
              <a:rPr lang="ru-RU" altLang="ru-RU" b="1" u="sng" dirty="0" smtClean="0">
                <a:solidFill>
                  <a:schemeClr val="accent2"/>
                </a:solidFill>
                <a:latin typeface="Comic Sans MS" pitchFamily="64" charset="0"/>
              </a:rPr>
              <a:t>: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 smtClean="0">
                <a:solidFill>
                  <a:schemeClr val="accent2"/>
                </a:solidFill>
                <a:latin typeface="Comic Sans MS" pitchFamily="64" charset="0"/>
              </a:rPr>
              <a:t> </a:t>
            </a:r>
            <a:r>
              <a:rPr lang="ru-RU" altLang="ru-RU" b="1" dirty="0" smtClean="0">
                <a:solidFill>
                  <a:schemeClr val="accent2"/>
                </a:solidFill>
                <a:latin typeface="Comic Sans MS" pitchFamily="64" charset="0"/>
              </a:rPr>
              <a:t>Я поняла,  что работа была очень тяжёлая, но все ее выполняли.</a:t>
            </a:r>
            <a:endParaRPr lang="ru-RU" altLang="ru-RU" b="1" dirty="0">
              <a:solidFill>
                <a:schemeClr val="accent2"/>
              </a:solidFill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68313" y="2878138"/>
            <a:ext cx="8135937" cy="230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endParaRPr lang="ru-RU" altLang="ru-RU" sz="5400" b="1" u="sng" dirty="0">
              <a:latin typeface="Arial Black" pitchFamily="3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041964"/>
            <a:ext cx="4952712" cy="261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140379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4000" b="1" dirty="0">
                <a:solidFill>
                  <a:schemeClr val="accent2"/>
                </a:solidFill>
                <a:latin typeface="Franklin Gothic Medium" charset="0"/>
              </a:rPr>
              <a:t>Ч</a:t>
            </a:r>
            <a:r>
              <a:rPr lang="ru-RU" altLang="ru-RU" sz="4000" b="1" dirty="0" smtClean="0">
                <a:solidFill>
                  <a:schemeClr val="accent2"/>
                </a:solidFill>
                <a:latin typeface="Franklin Gothic Medium" charset="0"/>
              </a:rPr>
              <a:t>то женщины и дети выполняли тяжелую работу без сна и отдыха  и ни кто не отказывался и не жаловался... Как же у них хватало сил и терпения?</a:t>
            </a:r>
            <a:endParaRPr lang="ru-RU" altLang="ru-RU" sz="4000" b="1" dirty="0">
              <a:solidFill>
                <a:schemeClr val="accent2"/>
              </a:solidFill>
              <a:latin typeface="Franklin Gothic Medium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33032" y="260648"/>
            <a:ext cx="478265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charset="0"/>
              </a:rPr>
              <a:t>Меня удивило :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18477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u="sng" dirty="0" smtClean="0">
                <a:solidFill>
                  <a:schemeClr val="accent2"/>
                </a:solidFill>
                <a:latin typeface="Franklin Gothic Book" charset="0"/>
              </a:rPr>
              <a:t>Вывод2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 dirty="0" smtClean="0">
                <a:solidFill>
                  <a:schemeClr val="accent2"/>
                </a:solidFill>
                <a:latin typeface="Franklin Gothic Book" charset="0"/>
              </a:rPr>
              <a:t>Мои рассуждения: Видимо у женщин и детей было такое сильное желание помочь солдатам ,что они трудились из последних сил...</a:t>
            </a:r>
            <a:endParaRPr lang="ru-RU" altLang="ru-RU" b="1" dirty="0">
              <a:solidFill>
                <a:schemeClr val="accent2"/>
              </a:solidFill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Franklin Gothic Book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Franklin Gothic Book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проект 2</Template>
  <TotalTime>73</TotalTime>
  <Words>544</Words>
  <Application>Microsoft Office PowerPoint</Application>
  <PresentationFormat>Экран (4:3)</PresentationFormat>
  <Paragraphs>76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Ребята трудились как  взрослые, выполняя  номы производства. Очень часто их рост был  мал для работы на станках и им делали специальные ступеньки чтобы достать до рычагов.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 Юрьевна</dc:creator>
  <cp:lastModifiedBy>Хозяйский</cp:lastModifiedBy>
  <cp:revision>8</cp:revision>
  <cp:lastPrinted>1601-01-01T00:00:00Z</cp:lastPrinted>
  <dcterms:created xsi:type="dcterms:W3CDTF">2015-04-29T09:16:38Z</dcterms:created>
  <dcterms:modified xsi:type="dcterms:W3CDTF">2017-02-25T15:27:39Z</dcterms:modified>
</cp:coreProperties>
</file>