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61" r:id="rId5"/>
    <p:sldId id="263" r:id="rId6"/>
    <p:sldId id="287" r:id="rId7"/>
    <p:sldId id="262" r:id="rId8"/>
    <p:sldId id="260" r:id="rId9"/>
    <p:sldId id="259" r:id="rId10"/>
    <p:sldId id="258" r:id="rId11"/>
    <p:sldId id="264" r:id="rId12"/>
    <p:sldId id="267" r:id="rId13"/>
    <p:sldId id="271" r:id="rId14"/>
    <p:sldId id="270" r:id="rId15"/>
    <p:sldId id="269" r:id="rId16"/>
    <p:sldId id="284" r:id="rId17"/>
    <p:sldId id="283" r:id="rId18"/>
    <p:sldId id="280" r:id="rId19"/>
    <p:sldId id="286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йййй\Desktop\картинки и фон\8307277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62806"/>
            <a:ext cx="91620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/>
                <a:ea typeface="Calibri"/>
              </a:rPr>
              <a:t>Искусство слышать музыку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110106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йййй\Desktop\картинки и фон\free-microsoft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C:\Users\йййй\Desktop\4 б Знакомство с симфоническим оркестром\doublebas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91746"/>
            <a:ext cx="3888432" cy="500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57" y="914311"/>
            <a:ext cx="3271742" cy="435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0557" y="5795882"/>
            <a:ext cx="31956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2B2B2B"/>
                </a:solidFill>
                <a:latin typeface="Times New Roman"/>
                <a:ea typeface="Times New Roman"/>
              </a:rPr>
              <a:t>виолончель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44619" y="5805264"/>
            <a:ext cx="28049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2B2B2B"/>
                </a:solidFill>
                <a:latin typeface="Times New Roman"/>
                <a:ea typeface="Times New Roman"/>
              </a:rPr>
              <a:t>контрабас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29950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йййй\Desktop\картинки и фон\free-microsoft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йййй\Desktop\4 б Знакомство с симфоническим оркестром\musician13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6" y="1885559"/>
            <a:ext cx="28956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2329" y="5115218"/>
            <a:ext cx="16523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2B2B2B"/>
                </a:solidFill>
                <a:latin typeface="Times New Roman"/>
                <a:ea typeface="Times New Roman"/>
              </a:rPr>
              <a:t>фагот</a:t>
            </a:r>
            <a:endParaRPr lang="ru-RU" sz="4400" dirty="0"/>
          </a:p>
        </p:txBody>
      </p:sp>
      <p:pic>
        <p:nvPicPr>
          <p:cNvPr id="9219" name="Picture 3" descr="C:\Users\йййй\Desktop\4 б Знакомство с симфоническим оркестром\la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75778"/>
            <a:ext cx="3341931" cy="2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84732" y="4345777"/>
            <a:ext cx="23326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2B2B2B"/>
                </a:solidFill>
                <a:latin typeface="Times New Roman"/>
                <a:ea typeface="Times New Roman"/>
              </a:rPr>
              <a:t>кларнет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0717" y="369530"/>
            <a:ext cx="78367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B2B2B"/>
                </a:solidFill>
                <a:latin typeface="Times New Roman"/>
                <a:ea typeface="Times New Roman"/>
              </a:rPr>
              <a:t>Деревянные </a:t>
            </a:r>
            <a:r>
              <a:rPr lang="ru-RU" sz="4400" b="1" dirty="0">
                <a:solidFill>
                  <a:srgbClr val="2B2B2B"/>
                </a:solidFill>
                <a:latin typeface="Times New Roman"/>
                <a:ea typeface="Times New Roman"/>
              </a:rPr>
              <a:t>духовые </a:t>
            </a:r>
            <a:r>
              <a:rPr lang="ru-RU" sz="4400" b="1" dirty="0" smtClean="0">
                <a:solidFill>
                  <a:srgbClr val="2B2B2B"/>
                </a:solidFill>
                <a:latin typeface="Times New Roman"/>
                <a:ea typeface="Times New Roman"/>
              </a:rPr>
              <a:t>музыкальные инструменты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5673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йййй\Desktop\картинки и фон\free-microsoft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2994025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84849" y="4932056"/>
            <a:ext cx="15914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гобой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07232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22258" y="4898231"/>
            <a:ext cx="2019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srgbClr val="2B2B2B"/>
                </a:solidFill>
                <a:latin typeface="Times New Roman"/>
                <a:ea typeface="Times New Roman"/>
              </a:rPr>
              <a:t>флейта</a:t>
            </a:r>
            <a:endParaRPr lang="ru-RU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6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йййй\Desktop\картинки и фон\free-microsoft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йййй\Desktop\4 б Знакомство с симфоническим оркестром\Music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1" b="6330"/>
          <a:stretch/>
        </p:blipFill>
        <p:spPr bwMode="auto">
          <a:xfrm>
            <a:off x="20107" y="1349232"/>
            <a:ext cx="9144000" cy="553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33290"/>
            <a:ext cx="747954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2B2B2B"/>
                </a:solidFill>
                <a:latin typeface="Times New Roman"/>
                <a:ea typeface="Times New Roman"/>
              </a:rPr>
              <a:t>М</a:t>
            </a:r>
            <a:r>
              <a:rPr lang="ru-RU" sz="4400" b="1" dirty="0" smtClean="0">
                <a:solidFill>
                  <a:srgbClr val="2B2B2B"/>
                </a:solidFill>
                <a:latin typeface="Times New Roman"/>
                <a:ea typeface="Times New Roman"/>
              </a:rPr>
              <a:t>едные духовые</a:t>
            </a:r>
          </a:p>
          <a:p>
            <a:pPr algn="ctr"/>
            <a:r>
              <a:rPr lang="ru-RU" sz="4400" b="1" dirty="0" smtClean="0">
                <a:solidFill>
                  <a:srgbClr val="2B2B2B"/>
                </a:solidFill>
                <a:latin typeface="Times New Roman"/>
                <a:ea typeface="Times New Roman"/>
              </a:rPr>
              <a:t> </a:t>
            </a:r>
            <a:r>
              <a:rPr lang="ru-RU" sz="4400" b="1" dirty="0">
                <a:solidFill>
                  <a:srgbClr val="2B2B2B"/>
                </a:solidFill>
                <a:latin typeface="Times New Roman"/>
                <a:ea typeface="Times New Roman"/>
              </a:rPr>
              <a:t>музыкальные инструменты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631070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йййй\Desktop\картинки и фон\free-microsoft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йййй\Desktop\4 б Знакомство с симфоническим оркестром\img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27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йййй\Desktop\картинки и фон\free-microsoft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йййй\Desktop\4 б Знакомство с симфоническим оркестром\img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8"/>
          <a:stretch/>
        </p:blipFill>
        <p:spPr bwMode="auto">
          <a:xfrm>
            <a:off x="-2" y="577637"/>
            <a:ext cx="9143999" cy="556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832" y="204639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2B2B2B"/>
                </a:solidFill>
                <a:latin typeface="Times New Roman"/>
                <a:ea typeface="Times New Roman"/>
              </a:rPr>
              <a:t> </a:t>
            </a: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562" y="3075731"/>
            <a:ext cx="22000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srgbClr val="2B2B2B"/>
                </a:solidFill>
                <a:latin typeface="Times New Roman"/>
                <a:ea typeface="Times New Roman"/>
              </a:rPr>
              <a:t>литавры</a:t>
            </a: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563" y="6065821"/>
            <a:ext cx="78488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2B2B2B"/>
                </a:solidFill>
                <a:latin typeface="Times New Roman"/>
                <a:ea typeface="Times New Roman"/>
              </a:rPr>
              <a:t>Малый и большой барабаны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87029" y="3362053"/>
            <a:ext cx="2509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2B2B2B"/>
                </a:solidFill>
                <a:latin typeface="Times New Roman"/>
                <a:ea typeface="Times New Roman"/>
              </a:rPr>
              <a:t>ксилофон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43059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йййй\Desktop\картинки и фон\free-microsoft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1400753"/>
            <a:ext cx="6912768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3200" b="1" dirty="0" smtClean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3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46919"/>
            <a:ext cx="336232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797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йййй\Desktop\картинки и фон\free-microsoft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1580" y="188640"/>
            <a:ext cx="8100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>
                <a:latin typeface="Times New Roman"/>
                <a:ea typeface="Times New Roman"/>
              </a:rPr>
              <a:t>Оркестранты играют каждый свою партию по – </a:t>
            </a:r>
            <a:r>
              <a:rPr lang="ru-RU" sz="4000" b="1" dirty="0" smtClean="0">
                <a:latin typeface="Times New Roman"/>
                <a:ea typeface="Times New Roman"/>
              </a:rPr>
              <a:t>ПАРТИТУРЕ.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4098" y="2132856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/>
                <a:ea typeface="Times New Roman"/>
              </a:rPr>
              <a:t>Фисгармония -</a:t>
            </a:r>
            <a:r>
              <a:rPr lang="ru-RU" sz="4000" dirty="0">
                <a:latin typeface="Times New Roman"/>
                <a:ea typeface="Times New Roman"/>
              </a:rPr>
              <a:t> маленький органчик. </a:t>
            </a:r>
            <a:r>
              <a:rPr lang="ru-RU" sz="4000" b="1" dirty="0">
                <a:latin typeface="Times New Roman"/>
                <a:ea typeface="Times New Roman"/>
              </a:rPr>
              <a:t>Клавесин</a:t>
            </a:r>
            <a:r>
              <a:rPr lang="ru-RU" sz="4000" dirty="0">
                <a:latin typeface="Times New Roman"/>
                <a:ea typeface="Times New Roman"/>
              </a:rPr>
              <a:t>, если раньше это было нормой, то сейчас только как экзотика Альфред </a:t>
            </a:r>
            <a:r>
              <a:rPr lang="ru-RU" sz="4000" dirty="0" err="1">
                <a:latin typeface="Times New Roman"/>
                <a:ea typeface="Times New Roman"/>
              </a:rPr>
              <a:t>Шнитке</a:t>
            </a:r>
            <a:r>
              <a:rPr lang="ru-RU" sz="4000" dirty="0">
                <a:latin typeface="Times New Roman"/>
                <a:ea typeface="Times New Roman"/>
              </a:rPr>
              <a:t> – очень любил клавесин.</a:t>
            </a:r>
            <a:r>
              <a:rPr lang="ru-RU" sz="4000" b="1" dirty="0">
                <a:latin typeface="Times New Roman"/>
                <a:ea typeface="Times New Roman"/>
              </a:rPr>
              <a:t> Арфа, рояль, челеста, орган, классическая гитара, </a:t>
            </a:r>
            <a:r>
              <a:rPr lang="ru-RU" sz="4000" b="1" dirty="0" smtClean="0">
                <a:latin typeface="Times New Roman"/>
                <a:ea typeface="Times New Roman"/>
              </a:rPr>
              <a:t>саксофон.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34416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йййй\Desktop\картинки и фон\free-microsoft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1400753"/>
            <a:ext cx="6912768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3200" b="1" dirty="0" smtClean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3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856895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Подчеркните в каждом предложении слова, соответствующие данному определению.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 группу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деревянных духовых инструментов входят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фортепиано, скрипка, флейта, фагота, контрабас.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Симфонический оркестр состоит из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группы струнных смычковых, деревянных духовых, группы балалаек, медных духовых и группы баянов.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низкие инструменты симфонического оркестра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флейта, тромбон, туба, альт, контрабас, скрипка, фагот.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145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йййй\Desktop\картинки и фон\free-microsoft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1400753"/>
            <a:ext cx="6912768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3200" b="1" dirty="0" smtClean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3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8847"/>
            <a:ext cx="835292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Самый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инструмент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деревянных духовых инструментов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флейта, скрипка, фагот, барабан.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 состав симфонического оркестра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включаются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труба, орган, арфа, скрипка, челеста, кларнет, фортепиано.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Оркестром руководит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баянист, тромбонист, дирижер, ударник.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Партитура – это: сборник стихов, сборник пьес, сборник рецептов, сборник нот.</a:t>
            </a:r>
          </a:p>
        </p:txBody>
      </p:sp>
    </p:spTree>
    <p:extLst>
      <p:ext uri="{BB962C8B-B14F-4D97-AF65-F5344CB8AC3E}">
        <p14:creationId xmlns:p14="http://schemas.microsoft.com/office/powerpoint/2010/main" val="190313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йййй\Desktop\картинки и фон\free-microsoft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1400753"/>
            <a:ext cx="6912768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3200" b="1" dirty="0" smtClean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3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80728"/>
            <a:ext cx="8280920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4400" dirty="0" smtClean="0">
                <a:latin typeface="Times New Roman"/>
                <a:ea typeface="Times New Roman"/>
                <a:cs typeface="Times New Roman"/>
              </a:rPr>
              <a:t>Тема </a:t>
            </a:r>
            <a:r>
              <a:rPr lang="ru-RU" sz="4400" dirty="0" smtClean="0">
                <a:latin typeface="Times New Roman"/>
                <a:ea typeface="Times New Roman"/>
                <a:cs typeface="Times New Roman"/>
              </a:rPr>
              <a:t>урока:</a:t>
            </a:r>
            <a:r>
              <a:rPr lang="ru-RU" sz="44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4400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4400" b="1" dirty="0" smtClean="0">
                <a:latin typeface="Times New Roman"/>
                <a:ea typeface="Times New Roman"/>
                <a:cs typeface="Times New Roman"/>
              </a:rPr>
              <a:t>«Симфонический оркестр</a:t>
            </a:r>
          </a:p>
          <a:p>
            <a:pPr algn="ctr">
              <a:lnSpc>
                <a:spcPct val="115000"/>
              </a:lnSpc>
            </a:pPr>
            <a:r>
              <a:rPr lang="ru-RU" sz="44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400" b="1" dirty="0"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4400" b="1" dirty="0" smtClean="0">
                <a:latin typeface="Times New Roman"/>
                <a:ea typeface="Times New Roman"/>
                <a:cs typeface="Times New Roman"/>
              </a:rPr>
              <a:t>дирижёр».</a:t>
            </a:r>
            <a:endParaRPr lang="ru-RU" sz="4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5646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йййй\Desktop\картинки и фон\free-microsoft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1400753"/>
            <a:ext cx="6912768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3200" b="1" dirty="0" smtClean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3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73705"/>
            <a:ext cx="3584583" cy="554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07704" y="323312"/>
            <a:ext cx="57951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4140835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йййй\Desktop\картинки и фон\free-microsoft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Calibri"/>
              </a:rPr>
              <a:t>Симфонический оркестр и дирижёр.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/>
                <a:ea typeface="Times New Roman"/>
              </a:rPr>
              <a:t>ОРКЕСТР – большой коллектив музыкантов для исполнения академической музыки. Оркестр состоит из более 100 музыкантов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/>
                <a:ea typeface="Times New Roman"/>
              </a:rPr>
              <a:t>Основателем симфонического оркестра является Йозеф Гайдн – великий австрийский композитор, венский классик.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68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йййй\Desktop\картинки и фон\free-microsoft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йййй\Desktop\Новая папка\image1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419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йййй\Desktop\картинки и фон\free-microsoft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7247" y="1340768"/>
            <a:ext cx="87129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2B2B2B"/>
                </a:solidFill>
                <a:latin typeface="Times New Roman"/>
                <a:ea typeface="Times New Roman"/>
              </a:rPr>
              <a:t>Оркестр – большой коллектив музыкантов-инструменталистов</a:t>
            </a:r>
            <a:r>
              <a:rPr lang="ru-RU" sz="4400" b="1" dirty="0" smtClean="0">
                <a:solidFill>
                  <a:srgbClr val="2B2B2B"/>
                </a:solidFill>
                <a:latin typeface="Times New Roman"/>
                <a:ea typeface="Times New Roman"/>
              </a:rPr>
              <a:t>.</a:t>
            </a:r>
          </a:p>
          <a:p>
            <a:r>
              <a:rPr lang="ru-RU" sz="4400" b="1" dirty="0" smtClean="0">
                <a:solidFill>
                  <a:srgbClr val="2B2B2B"/>
                </a:solidFill>
                <a:latin typeface="Times New Roman"/>
                <a:ea typeface="Times New Roman"/>
              </a:rPr>
              <a:t>В </a:t>
            </a:r>
            <a:r>
              <a:rPr lang="ru-RU" sz="4400" b="1" dirty="0">
                <a:solidFill>
                  <a:srgbClr val="2B2B2B"/>
                </a:solidFill>
                <a:latin typeface="Times New Roman"/>
                <a:ea typeface="Times New Roman"/>
              </a:rPr>
              <a:t>переводе с греческого, означает – круглый.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52792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йййй\Desktop\картинки и фон\free-microsoft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1400753"/>
            <a:ext cx="6912768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3200" b="1" dirty="0" smtClean="0">
                <a:solidFill>
                  <a:srgbClr val="2B2B2B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3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95796"/>
            <a:ext cx="336232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22" y="520460"/>
            <a:ext cx="730148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Дирижерской палочкою осень</a:t>
            </a:r>
          </a:p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Нехотя взмахнула, повела,</a:t>
            </a:r>
          </a:p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Стайку скворушек, нырнувших в озимь</a:t>
            </a:r>
          </a:p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румяной зорьке подняла.</a:t>
            </a:r>
          </a:p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Симфонический оркестр могучий</a:t>
            </a:r>
          </a:p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Фраки надушив пыльцой цветов,</a:t>
            </a:r>
          </a:p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Тишину безвольную нарушив.</a:t>
            </a:r>
          </a:p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Зазвучал, запел на сто ладов.</a:t>
            </a:r>
          </a:p>
        </p:txBody>
      </p:sp>
    </p:spTree>
    <p:extLst>
      <p:ext uri="{BB962C8B-B14F-4D97-AF65-F5344CB8AC3E}">
        <p14:creationId xmlns:p14="http://schemas.microsoft.com/office/powerpoint/2010/main" val="229199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йййй\Desktop\картинки и фон\free-microsoft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йййй\Desktop\Новая папка\image2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25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йййй\Desktop\картинки и фон\free-microsoft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484784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2B2B2B"/>
                </a:solidFill>
                <a:latin typeface="Times New Roman"/>
                <a:ea typeface="Times New Roman"/>
              </a:rPr>
              <a:t>Струнная группа инструментов – </a:t>
            </a:r>
            <a:r>
              <a:rPr lang="ru-RU" sz="4800" b="1" dirty="0">
                <a:solidFill>
                  <a:srgbClr val="2B2B2B"/>
                </a:solidFill>
                <a:latin typeface="Times New Roman"/>
                <a:ea typeface="Times New Roman"/>
              </a:rPr>
              <a:t>скрипка, альт, виолончель и контрабас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90926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йййй\Desktop\картинки и фон\free-microsoft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C:\Users\йййй\Desktop\4 б Знакомство с симфоническим оркестром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00" y="2107866"/>
            <a:ext cx="30099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55326"/>
            <a:ext cx="2880320" cy="418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31453" y="5439941"/>
            <a:ext cx="13415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2B2B2B"/>
                </a:solidFill>
                <a:latin typeface="Times New Roman"/>
                <a:ea typeface="Times New Roman"/>
              </a:rPr>
              <a:t>альт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42461" y="4197647"/>
            <a:ext cx="23241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2B2B2B"/>
                </a:solidFill>
                <a:latin typeface="Times New Roman"/>
                <a:ea typeface="Times New Roman"/>
              </a:rPr>
              <a:t>скрипка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8"/>
            <a:ext cx="84657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2B2B2B"/>
                </a:solidFill>
                <a:latin typeface="Times New Roman"/>
                <a:ea typeface="Times New Roman"/>
              </a:rPr>
              <a:t>Струнная группа инструментов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37490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280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Симфонический оркестр и дирижёр.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йййй</dc:creator>
  <cp:lastModifiedBy>йййй</cp:lastModifiedBy>
  <cp:revision>25</cp:revision>
  <dcterms:created xsi:type="dcterms:W3CDTF">2016-04-10T17:43:47Z</dcterms:created>
  <dcterms:modified xsi:type="dcterms:W3CDTF">2017-02-25T15:58:57Z</dcterms:modified>
</cp:coreProperties>
</file>