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16"/>
  </p:notesMasterIdLst>
  <p:sldIdLst>
    <p:sldId id="256" r:id="rId2"/>
    <p:sldId id="297" r:id="rId3"/>
    <p:sldId id="257" r:id="rId4"/>
    <p:sldId id="290" r:id="rId5"/>
    <p:sldId id="260" r:id="rId6"/>
    <p:sldId id="289" r:id="rId7"/>
    <p:sldId id="262" r:id="rId8"/>
    <p:sldId id="263" r:id="rId9"/>
    <p:sldId id="291" r:id="rId10"/>
    <p:sldId id="293" r:id="rId11"/>
    <p:sldId id="295" r:id="rId12"/>
    <p:sldId id="288" r:id="rId13"/>
    <p:sldId id="273" r:id="rId14"/>
    <p:sldId id="278" r:id="rId1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6600"/>
    <a:srgbClr val="EEB30C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FBF9C-D397-4CF4-949E-A9324D69FF37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12A96-E36D-4D5F-B78B-B88A6107D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8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5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386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33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96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29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2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9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4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4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6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5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7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7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8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819360" y="5187495"/>
            <a:ext cx="7956000" cy="158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 smtClean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учащихся </a:t>
            </a:r>
            <a:r>
              <a:rPr lang="ru-RU" sz="2000" b="1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3 В класса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МАОУ «Школа № 69 «Центр развития образования»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24040" indent="-283320"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Руководитель - Арнгольд Галина Анатольевна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2017 год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700068" y="701842"/>
            <a:ext cx="6614640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«Охрана природы»  </a:t>
            </a:r>
            <a:endParaRPr lang="ru-RU" sz="6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819360" y="332009"/>
            <a:ext cx="796212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3F7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ИССЛЕДОВАТЕЛЬСКАЯ РАБОТА</a:t>
            </a:r>
            <a:endParaRPr lang="ru-RU" sz="2400" b="0" i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Picture 8"/>
          <p:cNvPicPr/>
          <p:nvPr/>
        </p:nvPicPr>
        <p:blipFill>
          <a:blip r:embed="rId2"/>
          <a:stretch/>
        </p:blipFill>
        <p:spPr>
          <a:xfrm>
            <a:off x="2972780" y="1846035"/>
            <a:ext cx="3700975" cy="318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/>
          <p:cNvSpPr/>
          <p:nvPr/>
        </p:nvSpPr>
        <p:spPr>
          <a:xfrm>
            <a:off x="1879729" y="4445714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 минута – 180 деревьев</a:t>
            </a:r>
            <a:endParaRPr lang="ru-RU" sz="4400" b="1" i="1" strike="noStrike" spc="-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 сутки – 259 200 деревьев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 год – 9 608 000 деревьев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9496" y="0"/>
            <a:ext cx="76494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Каждую секунду в России </a:t>
            </a:r>
          </a:p>
          <a:p>
            <a:pPr algn="ctr"/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вырубают 3 дерева. </a:t>
            </a:r>
            <a:endParaRPr lang="ru-RU" sz="4400" dirty="0"/>
          </a:p>
        </p:txBody>
      </p:sp>
      <p:pic>
        <p:nvPicPr>
          <p:cNvPr id="12294" name="Picture 6" descr="https://my.gov.uz/uploadss/news/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8" y="1407413"/>
            <a:ext cx="2755041" cy="30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bitrebels.com/wp-content/uploads/2011/09/Poor-Little-Tree-Face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1" y="1629786"/>
            <a:ext cx="3713870" cy="248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982" y="361219"/>
            <a:ext cx="7465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60 кг макулатуры = 1 ель</a:t>
            </a:r>
            <a:endParaRPr lang="ru-RU" sz="4400" dirty="0">
              <a:solidFill>
                <a:srgbClr val="FF99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982" y="5132178"/>
            <a:ext cx="84096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900 кг макулатуры = 15 елей</a:t>
            </a:r>
            <a:endParaRPr lang="ru-RU" sz="4400" dirty="0">
              <a:solidFill>
                <a:srgbClr val="FF9900"/>
              </a:solidFill>
            </a:endParaRPr>
          </a:p>
        </p:txBody>
      </p:sp>
      <p:pic>
        <p:nvPicPr>
          <p:cNvPr id="19" name="Picture 2" descr="http://new-free.moy.su/_ph/1/64435306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96" y="66165"/>
            <a:ext cx="1005772" cy="16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good-tips.pro/images/health/medicine/spruce/Blue-Spruce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27" y="1820471"/>
            <a:ext cx="4378808" cy="2919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/>
          <p:nvPr/>
        </p:nvPicPr>
        <p:blipFill>
          <a:blip r:embed="rId4"/>
          <a:stretch/>
        </p:blipFill>
        <p:spPr>
          <a:xfrm>
            <a:off x="6672924" y="2127256"/>
            <a:ext cx="3233454" cy="261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3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04" y="3635812"/>
            <a:ext cx="4971308" cy="27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4" y="2061672"/>
            <a:ext cx="4971307" cy="279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6" descr="http://vdvsp.ru/pic/afisha/148474201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20" y="1579850"/>
            <a:ext cx="2449863" cy="170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1091" y="454652"/>
            <a:ext cx="65916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Работа над проектом</a:t>
            </a:r>
            <a:endParaRPr lang="ru-RU" sz="44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35031" y="1665027"/>
            <a:ext cx="11170035" cy="2848308"/>
            <a:chOff x="123956" y="2791382"/>
            <a:chExt cx="11950095" cy="3031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494" y="2791383"/>
              <a:ext cx="2273249" cy="3030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" y="2791383"/>
              <a:ext cx="2273249" cy="3030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108" y="2791382"/>
              <a:ext cx="2311943" cy="3030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032" y="2791382"/>
              <a:ext cx="2273249" cy="3030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569" y="2791382"/>
              <a:ext cx="2273250" cy="30309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1" name="Прямоугольник 20"/>
          <p:cNvSpPr/>
          <p:nvPr/>
        </p:nvSpPr>
        <p:spPr>
          <a:xfrm>
            <a:off x="266706" y="5024408"/>
            <a:ext cx="113383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strike="noStrike" spc="-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Экологические поделки в защиту леса</a:t>
            </a:r>
            <a:endParaRPr lang="ru-RU" sz="4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" y="597131"/>
            <a:ext cx="10003809" cy="561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2"/>
          <p:cNvSpPr/>
          <p:nvPr/>
        </p:nvSpPr>
        <p:spPr>
          <a:xfrm>
            <a:off x="2826512" y="1747037"/>
            <a:ext cx="6614640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«Охрана природы»  </a:t>
            </a:r>
            <a:endParaRPr lang="ru-RU" sz="48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3417316" y="1066376"/>
            <a:ext cx="5220208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F7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ИССЛЕДОВАТЕЛЬСКАЯ РАБОТА</a:t>
            </a:r>
            <a:endParaRPr lang="ru-RU" sz="2000" b="0" i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384" y="2885627"/>
            <a:ext cx="91908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выявить источники загрязнения окружающей среды  и показать </a:t>
            </a:r>
            <a:endParaRPr lang="ru-RU" sz="2000" i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вред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наносимый человеком окружающей среде.</a:t>
            </a:r>
          </a:p>
          <a:p>
            <a:pPr algn="just" fontAlgn="base"/>
            <a:r>
              <a:rPr lang="ru-RU" sz="20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000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buFontTx/>
              <a:buChar char="-"/>
            </a:pP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собрать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проанализировать информацию об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источниках загрязнения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окружающей среды;</a:t>
            </a:r>
          </a:p>
          <a:p>
            <a:pPr algn="just" fontAlgn="base"/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принять участие в экологических акциях «Батарейка», «</a:t>
            </a:r>
            <a:r>
              <a:rPr lang="ru-RU" sz="2000" i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Экобум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342900" indent="-342900" algn="just" fontAlgn="base">
              <a:buFontTx/>
              <a:buChar char="-"/>
            </a:pPr>
            <a:r>
              <a:rPr lang="ru-RU" sz="2000" b="0" i="1" dirty="0" smtClean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изготовить бумагу в домашних условиях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 fontAlgn="base">
              <a:buFontTx/>
              <a:buChar char="-"/>
            </a:pP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презентацию;</a:t>
            </a:r>
          </a:p>
          <a:p>
            <a:pPr marL="342900" indent="-342900" algn="just" fontAlgn="base">
              <a:buFontTx/>
              <a:buChar char="-"/>
            </a:pP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выступить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одноклассниками с проектом, с целью помочь им </a:t>
            </a:r>
            <a:endParaRPr lang="ru-RU" sz="2000" i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понять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 неправильного поведения в окружающей среде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fontAlgn="base"/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и </a:t>
            </a:r>
            <a:r>
              <a:rPr lang="ru-RU" sz="20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привлечь к посильному участию в решении экологических </a:t>
            </a:r>
            <a:r>
              <a:rPr lang="ru-RU" sz="2000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проблем.</a:t>
            </a:r>
            <a:endParaRPr lang="ru-RU" sz="2000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sz="2000" b="0" i="1" dirty="0">
              <a:solidFill>
                <a:srgbClr val="0066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0" y="0"/>
            <a:ext cx="3535680" cy="15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ovokrymskoe-rk.ru/upload/iblock/46e/Fyoo9B_kp7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8" y="131026"/>
            <a:ext cx="2538602" cy="258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666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54"/>
          <p:cNvPicPr/>
          <p:nvPr/>
        </p:nvPicPr>
        <p:blipFill>
          <a:blip r:embed="rId2"/>
          <a:stretch/>
        </p:blipFill>
        <p:spPr>
          <a:xfrm>
            <a:off x="1011331" y="2636410"/>
            <a:ext cx="3914640" cy="391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8" name="Рисунок 157"/>
          <p:cNvPicPr/>
          <p:nvPr/>
        </p:nvPicPr>
        <p:blipFill>
          <a:blip r:embed="rId3"/>
          <a:stretch/>
        </p:blipFill>
        <p:spPr>
          <a:xfrm>
            <a:off x="5529061" y="1713370"/>
            <a:ext cx="4291845" cy="288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stomShape 2"/>
          <p:cNvSpPr/>
          <p:nvPr/>
        </p:nvSpPr>
        <p:spPr>
          <a:xfrm>
            <a:off x="219761" y="17797"/>
            <a:ext cx="6614640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Охрана природы – </a:t>
            </a:r>
          </a:p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дело всех людей </a:t>
            </a:r>
          </a:p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 планете.  </a:t>
            </a:r>
            <a:endParaRPr lang="ru-RU" sz="48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" name="Рисунок 156"/>
          <p:cNvPicPr/>
          <p:nvPr/>
        </p:nvPicPr>
        <p:blipFill>
          <a:blip r:embed="rId4"/>
          <a:stretch/>
        </p:blipFill>
        <p:spPr>
          <a:xfrm>
            <a:off x="7674984" y="3851178"/>
            <a:ext cx="4291845" cy="288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yasobe.ru/images/uploaded/8b76cd9ebc935c9805fa0d90df14f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4"/>
            <a:ext cx="6013213" cy="6876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alashiha.ru/imageproc/bc21c12d-1946-447d-ac61-c726a8fcbfb9_540x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3" y="3477503"/>
            <a:ext cx="5539625" cy="307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2"/>
          <p:cNvSpPr/>
          <p:nvPr/>
        </p:nvSpPr>
        <p:spPr>
          <a:xfrm>
            <a:off x="5150643" y="125218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Природу </a:t>
            </a:r>
          </a:p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надо </a:t>
            </a:r>
          </a:p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охранять!</a:t>
            </a:r>
          </a:p>
        </p:txBody>
      </p:sp>
    </p:spTree>
    <p:extLst>
      <p:ext uri="{BB962C8B-B14F-4D97-AF65-F5344CB8AC3E}">
        <p14:creationId xmlns:p14="http://schemas.microsoft.com/office/powerpoint/2010/main" val="22386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rigus-tv.ru/upload/iblock/dec/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47" y="106680"/>
            <a:ext cx="7834553" cy="6614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/>
          <p:cNvSpPr/>
          <p:nvPr/>
        </p:nvSpPr>
        <p:spPr>
          <a:xfrm>
            <a:off x="0" y="106680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Лес – 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это 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лёгкие </a:t>
            </a:r>
          </a:p>
          <a:p>
            <a:pPr algn="ctr">
              <a:lnSpc>
                <a:spcPct val="100000"/>
              </a:lnSpc>
            </a:pPr>
            <a:r>
              <a:rPr lang="ru-RU" sz="4400" b="1" i="1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нашей </a:t>
            </a:r>
          </a:p>
          <a:p>
            <a:pPr algn="ctr">
              <a:lnSpc>
                <a:spcPct val="100000"/>
              </a:lnSpc>
            </a:pPr>
            <a:r>
              <a:rPr lang="ru-RU" sz="4400" b="1" i="1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планеты!</a:t>
            </a:r>
            <a:endParaRPr lang="ru-RU" sz="4400" b="1" i="1" strike="noStrike" spc="-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1165228" y="3931594"/>
            <a:ext cx="2345652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Ежегодно растения </a:t>
            </a: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планеты </a:t>
            </a:r>
            <a:r>
              <a:rPr lang="ru-RU" sz="2800" b="1" i="1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выделяют</a:t>
            </a: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 атмосферу свыше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25 миллиардов тонн 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кислорода.</a:t>
            </a:r>
            <a:endParaRPr lang="ru-RU" sz="2800" b="1" i="1" strike="noStrike" spc="-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kokataliz.ru/wp-content/uploads/2015/01/pol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2258911"/>
            <a:ext cx="6799509" cy="4435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28.detirkutsk.ru/upload/128/%D0%9D%D0%BE%D0%B2%D0%BE%D1%81%D1%82%D0%B8/%D0%B2%D0%B5%D1%81%D0%BD%D0%B0%202016/%D0%9C%D0%B0%D0%B9%202016/Vsemogushhestvo-muso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48" y="98056"/>
            <a:ext cx="6264322" cy="348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/>
          <p:cNvSpPr/>
          <p:nvPr/>
        </p:nvSpPr>
        <p:spPr>
          <a:xfrm>
            <a:off x="347441" y="479452"/>
            <a:ext cx="5266912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Как защитить</a:t>
            </a:r>
          </a:p>
          <a:p>
            <a:pPr algn="ctr">
              <a:lnSpc>
                <a:spcPct val="100000"/>
              </a:lnSpc>
            </a:pPr>
            <a:r>
              <a:rPr lang="ru-RU" sz="48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нашу планету?</a:t>
            </a:r>
            <a:endParaRPr lang="ru-RU" sz="48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Рисунок 174"/>
          <p:cNvPicPr/>
          <p:nvPr/>
        </p:nvPicPr>
        <p:blipFill>
          <a:blip r:embed="rId2"/>
          <a:stretch/>
        </p:blipFill>
        <p:spPr>
          <a:xfrm>
            <a:off x="99593" y="1636155"/>
            <a:ext cx="4108680" cy="308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6" name="Рисунок 175"/>
          <p:cNvPicPr/>
          <p:nvPr/>
        </p:nvPicPr>
        <p:blipFill>
          <a:blip r:embed="rId3"/>
          <a:stretch/>
        </p:blipFill>
        <p:spPr>
          <a:xfrm>
            <a:off x="2649223" y="3729570"/>
            <a:ext cx="4074120" cy="300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7" name="Рисунок 176"/>
          <p:cNvPicPr/>
          <p:nvPr/>
        </p:nvPicPr>
        <p:blipFill>
          <a:blip r:embed="rId4"/>
          <a:stretch/>
        </p:blipFill>
        <p:spPr>
          <a:xfrm>
            <a:off x="7795808" y="3707930"/>
            <a:ext cx="4036680" cy="3027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8" name="Рисунок 177"/>
          <p:cNvPicPr/>
          <p:nvPr/>
        </p:nvPicPr>
        <p:blipFill>
          <a:blip r:embed="rId5"/>
          <a:stretch/>
        </p:blipFill>
        <p:spPr>
          <a:xfrm>
            <a:off x="5418865" y="1659190"/>
            <a:ext cx="4108680" cy="308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stomShape 2"/>
          <p:cNvSpPr/>
          <p:nvPr/>
        </p:nvSpPr>
        <p:spPr>
          <a:xfrm>
            <a:off x="1228299" y="35452"/>
            <a:ext cx="7178722" cy="8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Причины сокращения 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лесных угодий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/>
          <p:cNvSpPr/>
          <p:nvPr/>
        </p:nvSpPr>
        <p:spPr>
          <a:xfrm>
            <a:off x="3355368" y="187915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Природа - твой друг, 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береги её, помогай ей!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13586" y="1637732"/>
            <a:ext cx="11910092" cy="4319516"/>
            <a:chOff x="99939" y="2730540"/>
            <a:chExt cx="11650583" cy="4127460"/>
          </a:xfrm>
        </p:grpSpPr>
        <p:pic>
          <p:nvPicPr>
            <p:cNvPr id="4" name="Picture 2" descr="http://biblio.by/media/catalog/product/cache/1/image/1200x1200/9df78eab33525d08d6e5fb8d27136e95/9/7/9785431506406-2015--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32026" y="2730540"/>
              <a:ext cx="5818496" cy="412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biblio.by/media/catalog/product/cache/1/image/1200x1200/9df78eab33525d08d6e5fb8d27136e95/9/7/9785431506406-2015--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939" y="2743200"/>
              <a:ext cx="5832087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stomShape 2"/>
          <p:cNvSpPr/>
          <p:nvPr/>
        </p:nvSpPr>
        <p:spPr>
          <a:xfrm>
            <a:off x="3619419" y="5970497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Этого не следует делать в лесу!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tatic.panoramio.com/photos/large/27369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6" y="1690552"/>
            <a:ext cx="4771265" cy="2870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weet211.ru/images/news/c11e8e9638821846bba3def3491cae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18" y="3891725"/>
            <a:ext cx="4791015" cy="2870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2"/>
          <p:cNvSpPr/>
          <p:nvPr/>
        </p:nvSpPr>
        <p:spPr>
          <a:xfrm>
            <a:off x="2057151" y="150126"/>
            <a:ext cx="4912319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Ежегодно вырубают </a:t>
            </a:r>
          </a:p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17 млн. гектаров леса!</a:t>
            </a:r>
          </a:p>
        </p:txBody>
      </p:sp>
      <p:pic>
        <p:nvPicPr>
          <p:cNvPr id="10248" name="Picture 8" descr="http://ourownnature.narod.ru/i/fact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76" y="2113631"/>
            <a:ext cx="4760120" cy="2870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843</TotalTime>
  <Words>149</Words>
  <Application>Microsoft Office PowerPoint</Application>
  <PresentationFormat>Широкоэкранный</PresentationFormat>
  <Paragraphs>52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DejaVu Sans</vt:lpstr>
      <vt:lpstr>Microsoft YaHei</vt:lpstr>
      <vt:lpstr>Arial</vt:lpstr>
      <vt:lpstr>Calibri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Галина</dc:creator>
  <dc:description/>
  <cp:lastModifiedBy>Галина</cp:lastModifiedBy>
  <cp:revision>55</cp:revision>
  <dcterms:created xsi:type="dcterms:W3CDTF">2017-02-15T20:56:29Z</dcterms:created>
  <dcterms:modified xsi:type="dcterms:W3CDTF">2017-02-23T23:38:33Z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