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66CC"/>
    <a:srgbClr val="FF99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" descr="http://www.funlib.ru/cimg/2014/102013/5249346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3456384" cy="34563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1678" y="3500442"/>
            <a:ext cx="2942456" cy="29424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99CC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9" y="6609582"/>
            <a:ext cx="530853" cy="2037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3736060"/>
            <a:ext cx="2664296" cy="2664296"/>
          </a:xfrm>
          <a:prstGeom prst="rect">
            <a:avLst/>
          </a:prstGeom>
        </p:spPr>
      </p:pic>
      <p:pic>
        <p:nvPicPr>
          <p:cNvPr id="14" name="Picture 6" descr="http://funforkids.ru/pictures/luntik/luntik023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907704" y="4429497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99CC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9" y="6609582"/>
            <a:ext cx="530853" cy="2037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raskraski-tut.ru/pages/images_luntik/a1_pchel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3933056"/>
            <a:ext cx="2041148" cy="2625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funforkids.ru/pictures/luntik/luntik025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164288" y="4293096"/>
            <a:ext cx="2160239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99CC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9" y="6609582"/>
            <a:ext cx="530853" cy="2037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42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2" descr="http://randomgenerator.org/pics/57618c24a5736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4155482"/>
            <a:ext cx="2068129" cy="2369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99CC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9" y="6609582"/>
            <a:ext cx="530853" cy="2037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790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04248" y="116632"/>
            <a:ext cx="2016224" cy="2016224"/>
          </a:xfrm>
          <a:prstGeom prst="rect">
            <a:avLst/>
          </a:prstGeom>
        </p:spPr>
      </p:pic>
      <p:pic>
        <p:nvPicPr>
          <p:cNvPr id="3074" name="Picture 2" descr="http://zaikinmir.ru/kartinki/images/luntik/luntik-kartinki-6.jp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4149080"/>
            <a:ext cx="2395374" cy="23953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99CC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9" y="6609582"/>
            <a:ext cx="530853" cy="20379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6" r:id="rId3"/>
    <p:sldLayoutId id="2147483657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488832" cy="2592288"/>
          </a:xfrm>
        </p:spPr>
        <p:txBody>
          <a:bodyPr>
            <a:noAutofit/>
          </a:bodyPr>
          <a:lstStyle/>
          <a:p>
            <a:r>
              <a:rPr lang="ru-RU" sz="4500" b="1" dirty="0" smtClean="0">
                <a:ln>
                  <a:solidFill>
                    <a:srgbClr val="FF99CC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Создание  в групповом пространстве условий для формирования у старших дошкольников  позиции  активного участника в речевом </a:t>
            </a:r>
            <a:br>
              <a:rPr lang="ru-RU" sz="4500" b="1" dirty="0" smtClean="0">
                <a:ln>
                  <a:solidFill>
                    <a:srgbClr val="FF99CC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4500" b="1" dirty="0" smtClean="0">
                <a:ln>
                  <a:solidFill>
                    <a:srgbClr val="FF99CC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взаимодействии </a:t>
            </a:r>
            <a:endParaRPr lang="ru-RU" sz="4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293096"/>
            <a:ext cx="3888432" cy="165618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600" spc="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Опыт работы воспитателя</a:t>
            </a:r>
          </a:p>
          <a:p>
            <a:pPr>
              <a:spcBef>
                <a:spcPts val="0"/>
              </a:spcBef>
            </a:pPr>
            <a:r>
              <a:rPr lang="ru-RU" sz="1600" spc="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группы </a:t>
            </a:r>
            <a:r>
              <a:rPr lang="ru-RU" sz="1600" spc="50" dirty="0" err="1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общеразвивающей</a:t>
            </a:r>
            <a:r>
              <a:rPr lang="ru-RU" sz="1600" spc="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1600" spc="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направленности  </a:t>
            </a:r>
          </a:p>
          <a:p>
            <a:pPr>
              <a:spcBef>
                <a:spcPts val="0"/>
              </a:spcBef>
            </a:pPr>
            <a:r>
              <a:rPr lang="ru-RU" sz="1600" spc="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для детей от 5 до 6 лет А</a:t>
            </a:r>
          </a:p>
          <a:p>
            <a:pPr>
              <a:spcBef>
                <a:spcPts val="0"/>
              </a:spcBef>
            </a:pPr>
            <a:r>
              <a:rPr lang="ru-RU" sz="1600" spc="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Туркиной Ирины Александровны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979712" y="476672"/>
            <a:ext cx="5256584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ХМАО-Югра г. </a:t>
            </a:r>
            <a:r>
              <a:rPr lang="ru-RU" sz="1600" spc="50" dirty="0" err="1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Мегион</a:t>
            </a:r>
            <a:r>
              <a:rPr lang="ru-RU" sz="1600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МБДОУ ДС  №7 «Незабудка</a:t>
            </a:r>
            <a:r>
              <a:rPr lang="ru-RU" sz="16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»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697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836712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800000"/>
                </a:solidFill>
              </a:rPr>
              <a:t>Для </a:t>
            </a:r>
            <a:r>
              <a:rPr lang="ru-RU" sz="2400" i="1" dirty="0">
                <a:solidFill>
                  <a:srgbClr val="800000"/>
                </a:solidFill>
              </a:rPr>
              <a:t>развития у детей речевой </a:t>
            </a:r>
            <a:r>
              <a:rPr lang="ru-RU" sz="2400" i="1" dirty="0" smtClean="0">
                <a:solidFill>
                  <a:srgbClr val="800000"/>
                </a:solidFill>
              </a:rPr>
              <a:t>активности конструктивно используем серию дидактических  игр</a:t>
            </a:r>
            <a:endParaRPr lang="ru-RU" sz="2400" i="1" dirty="0">
              <a:solidFill>
                <a:srgbClr val="800000"/>
              </a:solidFill>
            </a:endParaRPr>
          </a:p>
        </p:txBody>
      </p:sp>
      <p:pic>
        <p:nvPicPr>
          <p:cNvPr id="3" name="Рисунок 2" descr="DSC016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5669" y="1916832"/>
            <a:ext cx="3120347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16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212976"/>
            <a:ext cx="345638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16016" y="2012647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800000"/>
                </a:solidFill>
              </a:rPr>
              <a:t>Дидактическая игра «Расскажи сказку»</a:t>
            </a:r>
          </a:p>
          <a:p>
            <a:r>
              <a:rPr lang="ru-RU" sz="1200" i="1" dirty="0" smtClean="0">
                <a:solidFill>
                  <a:srgbClr val="800000"/>
                </a:solidFill>
              </a:rPr>
              <a:t>Цель:  В процессе игры ребёнок учится правильно строить предложения , логически думать и быть внимательным.</a:t>
            </a:r>
            <a:endParaRPr lang="ru-RU" sz="1200" i="1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4509120"/>
            <a:ext cx="3048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800000"/>
                </a:solidFill>
              </a:rPr>
              <a:t>Дидактическая игра «Расскажи сказку»</a:t>
            </a:r>
          </a:p>
          <a:p>
            <a:r>
              <a:rPr lang="ru-RU" sz="1200" i="1" dirty="0" smtClean="0">
                <a:solidFill>
                  <a:srgbClr val="800000"/>
                </a:solidFill>
              </a:rPr>
              <a:t>Цель: Игра развивает  внимание, интерес </a:t>
            </a:r>
          </a:p>
          <a:p>
            <a:r>
              <a:rPr lang="ru-RU" sz="1200" i="1" dirty="0">
                <a:solidFill>
                  <a:srgbClr val="800000"/>
                </a:solidFill>
              </a:rPr>
              <a:t>к</a:t>
            </a:r>
            <a:r>
              <a:rPr lang="ru-RU" sz="1200" i="1" dirty="0" smtClean="0">
                <a:solidFill>
                  <a:srgbClr val="800000"/>
                </a:solidFill>
              </a:rPr>
              <a:t> сказкам, усидчивость, умение вступать в диалог , развивает фантазию, воображение и активизирует речь.</a:t>
            </a:r>
            <a:endParaRPr lang="ru-RU" sz="1200" i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212293" cy="1008112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800000"/>
                </a:solidFill>
              </a:rPr>
              <a:t>Используем прием мнемотехники в работе по развитию связной речи</a:t>
            </a:r>
            <a:br>
              <a:rPr lang="ru-RU" sz="2400" i="1" dirty="0" smtClean="0">
                <a:solidFill>
                  <a:srgbClr val="800000"/>
                </a:solidFill>
              </a:rPr>
            </a:br>
            <a:endParaRPr lang="ru-RU" sz="2400" dirty="0">
              <a:solidFill>
                <a:srgbClr val="800000"/>
              </a:solidFill>
            </a:endParaRPr>
          </a:p>
        </p:txBody>
      </p:sp>
      <p:pic>
        <p:nvPicPr>
          <p:cNvPr id="3" name="Рисунок 2" descr="DSC01635.JPG"/>
          <p:cNvPicPr>
            <a:picLocks noChangeAspect="1"/>
          </p:cNvPicPr>
          <p:nvPr/>
        </p:nvPicPr>
        <p:blipFill rotWithShape="1">
          <a:blip r:embed="rId2" cstate="print"/>
          <a:srcRect t="14613" b="4272"/>
          <a:stretch/>
        </p:blipFill>
        <p:spPr>
          <a:xfrm>
            <a:off x="3779912" y="3884676"/>
            <a:ext cx="3528392" cy="2146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1634.JPG"/>
          <p:cNvPicPr>
            <a:picLocks noChangeAspect="1"/>
          </p:cNvPicPr>
          <p:nvPr/>
        </p:nvPicPr>
        <p:blipFill rotWithShape="1">
          <a:blip r:embed="rId3" cstate="print"/>
          <a:srcRect t="10942"/>
          <a:stretch/>
        </p:blipFill>
        <p:spPr>
          <a:xfrm>
            <a:off x="1115616" y="1568908"/>
            <a:ext cx="3467042" cy="2315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1636.JPG"/>
          <p:cNvPicPr>
            <a:picLocks noChangeAspect="1"/>
          </p:cNvPicPr>
          <p:nvPr/>
        </p:nvPicPr>
        <p:blipFill rotWithShape="1">
          <a:blip r:embed="rId4" cstate="print"/>
          <a:srcRect b="7715"/>
          <a:stretch/>
        </p:blipFill>
        <p:spPr>
          <a:xfrm>
            <a:off x="4716016" y="1568908"/>
            <a:ext cx="3312368" cy="2315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4293096"/>
            <a:ext cx="5040560" cy="1440160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solidFill>
                  <a:srgbClr val="800000"/>
                </a:solidFill>
              </a:rPr>
              <a:t>При </a:t>
            </a:r>
            <a:r>
              <a:rPr lang="ru-RU" sz="2400" i="1" dirty="0">
                <a:solidFill>
                  <a:srgbClr val="800000"/>
                </a:solidFill>
              </a:rPr>
              <a:t>организации речевого взаимодействия педагога и </a:t>
            </a:r>
            <a:r>
              <a:rPr lang="ru-RU" sz="2400" i="1" dirty="0" smtClean="0">
                <a:solidFill>
                  <a:srgbClr val="800000"/>
                </a:solidFill>
              </a:rPr>
              <a:t>ребёнка, детей между собой с целью активизации творческого потенциала используем серию сюжетных картинок по сказкам</a:t>
            </a:r>
            <a:endParaRPr lang="ru-RU" sz="2400" i="1" dirty="0">
              <a:solidFill>
                <a:srgbClr val="800000"/>
              </a:solidFill>
            </a:endParaRPr>
          </a:p>
        </p:txBody>
      </p:sp>
      <p:pic>
        <p:nvPicPr>
          <p:cNvPr id="4" name="Рисунок 3" descr="DSC01653.JPG"/>
          <p:cNvPicPr>
            <a:picLocks noChangeAspect="1"/>
          </p:cNvPicPr>
          <p:nvPr/>
        </p:nvPicPr>
        <p:blipFill rotWithShape="1">
          <a:blip r:embed="rId2" cstate="print"/>
          <a:srcRect t="4685" b="11207"/>
          <a:stretch/>
        </p:blipFill>
        <p:spPr>
          <a:xfrm>
            <a:off x="2699792" y="836712"/>
            <a:ext cx="5441209" cy="3268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220072" y="332656"/>
            <a:ext cx="3022104" cy="576063"/>
          </a:xfrm>
        </p:spPr>
        <p:txBody>
          <a:bodyPr>
            <a:normAutofit/>
          </a:bodyPr>
          <a:lstStyle/>
          <a:p>
            <a:pPr algn="r"/>
            <a:r>
              <a:rPr lang="ru-RU" sz="2400" b="1" i="1" dirty="0" smtClean="0">
                <a:solidFill>
                  <a:srgbClr val="800000"/>
                </a:solidFill>
              </a:rPr>
              <a:t>Вместо заключения</a:t>
            </a:r>
            <a:endParaRPr lang="ru-RU" sz="2400" b="1" i="1" dirty="0">
              <a:solidFill>
                <a:srgbClr val="80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99592" y="980728"/>
            <a:ext cx="7128792" cy="216024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800000"/>
                </a:solidFill>
              </a:rPr>
              <a:t>Предметно-пространственная среда</a:t>
            </a:r>
            <a:r>
              <a:rPr lang="ru-RU" sz="2400" dirty="0">
                <a:solidFill>
                  <a:srgbClr val="800000"/>
                </a:solidFill>
              </a:rPr>
              <a:t>, </a:t>
            </a:r>
            <a:r>
              <a:rPr lang="ru-RU" sz="2400" dirty="0" smtClean="0">
                <a:solidFill>
                  <a:srgbClr val="800000"/>
                </a:solidFill>
              </a:rPr>
              <a:t>созданная </a:t>
            </a:r>
          </a:p>
          <a:p>
            <a:r>
              <a:rPr lang="ru-RU" sz="2400" dirty="0" smtClean="0">
                <a:solidFill>
                  <a:srgbClr val="800000"/>
                </a:solidFill>
              </a:rPr>
              <a:t>педагогами</a:t>
            </a:r>
            <a:r>
              <a:rPr lang="ru-RU" sz="2400" dirty="0">
                <a:solidFill>
                  <a:srgbClr val="800000"/>
                </a:solidFill>
              </a:rPr>
              <a:t>, </a:t>
            </a:r>
            <a:r>
              <a:rPr lang="ru-RU" sz="2400" dirty="0" smtClean="0">
                <a:solidFill>
                  <a:srgbClr val="800000"/>
                </a:solidFill>
              </a:rPr>
              <a:t>не только способствует формированию </a:t>
            </a:r>
          </a:p>
          <a:p>
            <a:r>
              <a:rPr lang="ru-RU" sz="2400" dirty="0" smtClean="0">
                <a:solidFill>
                  <a:srgbClr val="800000"/>
                </a:solidFill>
              </a:rPr>
              <a:t>у воспитанников позиции активного </a:t>
            </a:r>
            <a:r>
              <a:rPr lang="ru-RU" sz="2400" dirty="0">
                <a:solidFill>
                  <a:srgbClr val="800000"/>
                </a:solidFill>
              </a:rPr>
              <a:t>участника в </a:t>
            </a:r>
            <a:endParaRPr lang="ru-RU" sz="2400" dirty="0" smtClean="0">
              <a:solidFill>
                <a:srgbClr val="800000"/>
              </a:solidFill>
            </a:endParaRPr>
          </a:p>
          <a:p>
            <a:r>
              <a:rPr lang="ru-RU" sz="2400" dirty="0" smtClean="0">
                <a:solidFill>
                  <a:srgbClr val="800000"/>
                </a:solidFill>
              </a:rPr>
              <a:t>речевом взаимодействии, но и выступает в роли </a:t>
            </a:r>
          </a:p>
          <a:p>
            <a:r>
              <a:rPr lang="ru-RU" sz="2400" dirty="0" smtClean="0">
                <a:solidFill>
                  <a:srgbClr val="800000"/>
                </a:solidFill>
              </a:rPr>
              <a:t>стимулятора движущей силы в целостном процессе </a:t>
            </a:r>
            <a:endParaRPr lang="ru-RU" sz="2400" dirty="0">
              <a:solidFill>
                <a:srgbClr val="800000"/>
              </a:solidFill>
            </a:endParaRPr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>
          <a:xfrm>
            <a:off x="4716016" y="2924944"/>
            <a:ext cx="3456384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800000"/>
                </a:solidFill>
              </a:rPr>
              <a:t>становления личности </a:t>
            </a:r>
          </a:p>
          <a:p>
            <a:r>
              <a:rPr lang="ru-RU" sz="2400" dirty="0" smtClean="0">
                <a:solidFill>
                  <a:srgbClr val="800000"/>
                </a:solidFill>
              </a:rPr>
              <a:t>ребёнка, обогащает его </a:t>
            </a:r>
          </a:p>
          <a:p>
            <a:r>
              <a:rPr lang="ru-RU" sz="2400" dirty="0" smtClean="0">
                <a:solidFill>
                  <a:srgbClr val="800000"/>
                </a:solidFill>
              </a:rPr>
              <a:t>развитие, способствует </a:t>
            </a:r>
          </a:p>
          <a:p>
            <a:r>
              <a:rPr lang="ru-RU" sz="2400" dirty="0" smtClean="0">
                <a:solidFill>
                  <a:srgbClr val="800000"/>
                </a:solidFill>
              </a:rPr>
              <a:t>раннему проявлению </a:t>
            </a:r>
          </a:p>
          <a:p>
            <a:r>
              <a:rPr lang="ru-RU" sz="2400" dirty="0" smtClean="0">
                <a:solidFill>
                  <a:srgbClr val="800000"/>
                </a:solidFill>
              </a:rPr>
              <a:t>разносторонних </a:t>
            </a:r>
          </a:p>
          <a:p>
            <a:r>
              <a:rPr lang="ru-RU" sz="2400" dirty="0" smtClean="0">
                <a:solidFill>
                  <a:srgbClr val="800000"/>
                </a:solidFill>
              </a:rPr>
              <a:t>способностей.</a:t>
            </a:r>
            <a:endParaRPr lang="ru-RU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272808" cy="792088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rgbClr val="800000"/>
                </a:solidFill>
              </a:rPr>
              <a:t>Федеральным государственным образовательным стандартом дошкольного образования развитие речи выделено в отдельную образовательную область и предполагает:</a:t>
            </a:r>
            <a:endParaRPr lang="ru-RU" sz="2000" b="1" i="1" dirty="0">
              <a:solidFill>
                <a:srgbClr val="8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5867" y="1679897"/>
            <a:ext cx="70567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rgbClr val="800000"/>
                </a:solidFill>
              </a:rPr>
              <a:t>владение </a:t>
            </a:r>
            <a:r>
              <a:rPr lang="ru-RU" i="1" dirty="0">
                <a:solidFill>
                  <a:srgbClr val="800000"/>
                </a:solidFill>
              </a:rPr>
              <a:t>речью как средством общения и культуры; </a:t>
            </a:r>
            <a:endParaRPr lang="ru-RU" i="1" dirty="0" smtClean="0">
              <a:solidFill>
                <a:srgbClr val="80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rgbClr val="800000"/>
                </a:solidFill>
              </a:rPr>
              <a:t>обогащение </a:t>
            </a:r>
            <a:r>
              <a:rPr lang="ru-RU" i="1" dirty="0">
                <a:solidFill>
                  <a:srgbClr val="800000"/>
                </a:solidFill>
              </a:rPr>
              <a:t>активного словаря</a:t>
            </a:r>
            <a:r>
              <a:rPr lang="ru-RU" i="1" dirty="0" smtClean="0">
                <a:solidFill>
                  <a:srgbClr val="800000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rgbClr val="800000"/>
                </a:solidFill>
              </a:rPr>
              <a:t>развитие </a:t>
            </a:r>
            <a:r>
              <a:rPr lang="ru-RU" i="1" dirty="0">
                <a:solidFill>
                  <a:srgbClr val="800000"/>
                </a:solidFill>
              </a:rPr>
              <a:t>связной, грамматически правильной диалогической и монологической речи</a:t>
            </a:r>
            <a:r>
              <a:rPr lang="ru-RU" i="1" dirty="0" smtClean="0">
                <a:solidFill>
                  <a:srgbClr val="800000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rgbClr val="800000"/>
                </a:solidFill>
              </a:rPr>
              <a:t>развитие  </a:t>
            </a:r>
            <a:r>
              <a:rPr lang="ru-RU" i="1" dirty="0">
                <a:solidFill>
                  <a:srgbClr val="800000"/>
                </a:solidFill>
              </a:rPr>
              <a:t>речевого творчества</a:t>
            </a:r>
            <a:r>
              <a:rPr lang="ru-RU" i="1" dirty="0" smtClean="0">
                <a:solidFill>
                  <a:srgbClr val="800000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rgbClr val="800000"/>
                </a:solidFill>
              </a:rPr>
              <a:t>развитие </a:t>
            </a:r>
            <a:r>
              <a:rPr lang="ru-RU" i="1" dirty="0">
                <a:solidFill>
                  <a:srgbClr val="800000"/>
                </a:solidFill>
              </a:rPr>
              <a:t>звуковой и интонационной культуры речи, фонематического слуха;</a:t>
            </a:r>
            <a:br>
              <a:rPr lang="ru-RU" i="1" dirty="0">
                <a:solidFill>
                  <a:srgbClr val="800000"/>
                </a:solidFill>
              </a:rPr>
            </a:br>
            <a:r>
              <a:rPr lang="ru-RU" i="1" dirty="0" smtClean="0">
                <a:solidFill>
                  <a:srgbClr val="800000"/>
                </a:solidFill>
              </a:rPr>
              <a:t>       - знакомство </a:t>
            </a:r>
            <a:r>
              <a:rPr lang="ru-RU" i="1" dirty="0">
                <a:solidFill>
                  <a:srgbClr val="800000"/>
                </a:solidFill>
              </a:rPr>
              <a:t>с книжной культурой, детской литературой, </a:t>
            </a:r>
            <a:r>
              <a:rPr lang="ru-RU" i="1" dirty="0" smtClean="0">
                <a:solidFill>
                  <a:srgbClr val="800000"/>
                </a:solidFill>
              </a:rPr>
              <a:t> </a:t>
            </a:r>
          </a:p>
          <a:p>
            <a:r>
              <a:rPr lang="ru-RU" i="1" dirty="0">
                <a:solidFill>
                  <a:srgbClr val="800000"/>
                </a:solidFill>
              </a:rPr>
              <a:t> </a:t>
            </a:r>
            <a:r>
              <a:rPr lang="ru-RU" i="1" dirty="0" smtClean="0">
                <a:solidFill>
                  <a:srgbClr val="800000"/>
                </a:solidFill>
              </a:rPr>
              <a:t>           понимание </a:t>
            </a:r>
            <a:r>
              <a:rPr lang="ru-RU" i="1" dirty="0">
                <a:solidFill>
                  <a:srgbClr val="800000"/>
                </a:solidFill>
              </a:rPr>
              <a:t>на слух  текстов различных жанров детской </a:t>
            </a:r>
            <a:r>
              <a:rPr lang="ru-RU" i="1" dirty="0" smtClean="0">
                <a:solidFill>
                  <a:srgbClr val="800000"/>
                </a:solidFill>
              </a:rPr>
              <a:t> </a:t>
            </a:r>
          </a:p>
          <a:p>
            <a:r>
              <a:rPr lang="ru-RU" i="1" dirty="0">
                <a:solidFill>
                  <a:srgbClr val="800000"/>
                </a:solidFill>
              </a:rPr>
              <a:t> </a:t>
            </a:r>
            <a:r>
              <a:rPr lang="ru-RU" i="1" dirty="0" smtClean="0">
                <a:solidFill>
                  <a:srgbClr val="800000"/>
                </a:solidFill>
              </a:rPr>
              <a:t>           литературы</a:t>
            </a:r>
            <a:r>
              <a:rPr lang="ru-RU" i="1" dirty="0">
                <a:solidFill>
                  <a:srgbClr val="800000"/>
                </a:solidFill>
              </a:rPr>
              <a:t>;</a:t>
            </a:r>
            <a:br>
              <a:rPr lang="ru-RU" i="1" dirty="0">
                <a:solidFill>
                  <a:srgbClr val="800000"/>
                </a:solidFill>
              </a:rPr>
            </a:br>
            <a:r>
              <a:rPr lang="ru-RU" i="1" dirty="0" smtClean="0">
                <a:solidFill>
                  <a:srgbClr val="800000"/>
                </a:solidFill>
              </a:rPr>
              <a:t>                                         - </a:t>
            </a:r>
            <a:r>
              <a:rPr lang="ru-RU" i="1" dirty="0">
                <a:solidFill>
                  <a:srgbClr val="800000"/>
                </a:solidFill>
              </a:rPr>
              <a:t>формирование звуковой </a:t>
            </a:r>
            <a:r>
              <a:rPr lang="ru-RU" i="1" dirty="0" smtClean="0">
                <a:solidFill>
                  <a:srgbClr val="800000"/>
                </a:solidFill>
              </a:rPr>
              <a:t>аналитико- </a:t>
            </a:r>
          </a:p>
          <a:p>
            <a:r>
              <a:rPr lang="ru-RU" i="1" dirty="0">
                <a:solidFill>
                  <a:srgbClr val="800000"/>
                </a:solidFill>
              </a:rPr>
              <a:t> </a:t>
            </a:r>
            <a:r>
              <a:rPr lang="ru-RU" i="1" dirty="0" smtClean="0">
                <a:solidFill>
                  <a:srgbClr val="800000"/>
                </a:solidFill>
              </a:rPr>
              <a:t>                                        синтетической активности </a:t>
            </a:r>
            <a:r>
              <a:rPr lang="ru-RU" i="1" dirty="0">
                <a:solidFill>
                  <a:srgbClr val="800000"/>
                </a:solidFill>
              </a:rPr>
              <a:t>как предпосылки </a:t>
            </a:r>
            <a:r>
              <a:rPr lang="ru-RU" i="1" dirty="0" smtClean="0">
                <a:solidFill>
                  <a:srgbClr val="800000"/>
                </a:solidFill>
              </a:rPr>
              <a:t> </a:t>
            </a:r>
          </a:p>
          <a:p>
            <a:r>
              <a:rPr lang="ru-RU" i="1" dirty="0">
                <a:solidFill>
                  <a:srgbClr val="800000"/>
                </a:solidFill>
              </a:rPr>
              <a:t> </a:t>
            </a:r>
            <a:r>
              <a:rPr lang="ru-RU" i="1" dirty="0" smtClean="0">
                <a:solidFill>
                  <a:srgbClr val="800000"/>
                </a:solidFill>
              </a:rPr>
              <a:t>                                        обучения грамоте.</a:t>
            </a:r>
            <a:endParaRPr lang="ru-RU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408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332656"/>
            <a:ext cx="3024336" cy="830997"/>
          </a:xfrm>
          <a:prstGeom prst="rect">
            <a:avLst/>
          </a:prstGeom>
          <a:solidFill>
            <a:srgbClr val="FF99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8238BA"/>
                </a:solidFill>
              </a:rPr>
              <a:t>Принципы речевого развития</a:t>
            </a:r>
            <a:endParaRPr lang="ru-RU" sz="2400" b="1" i="1" dirty="0">
              <a:solidFill>
                <a:srgbClr val="8238B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340768"/>
            <a:ext cx="73448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800" i="1" dirty="0" smtClean="0">
                <a:solidFill>
                  <a:srgbClr val="800000"/>
                </a:solidFill>
              </a:rPr>
              <a:t>1.Принцип обогащения речевой </a:t>
            </a:r>
          </a:p>
          <a:p>
            <a:pPr marL="342900" indent="-342900"/>
            <a:r>
              <a:rPr lang="ru-RU" sz="2800" i="1" dirty="0" smtClean="0">
                <a:solidFill>
                  <a:srgbClr val="800000"/>
                </a:solidFill>
              </a:rPr>
              <a:t>мотивации</a:t>
            </a:r>
          </a:p>
          <a:p>
            <a:pPr marL="342900" indent="-342900"/>
            <a:r>
              <a:rPr lang="ru-RU" sz="2800" i="1" dirty="0" smtClean="0">
                <a:solidFill>
                  <a:srgbClr val="800000"/>
                </a:solidFill>
              </a:rPr>
              <a:t>2.Принцип взаимосвязи сенсорного,</a:t>
            </a:r>
          </a:p>
          <a:p>
            <a:pPr marL="342900" indent="-342900"/>
            <a:r>
              <a:rPr lang="ru-RU" sz="2800" i="1" dirty="0" smtClean="0">
                <a:solidFill>
                  <a:srgbClr val="800000"/>
                </a:solidFill>
              </a:rPr>
              <a:t>умственного и речевого развития</a:t>
            </a:r>
          </a:p>
          <a:p>
            <a:pPr marL="342900" indent="-342900"/>
            <a:r>
              <a:rPr lang="ru-RU" sz="2800" i="1" dirty="0" smtClean="0">
                <a:solidFill>
                  <a:srgbClr val="800000"/>
                </a:solidFill>
              </a:rPr>
              <a:t>3.Принцип взаимосвязи над различными</a:t>
            </a:r>
          </a:p>
          <a:p>
            <a:pPr marL="342900" indent="-342900"/>
            <a:r>
              <a:rPr lang="ru-RU" sz="2800" i="1" dirty="0" smtClean="0">
                <a:solidFill>
                  <a:srgbClr val="800000"/>
                </a:solidFill>
              </a:rPr>
              <a:t>сторонами речи</a:t>
            </a:r>
          </a:p>
          <a:p>
            <a:pPr marL="342900" indent="-342900"/>
            <a:r>
              <a:rPr lang="ru-RU" sz="2800" i="1" dirty="0" smtClean="0">
                <a:solidFill>
                  <a:srgbClr val="800000"/>
                </a:solidFill>
              </a:rPr>
              <a:t>         4.Принцип обеспечения активной  </a:t>
            </a:r>
          </a:p>
          <a:p>
            <a:pPr marL="342900" indent="-342900"/>
            <a:r>
              <a:rPr lang="ru-RU" sz="2800" i="1" dirty="0" smtClean="0">
                <a:solidFill>
                  <a:srgbClr val="800000"/>
                </a:solidFill>
              </a:rPr>
              <a:t>         языковой практики</a:t>
            </a:r>
          </a:p>
          <a:p>
            <a:pPr marL="342900" indent="-342900"/>
            <a:r>
              <a:rPr lang="ru-RU" sz="2800" i="1" dirty="0" smtClean="0">
                <a:solidFill>
                  <a:srgbClr val="800000"/>
                </a:solidFill>
              </a:rPr>
              <a:t>         5.Принцип коммуникативно- </a:t>
            </a:r>
          </a:p>
          <a:p>
            <a:pPr marL="342900" indent="-342900"/>
            <a:r>
              <a:rPr lang="ru-RU" sz="2800" i="1" dirty="0">
                <a:solidFill>
                  <a:srgbClr val="800000"/>
                </a:solidFill>
              </a:rPr>
              <a:t> </a:t>
            </a:r>
            <a:r>
              <a:rPr lang="ru-RU" sz="2800" i="1" dirty="0" smtClean="0">
                <a:solidFill>
                  <a:srgbClr val="800000"/>
                </a:solidFill>
              </a:rPr>
              <a:t>        </a:t>
            </a:r>
            <a:r>
              <a:rPr lang="ru-RU" sz="2800" i="1" dirty="0" err="1" smtClean="0">
                <a:solidFill>
                  <a:srgbClr val="800000"/>
                </a:solidFill>
              </a:rPr>
              <a:t>деятельностного</a:t>
            </a:r>
            <a:r>
              <a:rPr lang="ru-RU" sz="2800" i="1" dirty="0" smtClean="0">
                <a:solidFill>
                  <a:srgbClr val="800000"/>
                </a:solidFill>
              </a:rPr>
              <a:t> подхода к развитию  </a:t>
            </a:r>
          </a:p>
          <a:p>
            <a:pPr marL="342900" indent="-342900"/>
            <a:r>
              <a:rPr lang="ru-RU" sz="2800" i="1" dirty="0">
                <a:solidFill>
                  <a:srgbClr val="800000"/>
                </a:solidFill>
              </a:rPr>
              <a:t> </a:t>
            </a:r>
            <a:r>
              <a:rPr lang="ru-RU" sz="2800" i="1" dirty="0" smtClean="0">
                <a:solidFill>
                  <a:srgbClr val="800000"/>
                </a:solidFill>
              </a:rPr>
              <a:t>        речи</a:t>
            </a:r>
            <a:endParaRPr lang="ru-RU" sz="2800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153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128792" cy="4896544"/>
          </a:xfrm>
        </p:spPr>
        <p:txBody>
          <a:bodyPr>
            <a:noAutofit/>
          </a:bodyPr>
          <a:lstStyle/>
          <a:p>
            <a:pPr algn="l"/>
            <a:r>
              <a:rPr lang="ru-RU" sz="1800" i="1" dirty="0" smtClean="0">
                <a:solidFill>
                  <a:srgbClr val="800000"/>
                </a:solidFill>
              </a:rPr>
              <a:t>     Предметно-развивающая среда - это система материальных объектов деятельности ребёнка, функционально моделирующая содержание его духовного и физического облика. </a:t>
            </a:r>
            <a:br>
              <a:rPr lang="ru-RU" sz="1800" i="1" dirty="0" smtClean="0">
                <a:solidFill>
                  <a:srgbClr val="800000"/>
                </a:solidFill>
              </a:rPr>
            </a:br>
            <a:r>
              <a:rPr lang="ru-RU" sz="1800" i="1" dirty="0" smtClean="0">
                <a:solidFill>
                  <a:srgbClr val="800000"/>
                </a:solidFill>
              </a:rPr>
              <a:t>     Обогащённая речевая среда предполагает единство социальных и природных средств обеспечения разнообразной деятельности ребёнка. </a:t>
            </a:r>
            <a:r>
              <a:rPr lang="ru-RU" sz="1800" i="1" dirty="0">
                <a:solidFill>
                  <a:srgbClr val="800000"/>
                </a:solidFill>
              </a:rPr>
              <a:t/>
            </a:r>
            <a:br>
              <a:rPr lang="ru-RU" sz="1800" i="1" dirty="0">
                <a:solidFill>
                  <a:srgbClr val="800000"/>
                </a:solidFill>
              </a:rPr>
            </a:br>
            <a:r>
              <a:rPr lang="ru-RU" sz="1800" i="1" dirty="0" smtClean="0">
                <a:solidFill>
                  <a:srgbClr val="800000"/>
                </a:solidFill>
              </a:rPr>
              <a:t>     Оснащение воспитательно-образовательного процесса формируется в прямой зависимости от содержания воспитания, возраста, опыта и уровня развития детей и их деятельности.</a:t>
            </a:r>
            <a:r>
              <a:rPr lang="ru-RU" sz="1800" i="1" dirty="0">
                <a:solidFill>
                  <a:srgbClr val="800000"/>
                </a:solidFill>
              </a:rPr>
              <a:t/>
            </a:r>
            <a:br>
              <a:rPr lang="ru-RU" sz="1800" i="1" dirty="0">
                <a:solidFill>
                  <a:srgbClr val="800000"/>
                </a:solidFill>
              </a:rPr>
            </a:br>
            <a:r>
              <a:rPr lang="ru-RU" sz="1800" i="1" dirty="0" smtClean="0">
                <a:solidFill>
                  <a:srgbClr val="800000"/>
                </a:solidFill>
              </a:rPr>
              <a:t>     Формирование речевого взаимодействия детей старшего дошкольного возраста протекает более успешно в благоприятной речевой среде. </a:t>
            </a:r>
            <a:br>
              <a:rPr lang="ru-RU" sz="1800" i="1" dirty="0" smtClean="0">
                <a:solidFill>
                  <a:srgbClr val="800000"/>
                </a:solidFill>
              </a:rPr>
            </a:br>
            <a:r>
              <a:rPr lang="ru-RU" sz="1800" i="1" dirty="0" smtClean="0">
                <a:solidFill>
                  <a:srgbClr val="800000"/>
                </a:solidFill>
              </a:rPr>
              <a:t>     Речевая среда это - семья, детский сад, взрослые </a:t>
            </a:r>
            <a:br>
              <a:rPr lang="ru-RU" sz="1800" i="1" dirty="0" smtClean="0">
                <a:solidFill>
                  <a:srgbClr val="800000"/>
                </a:solidFill>
              </a:rPr>
            </a:br>
            <a:r>
              <a:rPr lang="ru-RU" sz="1800" i="1" dirty="0" smtClean="0">
                <a:solidFill>
                  <a:srgbClr val="800000"/>
                </a:solidFill>
              </a:rPr>
              <a:t>и сверстники, с которыми постоянно общается </a:t>
            </a:r>
            <a:br>
              <a:rPr lang="ru-RU" sz="1800" i="1" dirty="0" smtClean="0">
                <a:solidFill>
                  <a:srgbClr val="800000"/>
                </a:solidFill>
              </a:rPr>
            </a:br>
            <a:r>
              <a:rPr lang="ru-RU" sz="1800" i="1" dirty="0" smtClean="0">
                <a:solidFill>
                  <a:srgbClr val="800000"/>
                </a:solidFill>
              </a:rPr>
              <a:t>ребёнок. Предметно-пространственная среда </a:t>
            </a:r>
            <a:br>
              <a:rPr lang="ru-RU" sz="1800" i="1" dirty="0" smtClean="0">
                <a:solidFill>
                  <a:srgbClr val="800000"/>
                </a:solidFill>
              </a:rPr>
            </a:br>
            <a:r>
              <a:rPr lang="ru-RU" sz="1800" i="1" dirty="0" smtClean="0">
                <a:solidFill>
                  <a:srgbClr val="800000"/>
                </a:solidFill>
              </a:rPr>
              <a:t>имеет большое значение для полноценного и </a:t>
            </a:r>
            <a:br>
              <a:rPr lang="ru-RU" sz="1800" i="1" dirty="0" smtClean="0">
                <a:solidFill>
                  <a:srgbClr val="800000"/>
                </a:solidFill>
              </a:rPr>
            </a:br>
            <a:r>
              <a:rPr lang="ru-RU" sz="1800" i="1" dirty="0" smtClean="0">
                <a:solidFill>
                  <a:srgbClr val="800000"/>
                </a:solidFill>
              </a:rPr>
              <a:t>всестороннего развития детей.</a:t>
            </a:r>
            <a:endParaRPr lang="ru-RU" sz="18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344816" cy="5400600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rgbClr val="800000"/>
                </a:solidFill>
              </a:rPr>
              <a:t>Методы и приёмы, используемые педагогами при формировании у дошкольников позиции активного участника в речевом взаимодействии:</a:t>
            </a:r>
            <a:br>
              <a:rPr lang="ru-RU" sz="2200" b="1" i="1" dirty="0" smtClean="0">
                <a:solidFill>
                  <a:srgbClr val="800000"/>
                </a:solidFill>
              </a:rPr>
            </a:br>
            <a:r>
              <a:rPr lang="ru-RU" sz="2700" b="1" i="1" u="sng" dirty="0" smtClean="0">
                <a:solidFill>
                  <a:srgbClr val="800000"/>
                </a:solidFill>
              </a:rPr>
              <a:t>Наглядные</a:t>
            </a:r>
            <a:r>
              <a:rPr lang="ru-RU" sz="2000" i="1" dirty="0" smtClean="0">
                <a:solidFill>
                  <a:srgbClr val="800000"/>
                </a:solidFill>
              </a:rPr>
              <a:t/>
            </a:r>
            <a:br>
              <a:rPr lang="ru-RU" sz="2000" i="1" dirty="0" smtClean="0">
                <a:solidFill>
                  <a:srgbClr val="800000"/>
                </a:solidFill>
              </a:rPr>
            </a:br>
            <a:r>
              <a:rPr lang="ru-RU" sz="2000" i="1" dirty="0" smtClean="0">
                <a:solidFill>
                  <a:srgbClr val="800000"/>
                </a:solidFill>
              </a:rPr>
              <a:t>-непосредственное наблюдение и его разновидности</a:t>
            </a:r>
            <a:br>
              <a:rPr lang="ru-RU" sz="2000" i="1" dirty="0" smtClean="0">
                <a:solidFill>
                  <a:srgbClr val="800000"/>
                </a:solidFill>
              </a:rPr>
            </a:br>
            <a:r>
              <a:rPr lang="ru-RU" sz="2000" i="1" dirty="0" smtClean="0">
                <a:solidFill>
                  <a:srgbClr val="800000"/>
                </a:solidFill>
              </a:rPr>
              <a:t>-опосредованное наблюдение</a:t>
            </a:r>
            <a:br>
              <a:rPr lang="ru-RU" sz="2000" i="1" dirty="0" smtClean="0">
                <a:solidFill>
                  <a:srgbClr val="800000"/>
                </a:solidFill>
              </a:rPr>
            </a:br>
            <a:r>
              <a:rPr lang="ru-RU" sz="2700" b="1" i="1" u="sng" dirty="0" smtClean="0">
                <a:solidFill>
                  <a:srgbClr val="800000"/>
                </a:solidFill>
              </a:rPr>
              <a:t>Словесные</a:t>
            </a:r>
            <a:r>
              <a:rPr lang="ru-RU" sz="2000" i="1" dirty="0" smtClean="0">
                <a:solidFill>
                  <a:srgbClr val="800000"/>
                </a:solidFill>
              </a:rPr>
              <a:t/>
            </a:r>
            <a:br>
              <a:rPr lang="ru-RU" sz="2000" i="1" dirty="0" smtClean="0">
                <a:solidFill>
                  <a:srgbClr val="800000"/>
                </a:solidFill>
              </a:rPr>
            </a:br>
            <a:r>
              <a:rPr lang="ru-RU" sz="2000" i="1" dirty="0" smtClean="0">
                <a:solidFill>
                  <a:srgbClr val="800000"/>
                </a:solidFill>
              </a:rPr>
              <a:t>-чтение и рассказ художественных произведений</a:t>
            </a:r>
            <a:br>
              <a:rPr lang="ru-RU" sz="2000" i="1" dirty="0" smtClean="0">
                <a:solidFill>
                  <a:srgbClr val="800000"/>
                </a:solidFill>
              </a:rPr>
            </a:br>
            <a:r>
              <a:rPr lang="ru-RU" sz="2000" i="1" dirty="0" smtClean="0">
                <a:solidFill>
                  <a:srgbClr val="800000"/>
                </a:solidFill>
              </a:rPr>
              <a:t>-заучивание наизусть</a:t>
            </a:r>
            <a:br>
              <a:rPr lang="ru-RU" sz="2000" i="1" dirty="0" smtClean="0">
                <a:solidFill>
                  <a:srgbClr val="800000"/>
                </a:solidFill>
              </a:rPr>
            </a:br>
            <a:r>
              <a:rPr lang="ru-RU" sz="2000" i="1" dirty="0" smtClean="0">
                <a:solidFill>
                  <a:srgbClr val="800000"/>
                </a:solidFill>
              </a:rPr>
              <a:t>-пересказ</a:t>
            </a:r>
            <a:br>
              <a:rPr lang="ru-RU" sz="2000" i="1" dirty="0" smtClean="0">
                <a:solidFill>
                  <a:srgbClr val="800000"/>
                </a:solidFill>
              </a:rPr>
            </a:br>
            <a:r>
              <a:rPr lang="ru-RU" sz="2000" i="1" dirty="0" smtClean="0">
                <a:solidFill>
                  <a:srgbClr val="800000"/>
                </a:solidFill>
              </a:rPr>
              <a:t>-рассказывание без опоры на наглядный материал, беседы</a:t>
            </a:r>
            <a:br>
              <a:rPr lang="ru-RU" sz="2000" i="1" dirty="0" smtClean="0">
                <a:solidFill>
                  <a:srgbClr val="800000"/>
                </a:solidFill>
              </a:rPr>
            </a:br>
            <a:r>
              <a:rPr lang="ru-RU" sz="2000" i="1" dirty="0" smtClean="0">
                <a:solidFill>
                  <a:srgbClr val="800000"/>
                </a:solidFill>
              </a:rPr>
              <a:t>                                           </a:t>
            </a:r>
            <a:r>
              <a:rPr lang="ru-RU" sz="2700" b="1" i="1" u="sng" dirty="0" smtClean="0">
                <a:solidFill>
                  <a:srgbClr val="800000"/>
                </a:solidFill>
              </a:rPr>
              <a:t>Практические</a:t>
            </a:r>
            <a:r>
              <a:rPr lang="ru-RU" sz="2000" i="1" dirty="0" smtClean="0">
                <a:solidFill>
                  <a:srgbClr val="800000"/>
                </a:solidFill>
              </a:rPr>
              <a:t/>
            </a:r>
            <a:br>
              <a:rPr lang="ru-RU" sz="2000" i="1" dirty="0" smtClean="0">
                <a:solidFill>
                  <a:srgbClr val="800000"/>
                </a:solidFill>
              </a:rPr>
            </a:br>
            <a:r>
              <a:rPr lang="ru-RU" sz="2000" i="1" dirty="0" smtClean="0">
                <a:solidFill>
                  <a:srgbClr val="800000"/>
                </a:solidFill>
              </a:rPr>
              <a:t>                                   -дидактические игры и упражнения</a:t>
            </a:r>
            <a:br>
              <a:rPr lang="ru-RU" sz="2000" i="1" dirty="0" smtClean="0">
                <a:solidFill>
                  <a:srgbClr val="800000"/>
                </a:solidFill>
              </a:rPr>
            </a:br>
            <a:r>
              <a:rPr lang="ru-RU" sz="2000" i="1" dirty="0" smtClean="0">
                <a:solidFill>
                  <a:srgbClr val="800000"/>
                </a:solidFill>
              </a:rPr>
              <a:t>                                          -игры драматизации</a:t>
            </a:r>
            <a:br>
              <a:rPr lang="ru-RU" sz="2000" i="1" dirty="0" smtClean="0">
                <a:solidFill>
                  <a:srgbClr val="800000"/>
                </a:solidFill>
              </a:rPr>
            </a:br>
            <a:r>
              <a:rPr lang="ru-RU" sz="2000" i="1" dirty="0" smtClean="0">
                <a:solidFill>
                  <a:srgbClr val="800000"/>
                </a:solidFill>
              </a:rPr>
              <a:t>                                         -настольно-печатные игры</a:t>
            </a:r>
            <a:br>
              <a:rPr lang="ru-RU" sz="2000" i="1" dirty="0" smtClean="0">
                <a:solidFill>
                  <a:srgbClr val="800000"/>
                </a:solidFill>
              </a:rPr>
            </a:br>
            <a:r>
              <a:rPr lang="ru-RU" sz="2000" i="1" dirty="0" smtClean="0">
                <a:solidFill>
                  <a:srgbClr val="800000"/>
                </a:solidFill>
              </a:rPr>
              <a:t>                                          -пальчиковые игры</a:t>
            </a:r>
            <a:br>
              <a:rPr lang="ru-RU" sz="2000" i="1" dirty="0" smtClean="0">
                <a:solidFill>
                  <a:srgbClr val="800000"/>
                </a:solidFill>
              </a:rPr>
            </a:br>
            <a:r>
              <a:rPr lang="ru-RU" sz="2000" i="1" dirty="0" smtClean="0">
                <a:solidFill>
                  <a:srgbClr val="800000"/>
                </a:solidFill>
              </a:rPr>
              <a:t>                                          -хороводные игры</a:t>
            </a:r>
            <a:endParaRPr lang="ru-RU" sz="2000" i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34076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868070"/>
            <a:ext cx="7344816" cy="760730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rgbClr val="800000"/>
                </a:solidFill>
              </a:rPr>
              <a:t>При организации взаимодействия с детьми в рамках данного направления педагоги используют следующие методики, приемы и технологии:</a:t>
            </a:r>
            <a:endParaRPr lang="ru-RU" sz="2000" b="1" i="1" dirty="0">
              <a:solidFill>
                <a:srgbClr val="8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43608" y="1691742"/>
            <a:ext cx="7128792" cy="2695654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rgbClr val="800000"/>
                </a:solidFill>
              </a:rPr>
              <a:t>-художественная литература: сказки, стихи, рассказы;</a:t>
            </a:r>
          </a:p>
          <a:p>
            <a:pPr algn="l"/>
            <a:r>
              <a:rPr lang="ru-RU" sz="1800" dirty="0" smtClean="0">
                <a:solidFill>
                  <a:srgbClr val="800000"/>
                </a:solidFill>
              </a:rPr>
              <a:t>-игры и игровые упражнения;</a:t>
            </a:r>
          </a:p>
          <a:p>
            <a:pPr algn="l"/>
            <a:r>
              <a:rPr lang="ru-RU" sz="1800" dirty="0" smtClean="0">
                <a:solidFill>
                  <a:srgbClr val="800000"/>
                </a:solidFill>
              </a:rPr>
              <a:t>-театрализованная деятельность;</a:t>
            </a:r>
          </a:p>
          <a:p>
            <a:pPr algn="l"/>
            <a:r>
              <a:rPr lang="ru-RU" sz="1800" dirty="0" smtClean="0">
                <a:solidFill>
                  <a:srgbClr val="800000"/>
                </a:solidFill>
              </a:rPr>
              <a:t>-мнемотехника (наглядное моделирование);</a:t>
            </a:r>
          </a:p>
          <a:p>
            <a:pPr algn="l"/>
            <a:r>
              <a:rPr lang="ru-RU" sz="1800" dirty="0" smtClean="0">
                <a:solidFill>
                  <a:srgbClr val="800000"/>
                </a:solidFill>
              </a:rPr>
              <a:t>                                 -дидактические игры;</a:t>
            </a:r>
          </a:p>
          <a:p>
            <a:pPr algn="l"/>
            <a:r>
              <a:rPr lang="ru-RU" sz="1800" dirty="0" smtClean="0">
                <a:solidFill>
                  <a:srgbClr val="800000"/>
                </a:solidFill>
              </a:rPr>
              <a:t>                                 -настольно-печатные игры;</a:t>
            </a:r>
          </a:p>
          <a:p>
            <a:pPr algn="l"/>
            <a:r>
              <a:rPr lang="ru-RU" sz="1800" dirty="0" smtClean="0">
                <a:solidFill>
                  <a:srgbClr val="800000"/>
                </a:solidFill>
              </a:rPr>
              <a:t>                                                               -«</a:t>
            </a:r>
            <a:r>
              <a:rPr lang="ru-RU" sz="1800" dirty="0" err="1" smtClean="0">
                <a:solidFill>
                  <a:srgbClr val="800000"/>
                </a:solidFill>
              </a:rPr>
              <a:t>изосказка</a:t>
            </a:r>
            <a:r>
              <a:rPr lang="ru-RU" sz="1800" dirty="0" smtClean="0">
                <a:solidFill>
                  <a:srgbClr val="800000"/>
                </a:solidFill>
              </a:rPr>
              <a:t>»;</a:t>
            </a:r>
          </a:p>
          <a:p>
            <a:pPr algn="l"/>
            <a:r>
              <a:rPr lang="ru-RU" sz="1800" dirty="0" smtClean="0">
                <a:solidFill>
                  <a:srgbClr val="800000"/>
                </a:solidFill>
              </a:rPr>
              <a:t>                                                               -сюжетные и предметные картинки;</a:t>
            </a:r>
          </a:p>
          <a:p>
            <a:pPr algn="l"/>
            <a:r>
              <a:rPr lang="ru-RU" sz="1800" dirty="0" smtClean="0">
                <a:solidFill>
                  <a:srgbClr val="800000"/>
                </a:solidFill>
              </a:rPr>
              <a:t>                                                                       -дидактические игрушки;</a:t>
            </a:r>
          </a:p>
          <a:p>
            <a:pPr algn="l"/>
            <a:r>
              <a:rPr lang="ru-RU" sz="1800" dirty="0" smtClean="0">
                <a:solidFill>
                  <a:srgbClr val="800000"/>
                </a:solidFill>
              </a:rPr>
              <a:t>                                                                       -наглядный материал по </a:t>
            </a:r>
          </a:p>
          <a:p>
            <a:pPr algn="l"/>
            <a:r>
              <a:rPr lang="ru-RU" sz="1800" dirty="0">
                <a:solidFill>
                  <a:srgbClr val="800000"/>
                </a:solidFill>
              </a:rPr>
              <a:t> </a:t>
            </a:r>
            <a:r>
              <a:rPr lang="ru-RU" sz="1800" dirty="0" smtClean="0">
                <a:solidFill>
                  <a:srgbClr val="800000"/>
                </a:solidFill>
              </a:rPr>
              <a:t>                                                                      лексическим темам;</a:t>
            </a:r>
          </a:p>
          <a:p>
            <a:pPr algn="l"/>
            <a:r>
              <a:rPr lang="ru-RU" sz="1800" dirty="0" smtClean="0">
                <a:solidFill>
                  <a:srgbClr val="800000"/>
                </a:solidFill>
              </a:rPr>
              <a:t>                                                                       -аудиозаписи литературных  </a:t>
            </a:r>
          </a:p>
          <a:p>
            <a:pPr algn="l"/>
            <a:r>
              <a:rPr lang="ru-RU" sz="1800" dirty="0">
                <a:solidFill>
                  <a:srgbClr val="800000"/>
                </a:solidFill>
              </a:rPr>
              <a:t> </a:t>
            </a:r>
            <a:r>
              <a:rPr lang="ru-RU" sz="1800" dirty="0" smtClean="0">
                <a:solidFill>
                  <a:srgbClr val="800000"/>
                </a:solidFill>
              </a:rPr>
              <a:t>                                                                      произведений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08720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800000"/>
                </a:solidFill>
              </a:rPr>
              <a:t>Знакомить детей с авторами и детской литературой  помогает организованный в группе центр  «Светлый мир книги»</a:t>
            </a:r>
            <a:endParaRPr lang="ru-RU" sz="2000" i="1" dirty="0">
              <a:solidFill>
                <a:srgbClr val="800000"/>
              </a:solidFill>
            </a:endParaRPr>
          </a:p>
        </p:txBody>
      </p:sp>
      <p:pic>
        <p:nvPicPr>
          <p:cNvPr id="4" name="Рисунок 3" descr="DSC016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627784" y="2104125"/>
            <a:ext cx="3888432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344816" cy="1656184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800000"/>
                </a:solidFill>
              </a:rPr>
              <a:t>Театрализованная деятельность - один из самых эффективных способов развития речи и проявления творческих способностей. В группе организован центр, знакомящий детей с миром театра.</a:t>
            </a:r>
            <a:endParaRPr lang="ru-RU" sz="2000" i="1" dirty="0">
              <a:solidFill>
                <a:srgbClr val="800000"/>
              </a:solidFill>
            </a:endParaRPr>
          </a:p>
        </p:txBody>
      </p:sp>
      <p:pic>
        <p:nvPicPr>
          <p:cNvPr id="3" name="Рисунок 2" descr="DSC016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276872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27585" y="764158"/>
            <a:ext cx="7344815" cy="1152674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solidFill>
                  <a:srgbClr val="800000"/>
                </a:solidFill>
              </a:rPr>
              <a:t>Развитию необходимых сторон речи способствуют сюжетные и предметные картинки по лексическим темам</a:t>
            </a:r>
            <a:endParaRPr lang="ru-RU" sz="2400" i="1" dirty="0">
              <a:solidFill>
                <a:srgbClr val="800000"/>
              </a:solidFill>
            </a:endParaRPr>
          </a:p>
        </p:txBody>
      </p:sp>
      <p:pic>
        <p:nvPicPr>
          <p:cNvPr id="4" name="Рисунок 3" descr="DSC016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7" y="2708920"/>
            <a:ext cx="3779053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16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988840"/>
            <a:ext cx="3452543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453</Words>
  <Application>Microsoft Office PowerPoint</Application>
  <PresentationFormat>Экран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Создание  в групповом пространстве условий для формирования у старших дошкольников  позиции  активного участника в речевом  взаимодействии </vt:lpstr>
      <vt:lpstr>Федеральным государственным образовательным стандартом дошкольного образования развитие речи выделено в отдельную образовательную область и предполагает:</vt:lpstr>
      <vt:lpstr>Слайд 3</vt:lpstr>
      <vt:lpstr>     Предметно-развивающая среда - это система материальных объектов деятельности ребёнка, функционально моделирующая содержание его духовного и физического облика.       Обогащённая речевая среда предполагает единство социальных и природных средств обеспечения разнообразной деятельности ребёнка.       Оснащение воспитательно-образовательного процесса формируется в прямой зависимости от содержания воспитания, возраста, опыта и уровня развития детей и их деятельности.      Формирование речевого взаимодействия детей старшего дошкольного возраста протекает более успешно в благоприятной речевой среде.       Речевая среда это - семья, детский сад, взрослые  и сверстники, с которыми постоянно общается  ребёнок. Предметно-пространственная среда  имеет большое значение для полноценного и  всестороннего развития детей.</vt:lpstr>
      <vt:lpstr>Методы и приёмы, используемые педагогами при формировании у дошкольников позиции активного участника в речевом взаимодействии: Наглядные -непосредственное наблюдение и его разновидности -опосредованное наблюдение Словесные -чтение и рассказ художественных произведений -заучивание наизусть -пересказ -рассказывание без опоры на наглядный материал, беседы                                            Практические                                    -дидактические игры и упражнения                                           -игры драматизации                                          -настольно-печатные игры                                           -пальчиковые игры                                           -хороводные игры</vt:lpstr>
      <vt:lpstr>При организации взаимодействия с детьми в рамках данного направления педагоги используют следующие методики, приемы и технологии:</vt:lpstr>
      <vt:lpstr>Слайд 7</vt:lpstr>
      <vt:lpstr>Театрализованная деятельность - один из самых эффективных способов развития речи и проявления творческих способностей. В группе организован центр, знакомящий детей с миром театра.</vt:lpstr>
      <vt:lpstr>Развитию необходимых сторон речи способствуют сюжетные и предметные картинки по лексическим темам</vt:lpstr>
      <vt:lpstr>Слайд 10</vt:lpstr>
      <vt:lpstr>Используем прием мнемотехники в работе по развитию связной речи </vt:lpstr>
      <vt:lpstr>При организации речевого взаимодействия педагога и ребёнка, детей между собой с целью активизации творческого потенциала используем серию сюжетных картинок по сказкам</vt:lpstr>
      <vt:lpstr>Вместо заключения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</cp:lastModifiedBy>
  <cp:revision>54</cp:revision>
  <dcterms:created xsi:type="dcterms:W3CDTF">2016-11-11T13:53:14Z</dcterms:created>
  <dcterms:modified xsi:type="dcterms:W3CDTF">2017-02-20T16:47:17Z</dcterms:modified>
</cp:coreProperties>
</file>