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64" r:id="rId3"/>
    <p:sldId id="265" r:id="rId4"/>
    <p:sldId id="289" r:id="rId5"/>
    <p:sldId id="273" r:id="rId6"/>
    <p:sldId id="266" r:id="rId7"/>
    <p:sldId id="287" r:id="rId8"/>
    <p:sldId id="276" r:id="rId9"/>
    <p:sldId id="285" r:id="rId10"/>
    <p:sldId id="286" r:id="rId11"/>
    <p:sldId id="278" r:id="rId12"/>
    <p:sldId id="279" r:id="rId13"/>
    <p:sldId id="280" r:id="rId14"/>
    <p:sldId id="282" r:id="rId15"/>
    <p:sldId id="281" r:id="rId16"/>
    <p:sldId id="288"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075" y="227013"/>
            <a:ext cx="7477125"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263525" y="1598613"/>
            <a:ext cx="3616325" cy="44973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032250" y="1598613"/>
            <a:ext cx="3617913" cy="44973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301625" y="6242050"/>
            <a:ext cx="1782763" cy="474663"/>
          </a:xfrm>
        </p:spPr>
        <p:txBody>
          <a:bodyPr/>
          <a:lstStyle>
            <a:lvl1pPr>
              <a:defRPr/>
            </a:lvl1pPr>
          </a:lstStyle>
          <a:p>
            <a:endParaRPr lang="ru-RU"/>
          </a:p>
        </p:txBody>
      </p:sp>
      <p:sp>
        <p:nvSpPr>
          <p:cNvPr id="6" name="Нижний колонтитул 5"/>
          <p:cNvSpPr>
            <a:spLocks noGrp="1"/>
          </p:cNvSpPr>
          <p:nvPr>
            <p:ph type="ftr" sz="quarter" idx="11"/>
          </p:nvPr>
        </p:nvSpPr>
        <p:spPr>
          <a:xfrm>
            <a:off x="2257425" y="6248400"/>
            <a:ext cx="3455988" cy="474663"/>
          </a:xfrm>
        </p:spPr>
        <p:txBody>
          <a:bodyPr/>
          <a:lstStyle>
            <a:lvl1pPr>
              <a:defRPr/>
            </a:lvl1pPr>
          </a:lstStyle>
          <a:p>
            <a:endParaRPr lang="ru-RU"/>
          </a:p>
        </p:txBody>
      </p:sp>
      <p:sp>
        <p:nvSpPr>
          <p:cNvPr id="7" name="Номер слайда 6"/>
          <p:cNvSpPr>
            <a:spLocks noGrp="1"/>
          </p:cNvSpPr>
          <p:nvPr>
            <p:ph type="sldNum" sz="quarter" idx="12"/>
          </p:nvPr>
        </p:nvSpPr>
        <p:spPr>
          <a:xfrm>
            <a:off x="5867400" y="6248400"/>
            <a:ext cx="1755775" cy="474663"/>
          </a:xfrm>
        </p:spPr>
        <p:txBody>
          <a:bodyPr/>
          <a:lstStyle>
            <a:lvl1pPr>
              <a:defRPr/>
            </a:lvl1pPr>
          </a:lstStyle>
          <a:p>
            <a:fld id="{9C0E5E73-6D0B-4F38-9B50-C1D7048C887B}"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AFAC5C2-EB1E-434B-AACD-AF107E24E91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1151272-86D4-4CD9-8380-39B7CF0ECC45}" type="datetimeFigureOut">
              <a:rPr lang="ru-RU" smtClean="0"/>
              <a:pPr/>
              <a:t>29.11.2016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AFAC5C2-EB1E-434B-AACD-AF107E24E91F}"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1151272-86D4-4CD9-8380-39B7CF0ECC45}" type="datetimeFigureOut">
              <a:rPr lang="ru-RU" smtClean="0"/>
              <a:pPr/>
              <a:t>29.11.2016</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AFAC5C2-EB1E-434B-AACD-AF107E24E91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2376" y="692696"/>
            <a:ext cx="7772400" cy="1224136"/>
          </a:xfrm>
        </p:spPr>
        <p:txBody>
          <a:bodyPr>
            <a:normAutofit/>
          </a:bodyPr>
          <a:lstStyle/>
          <a:p>
            <a:pPr algn="ctr"/>
            <a:r>
              <a:rPr lang="ru-RU" sz="3200" dirty="0" smtClean="0">
                <a:solidFill>
                  <a:srgbClr val="C00000"/>
                </a:solidFill>
              </a:rPr>
              <a:t>Одуванчик лекарственный.</a:t>
            </a:r>
            <a:br>
              <a:rPr lang="ru-RU" sz="3200" dirty="0" smtClean="0">
                <a:solidFill>
                  <a:srgbClr val="C00000"/>
                </a:solidFill>
              </a:rPr>
            </a:br>
            <a:r>
              <a:rPr lang="ru-RU" sz="2400" dirty="0" smtClean="0">
                <a:solidFill>
                  <a:srgbClr val="C00000"/>
                </a:solidFill>
              </a:rPr>
              <a:t>( </a:t>
            </a:r>
            <a:r>
              <a:rPr lang="ru-RU" sz="2400" dirty="0" err="1" smtClean="0">
                <a:solidFill>
                  <a:srgbClr val="C00000"/>
                </a:solidFill>
              </a:rPr>
              <a:t>ньээм</a:t>
            </a:r>
            <a:r>
              <a:rPr lang="ru-RU" sz="2400" dirty="0" smtClean="0">
                <a:solidFill>
                  <a:srgbClr val="C00000"/>
                </a:solidFill>
              </a:rPr>
              <a:t>, </a:t>
            </a:r>
            <a:r>
              <a:rPr lang="ru-RU" sz="2400" dirty="0" err="1" smtClean="0">
                <a:solidFill>
                  <a:srgbClr val="C00000"/>
                </a:solidFill>
              </a:rPr>
              <a:t>алтан</a:t>
            </a:r>
            <a:r>
              <a:rPr lang="ru-RU" sz="2400" dirty="0" smtClean="0">
                <a:solidFill>
                  <a:srgbClr val="C00000"/>
                </a:solidFill>
              </a:rPr>
              <a:t> </a:t>
            </a:r>
            <a:r>
              <a:rPr lang="ru-RU" sz="2400" dirty="0" err="1" smtClean="0">
                <a:solidFill>
                  <a:srgbClr val="C00000"/>
                </a:solidFill>
              </a:rPr>
              <a:t>тобо</a:t>
            </a:r>
            <a:r>
              <a:rPr lang="ru-RU" sz="2400" dirty="0" smtClean="0">
                <a:solidFill>
                  <a:srgbClr val="C00000"/>
                </a:solidFill>
              </a:rPr>
              <a:t>)</a:t>
            </a:r>
            <a:endParaRPr lang="ru-RU" sz="2400" dirty="0">
              <a:solidFill>
                <a:srgbClr val="C00000"/>
              </a:solidFill>
            </a:endParaRPr>
          </a:p>
        </p:txBody>
      </p:sp>
      <p:sp>
        <p:nvSpPr>
          <p:cNvPr id="3" name="Подзаголовок 2"/>
          <p:cNvSpPr>
            <a:spLocks noGrp="1"/>
          </p:cNvSpPr>
          <p:nvPr>
            <p:ph type="subTitle" idx="1"/>
          </p:nvPr>
        </p:nvSpPr>
        <p:spPr>
          <a:xfrm>
            <a:off x="3563888" y="2204864"/>
            <a:ext cx="4786872" cy="3960440"/>
          </a:xfrm>
        </p:spPr>
        <p:txBody>
          <a:bodyPr/>
          <a:lstStyle/>
          <a:p>
            <a:pPr marL="36513">
              <a:spcBef>
                <a:spcPct val="0"/>
              </a:spcBef>
              <a:defRPr/>
            </a:pPr>
            <a:r>
              <a:rPr lang="ru-RU" dirty="0" smtClean="0">
                <a:solidFill>
                  <a:srgbClr val="7030A0"/>
                </a:solidFill>
                <a:latin typeface="Times New Roman" pitchFamily="18" charset="0"/>
                <a:cs typeface="Times New Roman" pitchFamily="18" charset="0"/>
              </a:rPr>
              <a:t> </a:t>
            </a:r>
            <a:endParaRPr lang="ru-RU" dirty="0"/>
          </a:p>
        </p:txBody>
      </p:sp>
      <p:sp>
        <p:nvSpPr>
          <p:cNvPr id="4" name="Прямоугольник 3"/>
          <p:cNvSpPr/>
          <p:nvPr/>
        </p:nvSpPr>
        <p:spPr>
          <a:xfrm>
            <a:off x="3851920" y="2413338"/>
            <a:ext cx="4752528" cy="2031325"/>
          </a:xfrm>
          <a:prstGeom prst="rect">
            <a:avLst/>
          </a:prstGeom>
        </p:spPr>
        <p:txBody>
          <a:bodyPr wrap="square">
            <a:spAutoFit/>
          </a:bodyPr>
          <a:lstStyle/>
          <a:p>
            <a:pPr marL="36513">
              <a:spcBef>
                <a:spcPct val="0"/>
              </a:spcBef>
              <a:buNone/>
              <a:defRPr/>
            </a:pPr>
            <a:r>
              <a:rPr lang="ru-RU" dirty="0" smtClean="0">
                <a:solidFill>
                  <a:srgbClr val="7030A0"/>
                </a:solidFill>
                <a:latin typeface="Times New Roman" pitchFamily="18" charset="0"/>
                <a:cs typeface="Times New Roman" pitchFamily="18" charset="0"/>
              </a:rPr>
              <a:t>Выполнила  работу  ученица  6 класс </a:t>
            </a:r>
            <a:r>
              <a:rPr lang="ru-RU" dirty="0" err="1" smtClean="0">
                <a:solidFill>
                  <a:srgbClr val="7030A0"/>
                </a:solidFill>
                <a:latin typeface="Times New Roman" pitchFamily="18" charset="0"/>
                <a:cs typeface="Times New Roman" pitchFamily="18" charset="0"/>
              </a:rPr>
              <a:t>Кустурской</a:t>
            </a:r>
            <a:r>
              <a:rPr lang="ru-RU" dirty="0" smtClean="0">
                <a:solidFill>
                  <a:srgbClr val="7030A0"/>
                </a:solidFill>
                <a:latin typeface="Times New Roman" pitchFamily="18" charset="0"/>
                <a:cs typeface="Times New Roman" pitchFamily="18" charset="0"/>
              </a:rPr>
              <a:t> средней общеобразовательной </a:t>
            </a:r>
            <a:br>
              <a:rPr lang="ru-RU" dirty="0" smtClean="0">
                <a:solidFill>
                  <a:srgbClr val="7030A0"/>
                </a:solidFill>
                <a:latin typeface="Times New Roman" pitchFamily="18" charset="0"/>
                <a:cs typeface="Times New Roman" pitchFamily="18" charset="0"/>
              </a:rPr>
            </a:br>
            <a:r>
              <a:rPr lang="ru-RU" dirty="0" smtClean="0">
                <a:solidFill>
                  <a:srgbClr val="7030A0"/>
                </a:solidFill>
                <a:latin typeface="Times New Roman" pitchFamily="18" charset="0"/>
                <a:cs typeface="Times New Roman" pitchFamily="18" charset="0"/>
              </a:rPr>
              <a:t> школы   имени </a:t>
            </a:r>
            <a:r>
              <a:rPr lang="ru-RU" dirty="0" err="1" smtClean="0">
                <a:solidFill>
                  <a:srgbClr val="7030A0"/>
                </a:solidFill>
                <a:latin typeface="Times New Roman" pitchFamily="18" charset="0"/>
                <a:cs typeface="Times New Roman" pitchFamily="18" charset="0"/>
              </a:rPr>
              <a:t>И.Н.Слепцова</a:t>
            </a:r>
            <a:r>
              <a:rPr lang="ru-RU" dirty="0" smtClean="0">
                <a:solidFill>
                  <a:srgbClr val="7030A0"/>
                </a:solidFill>
                <a:latin typeface="Times New Roman" pitchFamily="18" charset="0"/>
                <a:cs typeface="Times New Roman" pitchFamily="18" charset="0"/>
              </a:rPr>
              <a:t/>
            </a:r>
            <a:br>
              <a:rPr lang="ru-RU" dirty="0" smtClean="0">
                <a:solidFill>
                  <a:srgbClr val="7030A0"/>
                </a:solidFill>
                <a:latin typeface="Times New Roman" pitchFamily="18" charset="0"/>
                <a:cs typeface="Times New Roman" pitchFamily="18" charset="0"/>
              </a:rPr>
            </a:br>
            <a:r>
              <a:rPr lang="ru-RU" dirty="0" smtClean="0">
                <a:solidFill>
                  <a:srgbClr val="7030A0"/>
                </a:solidFill>
                <a:latin typeface="Times New Roman" pitchFamily="18" charset="0"/>
                <a:cs typeface="Times New Roman" pitchFamily="18" charset="0"/>
              </a:rPr>
              <a:t> </a:t>
            </a:r>
            <a:r>
              <a:rPr lang="ru-RU" b="1" dirty="0" err="1" smtClean="0">
                <a:solidFill>
                  <a:schemeClr val="accent2">
                    <a:lumMod val="75000"/>
                  </a:schemeClr>
                </a:solidFill>
                <a:latin typeface="Times New Roman" pitchFamily="18" charset="0"/>
                <a:cs typeface="Times New Roman" pitchFamily="18" charset="0"/>
              </a:rPr>
              <a:t>Баишева</a:t>
            </a:r>
            <a:r>
              <a:rPr lang="ru-RU" b="1" dirty="0" smtClean="0">
                <a:solidFill>
                  <a:schemeClr val="accent2">
                    <a:lumMod val="75000"/>
                  </a:schemeClr>
                </a:solidFill>
                <a:latin typeface="Times New Roman" pitchFamily="18" charset="0"/>
                <a:cs typeface="Times New Roman" pitchFamily="18" charset="0"/>
              </a:rPr>
              <a:t> Надя</a:t>
            </a:r>
            <a:r>
              <a:rPr lang="ru-RU" dirty="0" smtClean="0">
                <a:solidFill>
                  <a:srgbClr val="7030A0"/>
                </a:solidFill>
                <a:latin typeface="Times New Roman" pitchFamily="18" charset="0"/>
                <a:cs typeface="Times New Roman" pitchFamily="18" charset="0"/>
              </a:rPr>
              <a:t/>
            </a:r>
            <a:br>
              <a:rPr lang="ru-RU" dirty="0" smtClean="0">
                <a:solidFill>
                  <a:srgbClr val="7030A0"/>
                </a:solidFill>
                <a:latin typeface="Times New Roman" pitchFamily="18" charset="0"/>
                <a:cs typeface="Times New Roman" pitchFamily="18" charset="0"/>
              </a:rPr>
            </a:br>
            <a:r>
              <a:rPr lang="ru-RU" dirty="0" smtClean="0">
                <a:solidFill>
                  <a:srgbClr val="7030A0"/>
                </a:solidFill>
                <a:latin typeface="Times New Roman" pitchFamily="18" charset="0"/>
                <a:cs typeface="Times New Roman" pitchFamily="18" charset="0"/>
              </a:rPr>
              <a:t> Руководитель: учитель географии КСОШ </a:t>
            </a:r>
            <a:br>
              <a:rPr lang="ru-RU" dirty="0" smtClean="0">
                <a:solidFill>
                  <a:srgbClr val="7030A0"/>
                </a:solidFill>
                <a:latin typeface="Times New Roman" pitchFamily="18" charset="0"/>
                <a:cs typeface="Times New Roman" pitchFamily="18" charset="0"/>
              </a:rPr>
            </a:br>
            <a:r>
              <a:rPr lang="ru-RU" dirty="0" smtClean="0">
                <a:solidFill>
                  <a:srgbClr val="7030A0"/>
                </a:solidFill>
                <a:latin typeface="Times New Roman" pitchFamily="18" charset="0"/>
                <a:cs typeface="Times New Roman" pitchFamily="18" charset="0"/>
              </a:rPr>
              <a:t> имени И. </a:t>
            </a:r>
            <a:r>
              <a:rPr lang="ru-RU" dirty="0" err="1" smtClean="0">
                <a:solidFill>
                  <a:srgbClr val="7030A0"/>
                </a:solidFill>
                <a:latin typeface="Times New Roman" pitchFamily="18" charset="0"/>
                <a:cs typeface="Times New Roman" pitchFamily="18" charset="0"/>
              </a:rPr>
              <a:t>Н.Слепцова</a:t>
            </a:r>
            <a:endParaRPr lang="ru-RU" dirty="0" smtClean="0">
              <a:solidFill>
                <a:srgbClr val="7030A0"/>
              </a:solidFill>
              <a:latin typeface="Times New Roman" pitchFamily="18" charset="0"/>
              <a:cs typeface="Times New Roman" pitchFamily="18" charset="0"/>
            </a:endParaRPr>
          </a:p>
          <a:p>
            <a:pPr marL="36513">
              <a:spcBef>
                <a:spcPct val="0"/>
              </a:spcBef>
              <a:buNone/>
              <a:defRPr/>
            </a:pPr>
            <a:r>
              <a:rPr lang="ru-RU" b="1" dirty="0" smtClean="0">
                <a:solidFill>
                  <a:srgbClr val="7030A0"/>
                </a:solidFill>
                <a:latin typeface="Times New Roman" pitchFamily="18" charset="0"/>
                <a:cs typeface="Times New Roman" pitchFamily="18" charset="0"/>
              </a:rPr>
              <a:t> </a:t>
            </a:r>
            <a:r>
              <a:rPr lang="ru-RU" b="1" dirty="0" smtClean="0">
                <a:solidFill>
                  <a:schemeClr val="accent2">
                    <a:lumMod val="75000"/>
                  </a:schemeClr>
                </a:solidFill>
                <a:latin typeface="Times New Roman" pitchFamily="18" charset="0"/>
                <a:cs typeface="Times New Roman" pitchFamily="18" charset="0"/>
              </a:rPr>
              <a:t>Лукина Светлана Афанасьевна</a:t>
            </a:r>
            <a:endParaRPr lang="ru-RU" dirty="0" smtClean="0"/>
          </a:p>
        </p:txBody>
      </p:sp>
      <p:pic>
        <p:nvPicPr>
          <p:cNvPr id="6" name="Рисунок 5" descr="http://www.mplants.org.ua/img/oduvansik2.jpg"/>
          <p:cNvPicPr/>
          <p:nvPr/>
        </p:nvPicPr>
        <p:blipFill>
          <a:blip r:embed="rId2" cstate="print"/>
          <a:srcRect/>
          <a:stretch>
            <a:fillRect/>
          </a:stretch>
        </p:blipFill>
        <p:spPr bwMode="auto">
          <a:xfrm>
            <a:off x="971600" y="2132855"/>
            <a:ext cx="2592288" cy="3312369"/>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437112"/>
            <a:ext cx="8183880" cy="1368152"/>
          </a:xfrm>
        </p:spPr>
        <p:txBody>
          <a:bodyPr>
            <a:normAutofit fontScale="90000"/>
          </a:bodyPr>
          <a:lstStyle/>
          <a:p>
            <a:r>
              <a:rPr lang="ru-RU" sz="1800" dirty="0" smtClean="0"/>
              <a:t/>
            </a:r>
            <a:br>
              <a:rPr lang="ru-RU" sz="1800" dirty="0" smtClean="0"/>
            </a:br>
            <a:r>
              <a:rPr lang="ru-RU" sz="1800" dirty="0" smtClean="0">
                <a:solidFill>
                  <a:srgbClr val="002060"/>
                </a:solidFill>
              </a:rPr>
              <a:t>Листья с цветками сушат на открытом воздухе в тени, расстелив тонким слоем, часто переворачивая, корни — подвялив и отряхнув от земли — в сушилках при температуре 50—60°С. Сухое растение хранят в картонных коробках, бумажных мешках, ящиках и т.п. Срок хранения листьев с цветками — 1—2 года, корней — до 5 лет. </a:t>
            </a:r>
            <a:endParaRPr lang="ru-RU" sz="1800" dirty="0"/>
          </a:p>
        </p:txBody>
      </p:sp>
      <p:pic>
        <p:nvPicPr>
          <p:cNvPr id="5" name="Picture 2" descr="C:\Users\Светлана\Desktop\телефон- сентяб 2016\CAM02216.jpg"/>
          <p:cNvPicPr>
            <a:picLocks noGrp="1" noChangeAspect="1" noChangeArrowheads="1"/>
          </p:cNvPicPr>
          <p:nvPr>
            <p:ph sz="half" idx="1"/>
          </p:nvPr>
        </p:nvPicPr>
        <p:blipFill>
          <a:blip r:embed="rId2" cstate="print"/>
          <a:srcRect/>
          <a:stretch>
            <a:fillRect/>
          </a:stretch>
        </p:blipFill>
        <p:spPr bwMode="auto">
          <a:xfrm>
            <a:off x="514350" y="548680"/>
            <a:ext cx="3932238" cy="3651951"/>
          </a:xfrm>
          <a:prstGeom prst="rect">
            <a:avLst/>
          </a:prstGeom>
          <a:noFill/>
        </p:spPr>
      </p:pic>
      <p:pic>
        <p:nvPicPr>
          <p:cNvPr id="6" name="Picture 2" descr="C:\Users\Светлана\Desktop\телефон- сентяб 2016\CAM02221.jpg"/>
          <p:cNvPicPr>
            <a:picLocks noGrp="1" noChangeAspect="1" noChangeArrowheads="1"/>
          </p:cNvPicPr>
          <p:nvPr>
            <p:ph sz="half" idx="2"/>
          </p:nvPr>
        </p:nvPicPr>
        <p:blipFill>
          <a:blip r:embed="rId3" cstate="print"/>
          <a:srcRect/>
          <a:stretch>
            <a:fillRect/>
          </a:stretch>
        </p:blipFill>
        <p:spPr bwMode="auto">
          <a:xfrm>
            <a:off x="4756150" y="548680"/>
            <a:ext cx="3930650" cy="365135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188640"/>
            <a:ext cx="8183880" cy="720080"/>
          </a:xfrm>
        </p:spPr>
        <p:txBody>
          <a:bodyPr>
            <a:normAutofit/>
          </a:bodyPr>
          <a:lstStyle/>
          <a:p>
            <a:r>
              <a:rPr lang="ru-RU" sz="1600" dirty="0" smtClean="0">
                <a:solidFill>
                  <a:srgbClr val="002060"/>
                </a:solidFill>
              </a:rPr>
              <a:t/>
            </a:r>
            <a:br>
              <a:rPr lang="ru-RU" sz="1600" dirty="0" smtClean="0">
                <a:solidFill>
                  <a:srgbClr val="002060"/>
                </a:solidFill>
              </a:rPr>
            </a:br>
            <a:endParaRPr lang="ru-RU" sz="1600" dirty="0"/>
          </a:p>
        </p:txBody>
      </p:sp>
      <p:sp>
        <p:nvSpPr>
          <p:cNvPr id="3" name="Содержимое 2"/>
          <p:cNvSpPr>
            <a:spLocks noGrp="1"/>
          </p:cNvSpPr>
          <p:nvPr>
            <p:ph idx="1"/>
          </p:nvPr>
        </p:nvSpPr>
        <p:spPr>
          <a:xfrm>
            <a:off x="502920" y="1268760"/>
            <a:ext cx="8183880" cy="5040560"/>
          </a:xfrm>
        </p:spPr>
        <p:txBody>
          <a:bodyPr>
            <a:normAutofit fontScale="92500" lnSpcReduction="10000"/>
          </a:bodyPr>
          <a:lstStyle/>
          <a:p>
            <a:r>
              <a:rPr lang="ru-RU" sz="1800" dirty="0" smtClean="0">
                <a:solidFill>
                  <a:srgbClr val="002060"/>
                </a:solidFill>
              </a:rPr>
              <a:t>Млечный сок одуванчика содержит железо, калий, фосфор, горькие вещества, холин, смолы, витамин А, К, В2, С, протеин. Применяют как лекарственное растение одуванчик еще с глубокой древности.  Используют при заболеваниях почек, мочевого пузыря, желудка, кишечника, запорах. Водный раствор из корней вместе с  листьями улучшает пищеварение, возбуждает аппетит, улучшает обмен веществ, тонизирует организм, усиливает выделение молока у кормящих женщин. Отвар из корней одуванчика используют как желчегонное средство. Отвар из корней одуванчика используют как желчегонное средство. Одну чайную ложку корней одуванчика нужно залить одним стаканом кипятка, причем корни должны быть измельченными, нужно настоять 30 минут, остудить, процедить, принимать по четвертой части стакана три раза в день за 30 минут до еды. Приготовьте отвар из одуванчиков хорошее желчегонное средство. Три ложки измельченных корней нужно залить двумя стаканами воды, прокипятить 20 минут на медленном огне, затем процеживают и принимают за 30 минут до еды по одному стакану. Наружно соком одуванчика  выводят веснушки, лечат юношеские угри, бородавки.</a:t>
            </a:r>
            <a:endParaRPr lang="ru-RU" sz="1800"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76672"/>
            <a:ext cx="8183880" cy="720080"/>
          </a:xfrm>
        </p:spPr>
        <p:txBody>
          <a:bodyPr>
            <a:normAutofit fontScale="90000"/>
          </a:bodyPr>
          <a:lstStyle/>
          <a:p>
            <a:r>
              <a:rPr lang="ru-RU" dirty="0" smtClean="0"/>
              <a:t/>
            </a:r>
            <a:br>
              <a:rPr lang="ru-RU" dirty="0" smtClean="0"/>
            </a:br>
            <a:r>
              <a:rPr lang="ru-RU" sz="2700" dirty="0" smtClean="0">
                <a:solidFill>
                  <a:srgbClr val="C00000"/>
                </a:solidFill>
              </a:rPr>
              <a:t>Фармакологические свойства и применение. </a:t>
            </a:r>
            <a:endParaRPr lang="ru-RU" sz="2700" dirty="0">
              <a:solidFill>
                <a:srgbClr val="C00000"/>
              </a:solidFill>
            </a:endParaRPr>
          </a:p>
        </p:txBody>
      </p:sp>
      <p:sp>
        <p:nvSpPr>
          <p:cNvPr id="3" name="Содержимое 2"/>
          <p:cNvSpPr>
            <a:spLocks noGrp="1"/>
          </p:cNvSpPr>
          <p:nvPr>
            <p:ph idx="1"/>
          </p:nvPr>
        </p:nvSpPr>
        <p:spPr>
          <a:xfrm>
            <a:off x="502920" y="1484784"/>
            <a:ext cx="8183880" cy="4680520"/>
          </a:xfrm>
        </p:spPr>
        <p:txBody>
          <a:bodyPr>
            <a:normAutofit/>
          </a:bodyPr>
          <a:lstStyle/>
          <a:p>
            <a:pPr>
              <a:buNone/>
            </a:pPr>
            <a:r>
              <a:rPr lang="ru-RU" sz="1600" b="1" dirty="0" smtClean="0"/>
              <a:t> </a:t>
            </a:r>
            <a:endParaRPr lang="ru-RU" sz="1600" dirty="0" smtClean="0">
              <a:solidFill>
                <a:srgbClr val="002060"/>
              </a:solidFill>
            </a:endParaRPr>
          </a:p>
          <a:p>
            <a:r>
              <a:rPr lang="ru-RU" sz="1600" dirty="0" smtClean="0">
                <a:solidFill>
                  <a:srgbClr val="002060"/>
                </a:solidFill>
              </a:rPr>
              <a:t>В научной медицине корень и трава одуванчика рекомендуются как горечь для возбуждения аппетита и улучшения деятельности пищеварительного тракта. Препараты его вошли в Государственную фармакопею.</a:t>
            </a:r>
          </a:p>
          <a:p>
            <a:r>
              <a:rPr lang="ru-RU" sz="1600" dirty="0" smtClean="0">
                <a:solidFill>
                  <a:srgbClr val="002060"/>
                </a:solidFill>
              </a:rPr>
              <a:t>В китайской медицине все органы одуванчика используются как жаропонижающее (потогонное) средство, а листья — для усиления функции молочных желез. Поэтому их рекомендуют кормящим матерям при недостатке лактации. Млечным соком растения лечат интоксикации, вызванные укусом змей (Ф. И. Ибрагимов, В. С. Ибрагимова, 1960).</a:t>
            </a:r>
          </a:p>
          <a:p>
            <a:r>
              <a:rPr lang="ru-RU" sz="1600" dirty="0" smtClean="0">
                <a:solidFill>
                  <a:srgbClr val="002060"/>
                </a:solidFill>
              </a:rPr>
              <a:t>Сок, полученный из свежего растения</a:t>
            </a:r>
            <a:r>
              <a:rPr lang="ru-RU" sz="1600" u="sng" dirty="0" smtClean="0">
                <a:solidFill>
                  <a:srgbClr val="002060"/>
                </a:solidFill>
              </a:rPr>
              <a:t> Одуванчика </a:t>
            </a:r>
            <a:r>
              <a:rPr lang="ru-RU" sz="1600" dirty="0" smtClean="0">
                <a:solidFill>
                  <a:srgbClr val="002060"/>
                </a:solidFill>
              </a:rPr>
              <a:t>употреблял при водянке и закупорке в печени. Млечным соком сводил бельмо глаза, а на месте укуса скорпиона накладывал повязку из свежего растения. В народной медицине Средней Азии корни и листья одуванчика употребляются также при малокровии и слабости, при грудных болях и как слабительное</a:t>
            </a:r>
            <a:endParaRPr lang="ru-RU" sz="1600"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76672"/>
            <a:ext cx="8183880" cy="216024"/>
          </a:xfrm>
        </p:spPr>
        <p:txBody>
          <a:bodyPr>
            <a:normAutofit fontScale="90000"/>
          </a:bodyPr>
          <a:lstStyle/>
          <a:p>
            <a:endParaRPr lang="ru-RU" dirty="0"/>
          </a:p>
        </p:txBody>
      </p:sp>
      <p:sp>
        <p:nvSpPr>
          <p:cNvPr id="3" name="Содержимое 2"/>
          <p:cNvSpPr>
            <a:spLocks noGrp="1"/>
          </p:cNvSpPr>
          <p:nvPr>
            <p:ph idx="1"/>
          </p:nvPr>
        </p:nvSpPr>
        <p:spPr>
          <a:xfrm>
            <a:off x="502920" y="764704"/>
            <a:ext cx="8183880" cy="5472608"/>
          </a:xfrm>
        </p:spPr>
        <p:txBody>
          <a:bodyPr>
            <a:normAutofit/>
          </a:bodyPr>
          <a:lstStyle/>
          <a:p>
            <a:r>
              <a:rPr lang="ru-RU" sz="1600" b="1" dirty="0" smtClean="0">
                <a:solidFill>
                  <a:srgbClr val="002060"/>
                </a:solidFill>
              </a:rPr>
              <a:t>Одуванчик обладает</a:t>
            </a:r>
            <a:r>
              <a:rPr lang="ru-RU" sz="1600" dirty="0" smtClean="0">
                <a:solidFill>
                  <a:srgbClr val="002060"/>
                </a:solidFill>
              </a:rPr>
              <a:t> успокаивающим и легким снотворным действием.</a:t>
            </a:r>
          </a:p>
          <a:p>
            <a:r>
              <a:rPr lang="ru-RU" sz="1600" dirty="0" smtClean="0">
                <a:solidFill>
                  <a:srgbClr val="002060"/>
                </a:solidFill>
              </a:rPr>
              <a:t>В немецкой народной медицине настой травы вместе с корнями принимают при различных заболеваниях печени (воспалении, опухолях, камнях), при водянке, при желудочно-кишечном катаре, хронических запорах, болезнях почек и мочевого пузыря, в том числе и почечнокаменной болезни.</a:t>
            </a:r>
          </a:p>
          <a:p>
            <a:r>
              <a:rPr lang="ru-RU" sz="1600" dirty="0" smtClean="0">
                <a:solidFill>
                  <a:srgbClr val="002060"/>
                </a:solidFill>
              </a:rPr>
              <a:t>Настой принимают при авитаминозах,</a:t>
            </a:r>
            <a:r>
              <a:rPr lang="ru-RU" sz="1600" u="sng" dirty="0" smtClean="0">
                <a:solidFill>
                  <a:srgbClr val="002060"/>
                </a:solidFill>
              </a:rPr>
              <a:t> малокровии</a:t>
            </a:r>
            <a:r>
              <a:rPr lang="ru-RU" sz="1600" dirty="0" smtClean="0">
                <a:solidFill>
                  <a:srgbClr val="002060"/>
                </a:solidFill>
              </a:rPr>
              <a:t>, ревматических и подагрических заболеваниях, и особенно при различных болезнях кожи — сыпях, угрях, фурункулах.</a:t>
            </a:r>
          </a:p>
          <a:p>
            <a:r>
              <a:rPr lang="ru-RU" sz="1600" dirty="0" smtClean="0">
                <a:solidFill>
                  <a:srgbClr val="002060"/>
                </a:solidFill>
              </a:rPr>
              <a:t>В Китае применяют все растения при воспалении лимфатических желез.</a:t>
            </a:r>
          </a:p>
          <a:p>
            <a:r>
              <a:rPr lang="ru-RU" sz="1600" b="1" dirty="0" smtClean="0">
                <a:solidFill>
                  <a:srgbClr val="002060"/>
                </a:solidFill>
              </a:rPr>
              <a:t>Водный настой корней одуванчика вместе с листьями</a:t>
            </a:r>
            <a:r>
              <a:rPr lang="ru-RU" sz="1600" dirty="0" smtClean="0">
                <a:solidFill>
                  <a:srgbClr val="002060"/>
                </a:solidFill>
              </a:rPr>
              <a:t> возбуждает аппетит, улучшает пищеварение, тонизирует организм, усиливает выделение молока, улучшает обмен веществ при кожных заболеваниях и служит как легкое слабительное и отхаркивающее средство. Все части растения обладают жаропонижающим, потогонным, желчегонным и противоглистным действием.</a:t>
            </a:r>
          </a:p>
          <a:p>
            <a:r>
              <a:rPr lang="ru-RU" sz="1600" dirty="0" smtClean="0">
                <a:solidFill>
                  <a:srgbClr val="002060"/>
                </a:solidFill>
              </a:rPr>
              <a:t>Считается, что прием внутрь настоя листьев снимает интоксикацию, вызванную укусами змей.</a:t>
            </a:r>
          </a:p>
          <a:p>
            <a:endParaRPr lang="ru-RU"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260648"/>
            <a:ext cx="8183880" cy="648072"/>
          </a:xfrm>
        </p:spPr>
        <p:txBody>
          <a:bodyPr>
            <a:noAutofit/>
          </a:bodyPr>
          <a:lstStyle/>
          <a:p>
            <a:pPr algn="ctr"/>
            <a:r>
              <a:rPr lang="ru-RU" sz="1800" dirty="0" smtClean="0">
                <a:solidFill>
                  <a:srgbClr val="002060"/>
                </a:solidFill>
              </a:rPr>
              <a:t/>
            </a:r>
            <a:br>
              <a:rPr lang="ru-RU" sz="1800" dirty="0" smtClean="0">
                <a:solidFill>
                  <a:srgbClr val="002060"/>
                </a:solidFill>
              </a:rPr>
            </a:br>
            <a:r>
              <a:rPr lang="ru-RU" sz="1800" dirty="0" smtClean="0">
                <a:solidFill>
                  <a:srgbClr val="002060"/>
                </a:solidFill>
              </a:rPr>
              <a:t> </a:t>
            </a:r>
            <a:r>
              <a:rPr lang="ru-RU" sz="1800" dirty="0" smtClean="0">
                <a:solidFill>
                  <a:srgbClr val="C00000"/>
                </a:solidFill>
              </a:rPr>
              <a:t>Способы приготовления и использования</a:t>
            </a:r>
            <a:endParaRPr lang="ru-RU" sz="1800" dirty="0">
              <a:solidFill>
                <a:srgbClr val="C00000"/>
              </a:solidFill>
            </a:endParaRPr>
          </a:p>
        </p:txBody>
      </p:sp>
      <p:sp>
        <p:nvSpPr>
          <p:cNvPr id="3" name="Содержимое 2"/>
          <p:cNvSpPr>
            <a:spLocks noGrp="1"/>
          </p:cNvSpPr>
          <p:nvPr>
            <p:ph idx="1"/>
          </p:nvPr>
        </p:nvSpPr>
        <p:spPr>
          <a:xfrm>
            <a:off x="502920" y="1268760"/>
            <a:ext cx="8183880" cy="5040560"/>
          </a:xfrm>
        </p:spPr>
        <p:txBody>
          <a:bodyPr>
            <a:normAutofit fontScale="92500"/>
          </a:bodyPr>
          <a:lstStyle/>
          <a:p>
            <a:r>
              <a:rPr lang="ru-RU" sz="1600" dirty="0" smtClean="0">
                <a:solidFill>
                  <a:srgbClr val="002060"/>
                </a:solidFill>
              </a:rPr>
              <a:t>1. Чайную ложку измельченных корней одуванчика заливают стаканом кипятка, настаивают 20 мин, по остывании процеживают. Назначают внутрь по 1/4 стакана за 30 мин до еды (для возбуждения аппетита).</a:t>
            </a:r>
          </a:p>
          <a:p>
            <a:r>
              <a:rPr lang="ru-RU" sz="1600" dirty="0" smtClean="0">
                <a:solidFill>
                  <a:srgbClr val="002060"/>
                </a:solidFill>
              </a:rPr>
              <a:t>2. Три столовые ложки измельченных корней одуванчика заливают 2 стаканами кипятка, кипятят 20 мин, процеживают. Принимают внутрь по 1 стакану 2 раза в день (желчегонное). Этот же отвар можно применять наружно одновременно с приемом внутрь.</a:t>
            </a:r>
          </a:p>
          <a:p>
            <a:r>
              <a:rPr lang="ru-RU" sz="1600" dirty="0" smtClean="0">
                <a:solidFill>
                  <a:srgbClr val="002060"/>
                </a:solidFill>
              </a:rPr>
              <a:t>3. Смесь, состоящая из столовой ложки измельченных корней одуванчика и того же количества листьев лопуха, заливают 3 стаканами воды, настаивают в течение 8—10 ч, кипятят 10 мин, по остывании процеживают. Назначают внутрь по полстакана 5 раз в день (при экземе). Желательно одновременно применять этот отвар наружно.</a:t>
            </a:r>
          </a:p>
          <a:p>
            <a:r>
              <a:rPr lang="ru-RU" sz="1600" dirty="0" smtClean="0">
                <a:solidFill>
                  <a:srgbClr val="002060"/>
                </a:solidFill>
              </a:rPr>
              <a:t>В медицинской практике используются высушенные корни одуванчика, в которых содержится горький гликозид, инсулин, сахар и другие вещества.</a:t>
            </a:r>
          </a:p>
          <a:p>
            <a:r>
              <a:rPr lang="ru-RU" sz="1600" dirty="0" smtClean="0">
                <a:solidFill>
                  <a:srgbClr val="002060"/>
                </a:solidFill>
              </a:rPr>
              <a:t>По назначению врача чайную ложку мелко нарезанного сухого корня заваривают, как чай, в стакане кипятка, настаивают в течение 20 минут, охлаждают и процеживают. Такой настой принимают за полчаса до еды для повышения аппетита, при запорах, а также как желчегонное средство,— по 1/4 стакана 3 — 4 раза в день.</a:t>
            </a:r>
          </a:p>
          <a:p>
            <a:endParaRPr lang="ru-RU"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76672"/>
            <a:ext cx="8183880" cy="360040"/>
          </a:xfrm>
        </p:spPr>
        <p:txBody>
          <a:bodyPr>
            <a:noAutofit/>
          </a:bodyPr>
          <a:lstStyle/>
          <a:p>
            <a:pPr algn="ctr"/>
            <a:r>
              <a:rPr lang="ru-RU" sz="2400" dirty="0" smtClean="0">
                <a:solidFill>
                  <a:srgbClr val="FF0000"/>
                </a:solidFill>
              </a:rPr>
              <a:t>Заключение</a:t>
            </a:r>
            <a:r>
              <a:rPr lang="ru-RU" sz="2400" dirty="0" smtClean="0"/>
              <a:t>.</a:t>
            </a:r>
            <a:endParaRPr lang="ru-RU" sz="2400" dirty="0"/>
          </a:p>
        </p:txBody>
      </p:sp>
      <p:sp>
        <p:nvSpPr>
          <p:cNvPr id="3" name="Содержимое 2"/>
          <p:cNvSpPr>
            <a:spLocks noGrp="1"/>
          </p:cNvSpPr>
          <p:nvPr>
            <p:ph idx="1"/>
          </p:nvPr>
        </p:nvSpPr>
        <p:spPr>
          <a:xfrm>
            <a:off x="502920" y="1124744"/>
            <a:ext cx="8183880" cy="5328592"/>
          </a:xfrm>
        </p:spPr>
        <p:txBody>
          <a:bodyPr>
            <a:normAutofit/>
          </a:bodyPr>
          <a:lstStyle/>
          <a:p>
            <a:r>
              <a:rPr lang="ru-RU" sz="1600" dirty="0" smtClean="0">
                <a:solidFill>
                  <a:srgbClr val="002060"/>
                </a:solidFill>
              </a:rPr>
              <a:t>Каждый человек должен знать эффективную систему </a:t>
            </a:r>
            <a:r>
              <a:rPr lang="ru-RU" sz="1600" dirty="0" err="1" smtClean="0">
                <a:solidFill>
                  <a:srgbClr val="002060"/>
                </a:solidFill>
              </a:rPr>
              <a:t>самовыздоровления</a:t>
            </a:r>
            <a:r>
              <a:rPr lang="ru-RU" sz="1600" dirty="0" smtClean="0">
                <a:solidFill>
                  <a:srgbClr val="002060"/>
                </a:solidFill>
              </a:rPr>
              <a:t>, чтобы в трудную минуту суметь помочь себе и окружающим. Из вышесказанного можно сделать следующие выводы. </a:t>
            </a:r>
          </a:p>
          <a:p>
            <a:r>
              <a:rPr lang="ru-RU" sz="1600" dirty="0" smtClean="0">
                <a:solidFill>
                  <a:srgbClr val="002060"/>
                </a:solidFill>
              </a:rPr>
              <a:t>1 Лекарственное растение одуванчик применяют  в народной </a:t>
            </a:r>
            <a:r>
              <a:rPr lang="ru-RU" sz="1600" dirty="0" err="1" smtClean="0">
                <a:solidFill>
                  <a:srgbClr val="002060"/>
                </a:solidFill>
              </a:rPr>
              <a:t>медицине.С</a:t>
            </a:r>
            <a:r>
              <a:rPr lang="ru-RU" sz="1600" dirty="0" smtClean="0">
                <a:solidFill>
                  <a:srgbClr val="002060"/>
                </a:solidFill>
              </a:rPr>
              <a:t> лечебной целью используют саму траву, листья, сок, корни растения. </a:t>
            </a:r>
          </a:p>
          <a:p>
            <a:r>
              <a:rPr lang="ru-RU" sz="1600" dirty="0" smtClean="0">
                <a:solidFill>
                  <a:srgbClr val="002060"/>
                </a:solidFill>
              </a:rPr>
              <a:t>2 Мы часто их не замечаем , вытаптываем, а порой даже не знаем о том, что растение у нас под ногами – лекарственное. Это одуванчик,  тысячелистник, лапчатка гусиная и другие. Богатейшая местная флора лекарственных трав произрастает  в </a:t>
            </a:r>
            <a:r>
              <a:rPr lang="ru-RU" sz="1600" dirty="0" err="1" smtClean="0">
                <a:solidFill>
                  <a:srgbClr val="002060"/>
                </a:solidFill>
              </a:rPr>
              <a:t>п.Кустур</a:t>
            </a:r>
            <a:r>
              <a:rPr lang="ru-RU" sz="1600" dirty="0" smtClean="0">
                <a:solidFill>
                  <a:srgbClr val="002060"/>
                </a:solidFill>
              </a:rPr>
              <a:t>.</a:t>
            </a:r>
          </a:p>
          <a:p>
            <a:r>
              <a:rPr lang="ru-RU" sz="1600" dirty="0" smtClean="0">
                <a:solidFill>
                  <a:srgbClr val="002060"/>
                </a:solidFill>
              </a:rPr>
              <a:t>3.Местное население собирают и используют , как лекарство лекарственные растения.     </a:t>
            </a:r>
            <a:r>
              <a:rPr lang="ru-RU" sz="1600" b="1" dirty="0" smtClean="0">
                <a:solidFill>
                  <a:srgbClr val="C00000"/>
                </a:solidFill>
              </a:rPr>
              <a:t>Выводы.</a:t>
            </a:r>
            <a:endParaRPr lang="ru-RU" sz="1600" b="1" dirty="0">
              <a:solidFill>
                <a:srgbClr val="C00000"/>
              </a:solidFill>
            </a:endParaRPr>
          </a:p>
        </p:txBody>
      </p:sp>
      <p:sp>
        <p:nvSpPr>
          <p:cNvPr id="4" name="Прямоугольник 3"/>
          <p:cNvSpPr/>
          <p:nvPr/>
        </p:nvSpPr>
        <p:spPr>
          <a:xfrm>
            <a:off x="899592" y="4293096"/>
            <a:ext cx="7848872" cy="2031325"/>
          </a:xfrm>
          <a:prstGeom prst="rect">
            <a:avLst/>
          </a:prstGeom>
        </p:spPr>
        <p:txBody>
          <a:bodyPr wrap="square">
            <a:spAutoFit/>
          </a:bodyPr>
          <a:lstStyle/>
          <a:p>
            <a:pPr>
              <a:buFont typeface="Wingdings" pitchFamily="2" charset="2"/>
              <a:buChar char="Ø"/>
            </a:pPr>
            <a:r>
              <a:rPr lang="ru-RU" dirty="0" smtClean="0">
                <a:solidFill>
                  <a:srgbClr val="002060"/>
                </a:solidFill>
                <a:latin typeface="Corbel" pitchFamily="34" charset="0"/>
              </a:rPr>
              <a:t>Познакомилась </a:t>
            </a:r>
            <a:r>
              <a:rPr lang="ru-RU" dirty="0" smtClean="0">
                <a:solidFill>
                  <a:srgbClr val="002060"/>
                </a:solidFill>
                <a:latin typeface="Corbel" pitchFamily="34" charset="0"/>
              </a:rPr>
              <a:t>с растением Одуванчик, правилами сбора, их применения в качестве лекарств.</a:t>
            </a:r>
          </a:p>
          <a:p>
            <a:pPr>
              <a:buFont typeface="Wingdings" pitchFamily="2" charset="2"/>
              <a:buChar char="Ø"/>
            </a:pPr>
            <a:r>
              <a:rPr lang="ru-RU" dirty="0" smtClean="0">
                <a:solidFill>
                  <a:srgbClr val="002060"/>
                </a:solidFill>
                <a:latin typeface="Corbel" pitchFamily="34" charset="0"/>
              </a:rPr>
              <a:t>Поняла, </a:t>
            </a:r>
            <a:r>
              <a:rPr lang="ru-RU" dirty="0" smtClean="0">
                <a:solidFill>
                  <a:srgbClr val="002060"/>
                </a:solidFill>
                <a:latin typeface="Corbel" pitchFamily="34" charset="0"/>
              </a:rPr>
              <a:t>что надо  ценить и беречь красоту природы.</a:t>
            </a:r>
          </a:p>
          <a:p>
            <a:pPr>
              <a:buFont typeface="Wingdings" pitchFamily="2" charset="2"/>
              <a:buChar char="Ø"/>
            </a:pPr>
            <a:r>
              <a:rPr lang="ru-RU" dirty="0" smtClean="0">
                <a:solidFill>
                  <a:srgbClr val="002060"/>
                </a:solidFill>
                <a:latin typeface="Corbel" pitchFamily="34" charset="0"/>
              </a:rPr>
              <a:t>Необходимо соблюдать правила поведения в природе.</a:t>
            </a:r>
          </a:p>
          <a:p>
            <a:pPr>
              <a:buFont typeface="Wingdings" pitchFamily="2" charset="2"/>
              <a:buChar char="Ø"/>
            </a:pPr>
            <a:r>
              <a:rPr lang="ru-RU" dirty="0" smtClean="0">
                <a:solidFill>
                  <a:srgbClr val="002060"/>
                </a:solidFill>
                <a:latin typeface="Corbel" pitchFamily="34" charset="0"/>
              </a:rPr>
              <a:t>Охранять-оберегать лекарственные и редкие растения, учить этому других.</a:t>
            </a:r>
          </a:p>
          <a:p>
            <a:pPr>
              <a:buFont typeface="Wingdings" pitchFamily="2" charset="2"/>
              <a:buChar char="Ø"/>
            </a:pPr>
            <a:endParaRPr lang="ru-RU" dirty="0" smtClean="0">
              <a:solidFill>
                <a:srgbClr val="002060"/>
              </a:solidFill>
              <a:latin typeface="Corbe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332656"/>
            <a:ext cx="8183880" cy="792088"/>
          </a:xfrm>
        </p:spPr>
        <p:txBody>
          <a:bodyPr>
            <a:normAutofit/>
          </a:bodyPr>
          <a:lstStyle/>
          <a:p>
            <a:pPr algn="ctr"/>
            <a:r>
              <a:rPr lang="ru-RU" sz="2400" dirty="0" smtClean="0">
                <a:solidFill>
                  <a:srgbClr val="FF0000"/>
                </a:solidFill>
              </a:rPr>
              <a:t>Использованная литература.</a:t>
            </a:r>
            <a:endParaRPr lang="ru-RU" sz="2400" dirty="0"/>
          </a:p>
        </p:txBody>
      </p:sp>
      <p:sp>
        <p:nvSpPr>
          <p:cNvPr id="3" name="Содержимое 2"/>
          <p:cNvSpPr>
            <a:spLocks noGrp="1"/>
          </p:cNvSpPr>
          <p:nvPr>
            <p:ph idx="1"/>
          </p:nvPr>
        </p:nvSpPr>
        <p:spPr>
          <a:xfrm>
            <a:off x="502920" y="1268760"/>
            <a:ext cx="8183880" cy="4464496"/>
          </a:xfrm>
        </p:spPr>
        <p:txBody>
          <a:bodyPr>
            <a:normAutofit/>
          </a:bodyPr>
          <a:lstStyle/>
          <a:p>
            <a:pPr marL="342900" indent="-342900">
              <a:buNone/>
            </a:pPr>
            <a:r>
              <a:rPr lang="ru-RU" sz="2000" dirty="0" smtClean="0">
                <a:solidFill>
                  <a:srgbClr val="002060"/>
                </a:solidFill>
              </a:rPr>
              <a:t>1.Лекарственные травы (рецептурный справочник) №2.1991 год.</a:t>
            </a:r>
          </a:p>
          <a:p>
            <a:pPr marL="342900" indent="-342900">
              <a:buNone/>
            </a:pPr>
            <a:r>
              <a:rPr lang="ru-RU" sz="2000" dirty="0" smtClean="0">
                <a:solidFill>
                  <a:srgbClr val="002060"/>
                </a:solidFill>
              </a:rPr>
              <a:t>2.Природный лечебник. Автор </a:t>
            </a:r>
            <a:r>
              <a:rPr lang="ru-RU" sz="2000" dirty="0" err="1" smtClean="0">
                <a:solidFill>
                  <a:srgbClr val="002060"/>
                </a:solidFill>
              </a:rPr>
              <a:t>П.А.Кьюсев</a:t>
            </a:r>
            <a:r>
              <a:rPr lang="ru-RU" sz="2000" dirty="0" smtClean="0">
                <a:solidFill>
                  <a:srgbClr val="002060"/>
                </a:solidFill>
              </a:rPr>
              <a:t>. 2001 год.</a:t>
            </a:r>
          </a:p>
          <a:p>
            <a:pPr marL="342900" indent="-342900">
              <a:buNone/>
            </a:pPr>
            <a:r>
              <a:rPr lang="ru-RU" sz="2000" dirty="0" smtClean="0">
                <a:solidFill>
                  <a:srgbClr val="002060"/>
                </a:solidFill>
              </a:rPr>
              <a:t>3. Лекарственные растения Якутии. Автор А.А. Макаров. 1979 год.</a:t>
            </a:r>
          </a:p>
          <a:p>
            <a:pPr marL="342900" indent="-342900">
              <a:buNone/>
            </a:pPr>
            <a:r>
              <a:rPr lang="ru-RU" sz="2000" dirty="0" smtClean="0">
                <a:solidFill>
                  <a:srgbClr val="002060"/>
                </a:solidFill>
              </a:rPr>
              <a:t>4. </a:t>
            </a:r>
            <a:r>
              <a:rPr lang="ru-RU" sz="2000" dirty="0" err="1" smtClean="0">
                <a:solidFill>
                  <a:srgbClr val="002060"/>
                </a:solidFill>
              </a:rPr>
              <a:t>Траволечение</a:t>
            </a:r>
            <a:r>
              <a:rPr lang="ru-RU" sz="2000" dirty="0" smtClean="0">
                <a:solidFill>
                  <a:srgbClr val="002060"/>
                </a:solidFill>
              </a:rPr>
              <a:t>. Авторы: Ладынин Е.А. Морозов Р.С. 1991 год.</a:t>
            </a:r>
          </a:p>
          <a:p>
            <a:pPr marL="342900" indent="-342900">
              <a:buNone/>
            </a:pPr>
            <a:r>
              <a:rPr lang="ru-RU" sz="2000" dirty="0" smtClean="0">
                <a:solidFill>
                  <a:srgbClr val="002060"/>
                </a:solidFill>
              </a:rPr>
              <a:t>5. Секреты целебных растений . Авторы: В.Р. Довженко.  А.В. Довженко 1992.</a:t>
            </a:r>
          </a:p>
          <a:p>
            <a:pPr marL="342900" indent="-342900">
              <a:buNone/>
            </a:pPr>
            <a:r>
              <a:rPr lang="ru-RU" sz="2000" dirty="0" smtClean="0">
                <a:solidFill>
                  <a:srgbClr val="002060"/>
                </a:solidFill>
              </a:rPr>
              <a:t>6. Саха сирин </a:t>
            </a:r>
            <a:r>
              <a:rPr lang="ru-RU" sz="2000" dirty="0" err="1" smtClean="0">
                <a:solidFill>
                  <a:srgbClr val="002060"/>
                </a:solidFill>
              </a:rPr>
              <a:t>уунээйилэрэ</a:t>
            </a:r>
            <a:r>
              <a:rPr lang="ru-RU" sz="2000" dirty="0" smtClean="0">
                <a:solidFill>
                  <a:srgbClr val="002060"/>
                </a:solidFill>
              </a:rPr>
              <a:t>. Авторы: Тимофеев П.А. Иванов Е.И. 1994 год.</a:t>
            </a:r>
          </a:p>
          <a:p>
            <a:endParaRPr lang="ru-RU"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bwMode="auto">
          <a:xfrm>
            <a:off x="468313" y="762000"/>
            <a:ext cx="8183562" cy="4495800"/>
          </a:xfrm>
        </p:spPr>
        <p:txBody>
          <a:bodyPr wrap="square" tIns="45720" rIns="91440" numCol="1" anchorCtr="0" compatLnSpc="1">
            <a:prstTxWarp prst="textNoShape">
              <a:avLst/>
            </a:prstTxWarp>
          </a:bodyPr>
          <a:lstStyle/>
          <a:p>
            <a:pPr algn="ctr" eaLnBrk="1" hangingPunct="1"/>
            <a:r>
              <a:rPr lang="ru-RU" b="1" smtClean="0">
                <a:solidFill>
                  <a:srgbClr val="0F243E"/>
                </a:solidFill>
                <a:latin typeface="Times Sakha Unicode" pitchFamily="2" charset="0"/>
                <a:ea typeface="Calibri" pitchFamily="34" charset="0"/>
                <a:cs typeface="Times New Roman" pitchFamily="18" charset="0"/>
              </a:rPr>
              <a:t>678586. Республика Саха (Якутия)</a:t>
            </a:r>
            <a:r>
              <a:rPr lang="ru-RU" sz="800" b="1" smtClean="0">
                <a:solidFill>
                  <a:schemeClr val="tx1"/>
                </a:solidFill>
                <a:latin typeface="Arial" charset="0"/>
                <a:ea typeface="Calibri" pitchFamily="34" charset="0"/>
                <a:cs typeface="Arial" charset="0"/>
              </a:rPr>
              <a:t/>
            </a:r>
            <a:br>
              <a:rPr lang="ru-RU" sz="800" b="1" smtClean="0">
                <a:solidFill>
                  <a:schemeClr val="tx1"/>
                </a:solidFill>
                <a:latin typeface="Arial" charset="0"/>
                <a:ea typeface="Calibri" pitchFamily="34" charset="0"/>
                <a:cs typeface="Arial" charset="0"/>
              </a:rPr>
            </a:br>
            <a:r>
              <a:rPr lang="ru-RU" b="1" smtClean="0">
                <a:solidFill>
                  <a:srgbClr val="0F243E"/>
                </a:solidFill>
                <a:latin typeface="Times Sakha Unicode" pitchFamily="2" charset="0"/>
                <a:ea typeface="Calibri" pitchFamily="34" charset="0"/>
                <a:cs typeface="Times New Roman" pitchFamily="18" charset="0"/>
              </a:rPr>
              <a:t>Эвено </a:t>
            </a:r>
            <a:r>
              <a:rPr lang="ru-RU" b="1" smtClean="0">
                <a:solidFill>
                  <a:srgbClr val="0F243E"/>
                </a:solidFill>
                <a:latin typeface="Calibri" pitchFamily="34" charset="0"/>
                <a:ea typeface="Calibri" pitchFamily="34" charset="0"/>
                <a:cs typeface="Times New Roman" pitchFamily="18" charset="0"/>
              </a:rPr>
              <a:t>–</a:t>
            </a:r>
            <a:r>
              <a:rPr lang="ru-RU" b="1" smtClean="0">
                <a:solidFill>
                  <a:srgbClr val="0F243E"/>
                </a:solidFill>
                <a:latin typeface="Times Sakha Unicode" pitchFamily="2" charset="0"/>
                <a:ea typeface="Calibri" pitchFamily="34" charset="0"/>
                <a:cs typeface="Times New Roman" pitchFamily="18" charset="0"/>
              </a:rPr>
              <a:t> Бытантайский улус</a:t>
            </a:r>
            <a:br>
              <a:rPr lang="ru-RU" b="1" smtClean="0">
                <a:solidFill>
                  <a:srgbClr val="0F243E"/>
                </a:solidFill>
                <a:latin typeface="Times Sakha Unicode" pitchFamily="2" charset="0"/>
                <a:ea typeface="Calibri" pitchFamily="34" charset="0"/>
                <a:cs typeface="Times New Roman" pitchFamily="18" charset="0"/>
              </a:rPr>
            </a:br>
            <a:r>
              <a:rPr lang="ru-RU" b="1" smtClean="0">
                <a:solidFill>
                  <a:srgbClr val="0F243E"/>
                </a:solidFill>
                <a:latin typeface="Times Sakha Unicode" pitchFamily="2" charset="0"/>
                <a:ea typeface="Calibri" pitchFamily="34" charset="0"/>
                <a:cs typeface="Times New Roman" pitchFamily="18" charset="0"/>
              </a:rPr>
              <a:t>МБОУ Кустурская средняя общеобразовательная школа</a:t>
            </a:r>
            <a:br>
              <a:rPr lang="ru-RU" b="1" smtClean="0">
                <a:solidFill>
                  <a:srgbClr val="0F243E"/>
                </a:solidFill>
                <a:latin typeface="Times Sakha Unicode" pitchFamily="2" charset="0"/>
                <a:ea typeface="Calibri" pitchFamily="34" charset="0"/>
                <a:cs typeface="Times New Roman" pitchFamily="18" charset="0"/>
              </a:rPr>
            </a:br>
            <a:r>
              <a:rPr lang="ru-RU" b="1" smtClean="0">
                <a:solidFill>
                  <a:srgbClr val="0F243E"/>
                </a:solidFill>
                <a:latin typeface="Times Sakha Unicode" pitchFamily="2" charset="0"/>
                <a:ea typeface="Calibri" pitchFamily="34" charset="0"/>
                <a:cs typeface="Times New Roman" pitchFamily="18" charset="0"/>
              </a:rPr>
              <a:t>имени</a:t>
            </a:r>
            <a:r>
              <a:rPr lang="ru-RU" sz="800" b="1" smtClean="0">
                <a:solidFill>
                  <a:schemeClr val="tx1"/>
                </a:solidFill>
                <a:latin typeface="Arial" charset="0"/>
                <a:cs typeface="Arial" charset="0"/>
              </a:rPr>
              <a:t> </a:t>
            </a:r>
            <a:r>
              <a:rPr lang="ru-RU" b="1" smtClean="0">
                <a:solidFill>
                  <a:srgbClr val="0F243E"/>
                </a:solidFill>
                <a:latin typeface="Times Sakha Unicode" pitchFamily="2" charset="0"/>
                <a:ea typeface="Calibri" pitchFamily="34" charset="0"/>
                <a:cs typeface="Calibri" pitchFamily="34" charset="0"/>
              </a:rPr>
              <a:t>Слепцова И.Н. </a:t>
            </a:r>
            <a:r>
              <a:rPr lang="ru-RU" sz="800" b="1" smtClean="0">
                <a:solidFill>
                  <a:schemeClr val="tx1"/>
                </a:solidFill>
                <a:latin typeface="Arial" charset="0"/>
                <a:cs typeface="Arial" charset="0"/>
              </a:rPr>
              <a:t/>
            </a:r>
            <a:br>
              <a:rPr lang="ru-RU" sz="800" b="1" smtClean="0">
                <a:solidFill>
                  <a:schemeClr val="tx1"/>
                </a:solidFill>
                <a:latin typeface="Arial" charset="0"/>
                <a:cs typeface="Arial" charset="0"/>
              </a:rPr>
            </a:br>
            <a:r>
              <a:rPr lang="ru-RU" sz="1200" b="1" smtClean="0">
                <a:solidFill>
                  <a:schemeClr val="tx1"/>
                </a:solidFill>
                <a:latin typeface="Arial" charset="0"/>
                <a:cs typeface="Arial" charset="0"/>
              </a:rPr>
              <a:t/>
            </a:r>
            <a:br>
              <a:rPr lang="ru-RU" sz="1200" b="1" smtClean="0">
                <a:solidFill>
                  <a:schemeClr val="tx1"/>
                </a:solidFill>
                <a:latin typeface="Arial" charset="0"/>
                <a:cs typeface="Arial" charset="0"/>
              </a:rPr>
            </a:br>
            <a:endParaRPr lang="ru-RU" smtClean="0">
              <a:solidFill>
                <a:srgbClr val="79766F"/>
              </a:solidFill>
            </a:endParaRPr>
          </a:p>
        </p:txBody>
      </p:sp>
      <p:sp>
        <p:nvSpPr>
          <p:cNvPr id="9219" name="Прямоугольник 3"/>
          <p:cNvSpPr>
            <a:spLocks noChangeArrowheads="1"/>
          </p:cNvSpPr>
          <p:nvPr/>
        </p:nvSpPr>
        <p:spPr bwMode="auto">
          <a:xfrm>
            <a:off x="533400" y="533400"/>
            <a:ext cx="6400800" cy="215900"/>
          </a:xfrm>
          <a:prstGeom prst="rect">
            <a:avLst/>
          </a:prstGeom>
          <a:noFill/>
          <a:ln w="9525">
            <a:noFill/>
            <a:miter lim="800000"/>
            <a:headEnd/>
            <a:tailEnd/>
          </a:ln>
        </p:spPr>
        <p:txBody>
          <a:bodyPr>
            <a:spAutoFit/>
          </a:bodyPr>
          <a:lstStyle/>
          <a:p>
            <a:pPr algn="ctr"/>
            <a:endParaRPr lang="ru-RU" sz="800" b="1">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sz="half" idx="2"/>
          </p:nvPr>
        </p:nvSpPr>
        <p:spPr>
          <a:xfrm>
            <a:off x="4648200" y="0"/>
            <a:ext cx="4495800" cy="6126163"/>
          </a:xfrm>
        </p:spPr>
        <p:txBody>
          <a:bodyPr>
            <a:normAutofit fontScale="77500" lnSpcReduction="20000"/>
          </a:bodyPr>
          <a:lstStyle/>
          <a:p>
            <a:pPr algn="just" eaLnBrk="1" hangingPunct="1"/>
            <a:r>
              <a:rPr lang="ru-RU" sz="1900" smtClean="0"/>
              <a:t> </a:t>
            </a:r>
            <a:endParaRPr lang="sah-RU" sz="1900" smtClean="0"/>
          </a:p>
          <a:p>
            <a:pPr eaLnBrk="1" hangingPunct="1"/>
            <a:endParaRPr lang="sah-RU" sz="1900" smtClean="0"/>
          </a:p>
        </p:txBody>
      </p:sp>
      <p:sp>
        <p:nvSpPr>
          <p:cNvPr id="11267" name="Содержимое 4"/>
          <p:cNvSpPr>
            <a:spLocks noGrp="1"/>
          </p:cNvSpPr>
          <p:nvPr>
            <p:ph sz="half" idx="1"/>
          </p:nvPr>
        </p:nvSpPr>
        <p:spPr>
          <a:xfrm>
            <a:off x="514350" y="530225"/>
            <a:ext cx="8172450" cy="5635079"/>
          </a:xfrm>
        </p:spPr>
        <p:txBody>
          <a:bodyPr>
            <a:normAutofit fontScale="77500" lnSpcReduction="20000"/>
          </a:bodyPr>
          <a:lstStyle/>
          <a:p>
            <a:pPr>
              <a:buFont typeface="Wingdings 2" pitchFamily="18" charset="2"/>
              <a:buNone/>
              <a:defRPr/>
            </a:pPr>
            <a:r>
              <a:rPr lang="ru-RU" sz="2800" b="1" dirty="0" smtClean="0">
                <a:solidFill>
                  <a:srgbClr val="FF0000"/>
                </a:solidFill>
                <a:latin typeface="Times New Roman" pitchFamily="18" charset="0"/>
                <a:cs typeface="Times New Roman" pitchFamily="18" charset="0"/>
              </a:rPr>
              <a:t>Цель исследования: </a:t>
            </a:r>
            <a:r>
              <a:rPr lang="ru-RU" sz="2800" dirty="0" smtClean="0">
                <a:solidFill>
                  <a:srgbClr val="002060"/>
                </a:solidFill>
                <a:latin typeface="Times New Roman" pitchFamily="18" charset="0"/>
                <a:cs typeface="Times New Roman" pitchFamily="18" charset="0"/>
              </a:rPr>
              <a:t>изучение  лекарственного растения местной флоры  Одуванчика, основываясь на опыте народной медицины. </a:t>
            </a:r>
          </a:p>
          <a:p>
            <a:pPr>
              <a:buFont typeface="Wingdings 2" pitchFamily="18" charset="2"/>
              <a:buNone/>
              <a:defRPr/>
            </a:pPr>
            <a:r>
              <a:rPr lang="ru-RU" sz="2800" b="1" dirty="0" smtClean="0">
                <a:solidFill>
                  <a:srgbClr val="FF0000"/>
                </a:solidFill>
                <a:latin typeface="Times New Roman" pitchFamily="18" charset="0"/>
                <a:cs typeface="Times New Roman" pitchFamily="18" charset="0"/>
              </a:rPr>
              <a:t>Задачи исследования:</a:t>
            </a:r>
            <a:endParaRPr lang="ru-RU" sz="2800" dirty="0" smtClean="0">
              <a:solidFill>
                <a:srgbClr val="FF0000"/>
              </a:solidFill>
              <a:latin typeface="Times New Roman" pitchFamily="18" charset="0"/>
              <a:cs typeface="Times New Roman" pitchFamily="18" charset="0"/>
            </a:endParaRPr>
          </a:p>
          <a:p>
            <a:pPr>
              <a:defRPr/>
            </a:pPr>
            <a:r>
              <a:rPr lang="ru-RU" sz="2800" dirty="0" smtClean="0">
                <a:solidFill>
                  <a:srgbClr val="002060"/>
                </a:solidFill>
                <a:latin typeface="Times New Roman" pitchFamily="18" charset="0"/>
                <a:cs typeface="Times New Roman" pitchFamily="18" charset="0"/>
              </a:rPr>
              <a:t>Изучить соответствующую литературу.</a:t>
            </a:r>
          </a:p>
          <a:p>
            <a:pPr>
              <a:defRPr/>
            </a:pPr>
            <a:r>
              <a:rPr lang="ru-RU" sz="2800" dirty="0" smtClean="0">
                <a:solidFill>
                  <a:srgbClr val="002060"/>
                </a:solidFill>
                <a:latin typeface="Times New Roman" pitchFamily="18" charset="0"/>
                <a:cs typeface="Times New Roman" pitchFamily="18" charset="0"/>
              </a:rPr>
              <a:t>Определить роль лекарственного Одуванчика в народной медицине.</a:t>
            </a:r>
          </a:p>
          <a:p>
            <a:pPr>
              <a:defRPr/>
            </a:pPr>
            <a:r>
              <a:rPr lang="ru-RU" sz="2800" dirty="0" smtClean="0">
                <a:solidFill>
                  <a:srgbClr val="002060"/>
                </a:solidFill>
                <a:latin typeface="Times New Roman" pitchFamily="18" charset="0"/>
                <a:cs typeface="Times New Roman" pitchFamily="18" charset="0"/>
              </a:rPr>
              <a:t>Выявить эффективность использование Одуванчика – как лекарственное растения.</a:t>
            </a:r>
          </a:p>
          <a:p>
            <a:pPr algn="just">
              <a:buFont typeface="Wingdings 2" pitchFamily="18" charset="2"/>
              <a:buNone/>
            </a:pPr>
            <a:r>
              <a:rPr lang="ru-RU" sz="2800" b="1" dirty="0" smtClean="0">
                <a:solidFill>
                  <a:srgbClr val="FF0000"/>
                </a:solidFill>
                <a:latin typeface="Times New Roman" pitchFamily="18" charset="0"/>
                <a:cs typeface="Times New Roman" pitchFamily="18" charset="0"/>
              </a:rPr>
              <a:t>Предмет исследования: </a:t>
            </a:r>
            <a:r>
              <a:rPr lang="ru-RU" sz="2800" dirty="0" smtClean="0">
                <a:solidFill>
                  <a:srgbClr val="002060"/>
                </a:solidFill>
                <a:latin typeface="Times New Roman" pitchFamily="18" charset="0"/>
                <a:cs typeface="Times New Roman" pitchFamily="18" charset="0"/>
              </a:rPr>
              <a:t>Сбор, сушка, хранение и  использование травы Одуванчика.  </a:t>
            </a:r>
          </a:p>
          <a:p>
            <a:pPr algn="just">
              <a:buFont typeface="Wingdings 2" pitchFamily="18" charset="2"/>
              <a:buNone/>
            </a:pPr>
            <a:r>
              <a:rPr lang="ru-RU" sz="2800" b="1" dirty="0" smtClean="0">
                <a:solidFill>
                  <a:srgbClr val="FF0000"/>
                </a:solidFill>
                <a:latin typeface="Times New Roman" pitchFamily="18" charset="0"/>
                <a:cs typeface="Times New Roman" pitchFamily="18" charset="0"/>
              </a:rPr>
              <a:t>Объект исследования: </a:t>
            </a:r>
            <a:r>
              <a:rPr lang="ru-RU" sz="2800" dirty="0" smtClean="0">
                <a:solidFill>
                  <a:srgbClr val="002060"/>
                </a:solidFill>
                <a:latin typeface="Times New Roman" pitchFamily="18" charset="0"/>
                <a:cs typeface="Times New Roman" pitchFamily="18" charset="0"/>
              </a:rPr>
              <a:t>поселок </a:t>
            </a:r>
            <a:r>
              <a:rPr lang="ru-RU" sz="2800" dirty="0" err="1" smtClean="0">
                <a:solidFill>
                  <a:srgbClr val="002060"/>
                </a:solidFill>
                <a:latin typeface="Times New Roman" pitchFamily="18" charset="0"/>
                <a:cs typeface="Times New Roman" pitchFamily="18" charset="0"/>
              </a:rPr>
              <a:t>Кустур</a:t>
            </a:r>
            <a:r>
              <a:rPr lang="ru-RU" sz="2800" dirty="0" smtClean="0">
                <a:solidFill>
                  <a:srgbClr val="002060"/>
                </a:solidFill>
                <a:latin typeface="Times New Roman" pitchFamily="18" charset="0"/>
                <a:cs typeface="Times New Roman" pitchFamily="18" charset="0"/>
              </a:rPr>
              <a:t>.</a:t>
            </a:r>
          </a:p>
          <a:p>
            <a:pPr algn="just">
              <a:buFont typeface="Wingdings 2" pitchFamily="18" charset="2"/>
              <a:buNone/>
            </a:pPr>
            <a:r>
              <a:rPr lang="ru-RU" sz="2800" b="1" dirty="0" smtClean="0">
                <a:solidFill>
                  <a:srgbClr val="FF0000"/>
                </a:solidFill>
                <a:latin typeface="Times New Roman" pitchFamily="18" charset="0"/>
                <a:cs typeface="Times New Roman" pitchFamily="18" charset="0"/>
              </a:rPr>
              <a:t>Гипотеза изучения:</a:t>
            </a:r>
            <a:r>
              <a:rPr lang="ru-RU" sz="2800" b="1" dirty="0" smtClean="0">
                <a:solidFill>
                  <a:srgbClr val="00B0F0"/>
                </a:solidFill>
                <a:latin typeface="Times New Roman" pitchFamily="18" charset="0"/>
                <a:cs typeface="Times New Roman" pitchFamily="18" charset="0"/>
              </a:rPr>
              <a:t> </a:t>
            </a:r>
            <a:r>
              <a:rPr lang="ru-RU" sz="2800" dirty="0" smtClean="0">
                <a:solidFill>
                  <a:srgbClr val="002060"/>
                </a:solidFill>
                <a:latin typeface="Times New Roman" pitchFamily="18" charset="0"/>
                <a:cs typeface="Times New Roman" pitchFamily="18" charset="0"/>
              </a:rPr>
              <a:t>если люди будут вооружены теоретическими и практическими знаниями о лекарственных растений, то возрастет мотивация людей на употребление и применение их.</a:t>
            </a:r>
            <a:r>
              <a:rPr lang="ru-RU" sz="2800" dirty="0" smtClean="0">
                <a:solidFill>
                  <a:srgbClr val="00B0F0"/>
                </a:solidFill>
                <a:latin typeface="Times New Roman" pitchFamily="18" charset="0"/>
                <a:cs typeface="Times New Roman" pitchFamily="18" charset="0"/>
              </a:rPr>
              <a:t> </a:t>
            </a:r>
          </a:p>
          <a:p>
            <a:pPr algn="just">
              <a:buFont typeface="Wingdings 2" pitchFamily="18" charset="2"/>
              <a:buNone/>
            </a:pPr>
            <a:r>
              <a:rPr lang="ru-RU" sz="2900" dirty="0" smtClean="0">
                <a:solidFill>
                  <a:schemeClr val="accent2">
                    <a:lumMod val="75000"/>
                  </a:schemeClr>
                </a:solidFill>
                <a:latin typeface="Times New Roman" pitchFamily="18" charset="0"/>
                <a:cs typeface="Times New Roman" pitchFamily="18" charset="0"/>
              </a:rPr>
              <a:t> </a:t>
            </a:r>
            <a:r>
              <a:rPr lang="ru-RU" sz="2900" b="1" dirty="0" smtClean="0">
                <a:solidFill>
                  <a:srgbClr val="FF0000"/>
                </a:solidFill>
                <a:latin typeface="Times New Roman" pitchFamily="18" charset="0"/>
                <a:cs typeface="Times New Roman" pitchFamily="18" charset="0"/>
              </a:rPr>
              <a:t>Актуальность темы:</a:t>
            </a:r>
          </a:p>
          <a:p>
            <a:pPr lvl="1">
              <a:buFont typeface="Wingdings 2" pitchFamily="18" charset="2"/>
              <a:buNone/>
              <a:defRPr/>
            </a:pPr>
            <a:r>
              <a:rPr lang="ru-RU" sz="2900" dirty="0" smtClean="0">
                <a:solidFill>
                  <a:srgbClr val="002060"/>
                </a:solidFill>
                <a:latin typeface="Times New Roman" pitchFamily="18" charset="0"/>
                <a:cs typeface="Times New Roman" pitchFamily="18" charset="0"/>
              </a:rPr>
              <a:t>   Современный  век  информации  привлечь  внимание к лекарственным  растениям  , как универсальному  и общедоступному  для каждого  человека методу лечения.</a:t>
            </a:r>
            <a:endParaRPr lang="ru-RU" sz="2900" dirty="0" smtClean="0">
              <a:solidFill>
                <a:srgbClr val="00B0F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04664"/>
            <a:ext cx="8183880" cy="432048"/>
          </a:xfrm>
        </p:spPr>
        <p:txBody>
          <a:bodyPr>
            <a:noAutofit/>
          </a:bodyPr>
          <a:lstStyle/>
          <a:p>
            <a:pPr algn="ctr"/>
            <a:r>
              <a:rPr lang="ru-RU" sz="2400" dirty="0" smtClean="0">
                <a:solidFill>
                  <a:srgbClr val="FF0000"/>
                </a:solidFill>
              </a:rPr>
              <a:t>План работы.</a:t>
            </a:r>
            <a:endParaRPr lang="ru-RU" sz="2400" dirty="0">
              <a:solidFill>
                <a:srgbClr val="FF0000"/>
              </a:solidFill>
            </a:endParaRPr>
          </a:p>
        </p:txBody>
      </p:sp>
      <p:sp>
        <p:nvSpPr>
          <p:cNvPr id="3" name="Содержимое 2"/>
          <p:cNvSpPr>
            <a:spLocks noGrp="1"/>
          </p:cNvSpPr>
          <p:nvPr>
            <p:ph idx="1"/>
          </p:nvPr>
        </p:nvSpPr>
        <p:spPr>
          <a:xfrm>
            <a:off x="502920" y="1196752"/>
            <a:ext cx="8183880" cy="4464496"/>
          </a:xfrm>
        </p:spPr>
        <p:txBody>
          <a:bodyPr>
            <a:normAutofit fontScale="92500" lnSpcReduction="20000"/>
          </a:bodyPr>
          <a:lstStyle/>
          <a:p>
            <a:r>
              <a:rPr lang="ru-RU" sz="2400" b="1" dirty="0" smtClean="0">
                <a:solidFill>
                  <a:srgbClr val="002060"/>
                </a:solidFill>
              </a:rPr>
              <a:t>Введение</a:t>
            </a:r>
            <a:r>
              <a:rPr lang="ru-RU" sz="2400" b="1" dirty="0" smtClean="0">
                <a:solidFill>
                  <a:srgbClr val="002060"/>
                </a:solidFill>
              </a:rPr>
              <a:t>.</a:t>
            </a:r>
            <a:endParaRPr lang="ru-RU" sz="2400" dirty="0" smtClean="0">
              <a:solidFill>
                <a:srgbClr val="002060"/>
              </a:solidFill>
            </a:endParaRPr>
          </a:p>
          <a:p>
            <a:r>
              <a:rPr lang="ru-RU" sz="2400" b="1" dirty="0" smtClean="0">
                <a:solidFill>
                  <a:srgbClr val="002060"/>
                </a:solidFill>
              </a:rPr>
              <a:t>Глава I . Лекарственные </a:t>
            </a:r>
            <a:r>
              <a:rPr lang="ru-RU" sz="2400" b="1" dirty="0" smtClean="0">
                <a:solidFill>
                  <a:srgbClr val="002060"/>
                </a:solidFill>
              </a:rPr>
              <a:t>растения</a:t>
            </a:r>
            <a:r>
              <a:rPr lang="ru-RU" sz="2400" dirty="0" smtClean="0">
                <a:solidFill>
                  <a:srgbClr val="002060"/>
                </a:solidFill>
              </a:rPr>
              <a:t>.</a:t>
            </a:r>
          </a:p>
          <a:p>
            <a:r>
              <a:rPr lang="ru-RU" sz="2400" dirty="0" smtClean="0">
                <a:solidFill>
                  <a:srgbClr val="002060"/>
                </a:solidFill>
              </a:rPr>
              <a:t>1.1. Одуванчик.</a:t>
            </a:r>
          </a:p>
          <a:p>
            <a:r>
              <a:rPr lang="ru-RU" sz="2400" dirty="0" smtClean="0">
                <a:solidFill>
                  <a:srgbClr val="002060"/>
                </a:solidFill>
              </a:rPr>
              <a:t>1.2. Описание  травы одуванчика. </a:t>
            </a:r>
          </a:p>
          <a:p>
            <a:r>
              <a:rPr lang="ru-RU" sz="2400" b="1" dirty="0" smtClean="0">
                <a:solidFill>
                  <a:srgbClr val="002060"/>
                </a:solidFill>
              </a:rPr>
              <a:t>Глава </a:t>
            </a:r>
            <a:r>
              <a:rPr lang="en-US" sz="2400" b="1" dirty="0" smtClean="0">
                <a:solidFill>
                  <a:srgbClr val="002060"/>
                </a:solidFill>
              </a:rPr>
              <a:t>II</a:t>
            </a:r>
            <a:r>
              <a:rPr lang="ru-RU" sz="2400" b="1" dirty="0" smtClean="0">
                <a:solidFill>
                  <a:srgbClr val="002060"/>
                </a:solidFill>
              </a:rPr>
              <a:t>. Одуванчик </a:t>
            </a:r>
            <a:r>
              <a:rPr lang="ru-RU" sz="2400" b="1" dirty="0" smtClean="0">
                <a:solidFill>
                  <a:srgbClr val="002060"/>
                </a:solidFill>
              </a:rPr>
              <a:t>лекарственный</a:t>
            </a:r>
            <a:r>
              <a:rPr lang="ru-RU" sz="2400" dirty="0" smtClean="0">
                <a:solidFill>
                  <a:srgbClr val="002060"/>
                </a:solidFill>
              </a:rPr>
              <a:t>.</a:t>
            </a:r>
          </a:p>
          <a:p>
            <a:r>
              <a:rPr lang="ru-RU" sz="2400" dirty="0" smtClean="0">
                <a:solidFill>
                  <a:srgbClr val="002060"/>
                </a:solidFill>
              </a:rPr>
              <a:t>2.1. Сбор, сушка, хранение растения.</a:t>
            </a:r>
          </a:p>
          <a:p>
            <a:r>
              <a:rPr lang="ru-RU" sz="2400" dirty="0" smtClean="0">
                <a:solidFill>
                  <a:srgbClr val="002060"/>
                </a:solidFill>
              </a:rPr>
              <a:t>2.2.Свойства растения.</a:t>
            </a:r>
          </a:p>
          <a:p>
            <a:r>
              <a:rPr lang="ru-RU" sz="2400" b="1" dirty="0" smtClean="0">
                <a:solidFill>
                  <a:srgbClr val="002060"/>
                </a:solidFill>
              </a:rPr>
              <a:t>Глава III. Практическая </a:t>
            </a:r>
            <a:r>
              <a:rPr lang="ru-RU" sz="2400" b="1" dirty="0" smtClean="0">
                <a:solidFill>
                  <a:srgbClr val="002060"/>
                </a:solidFill>
              </a:rPr>
              <a:t>часть</a:t>
            </a:r>
            <a:r>
              <a:rPr lang="ru-RU" sz="2400" dirty="0" smtClean="0">
                <a:solidFill>
                  <a:srgbClr val="002060"/>
                </a:solidFill>
              </a:rPr>
              <a:t>.</a:t>
            </a:r>
          </a:p>
          <a:p>
            <a:r>
              <a:rPr lang="ru-RU" sz="2400" dirty="0" smtClean="0">
                <a:solidFill>
                  <a:srgbClr val="002060"/>
                </a:solidFill>
              </a:rPr>
              <a:t>3.1.Фармологические свойства и применение</a:t>
            </a:r>
          </a:p>
          <a:p>
            <a:r>
              <a:rPr lang="ru-RU" sz="2400" dirty="0" smtClean="0">
                <a:solidFill>
                  <a:srgbClr val="002060"/>
                </a:solidFill>
              </a:rPr>
              <a:t>3.2. Способы приготовления и использования одуванчика. </a:t>
            </a:r>
          </a:p>
          <a:p>
            <a:r>
              <a:rPr lang="ru-RU" sz="2400" b="1" dirty="0" smtClean="0">
                <a:solidFill>
                  <a:srgbClr val="002060"/>
                </a:solidFill>
              </a:rPr>
              <a:t>Заключение</a:t>
            </a:r>
            <a:r>
              <a:rPr lang="ru-RU" sz="2400" b="1" dirty="0" smtClean="0">
                <a:solidFill>
                  <a:srgbClr val="002060"/>
                </a:solidFill>
              </a:rPr>
              <a:t>.</a:t>
            </a:r>
          </a:p>
          <a:p>
            <a:r>
              <a:rPr lang="ru-RU" sz="2400" dirty="0" smtClean="0">
                <a:solidFill>
                  <a:srgbClr val="002060"/>
                </a:solidFill>
              </a:rPr>
              <a:t>Использованная </a:t>
            </a:r>
            <a:r>
              <a:rPr lang="ru-RU" sz="2400" dirty="0" err="1" smtClean="0">
                <a:solidFill>
                  <a:srgbClr val="002060"/>
                </a:solidFill>
              </a:rPr>
              <a:t>литераратура</a:t>
            </a:r>
            <a:r>
              <a:rPr lang="ru-RU" sz="2400" dirty="0" smtClean="0">
                <a:solidFill>
                  <a:srgbClr val="002060"/>
                </a:solidFill>
              </a:rPr>
              <a:t>.</a:t>
            </a:r>
            <a:endParaRPr lang="ru-RU" sz="2400" dirty="0" smtClean="0">
              <a:solidFill>
                <a:srgbClr val="002060"/>
              </a:solidFill>
            </a:endParaRPr>
          </a:p>
          <a:p>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285751"/>
            <a:ext cx="7772400" cy="1199034"/>
          </a:xfrm>
        </p:spPr>
        <p:txBody>
          <a:bodyPr>
            <a:normAutofit/>
          </a:bodyPr>
          <a:lstStyle/>
          <a:p>
            <a:pPr>
              <a:defRPr/>
            </a:pPr>
            <a:r>
              <a:rPr lang="ru-RU" dirty="0" smtClean="0">
                <a:solidFill>
                  <a:srgbClr val="C00000"/>
                </a:solidFill>
                <a:latin typeface="Arial Narrow" pitchFamily="34" charset="0"/>
              </a:rPr>
              <a:t>Использование  лекарственных  растений </a:t>
            </a:r>
            <a:r>
              <a:rPr lang="ru-RU" dirty="0" smtClean="0">
                <a:latin typeface="Arial Narrow" pitchFamily="34" charset="0"/>
              </a:rPr>
              <a:t/>
            </a:r>
            <a:br>
              <a:rPr lang="ru-RU" dirty="0" smtClean="0">
                <a:latin typeface="Arial Narrow" pitchFamily="34" charset="0"/>
              </a:rPr>
            </a:br>
            <a:endParaRPr lang="ru-RU" dirty="0">
              <a:latin typeface="Arial Narrow" pitchFamily="34" charset="0"/>
            </a:endParaRPr>
          </a:p>
        </p:txBody>
      </p:sp>
      <p:sp>
        <p:nvSpPr>
          <p:cNvPr id="12291" name="Текст 2"/>
          <p:cNvSpPr>
            <a:spLocks noGrp="1"/>
          </p:cNvSpPr>
          <p:nvPr>
            <p:ph type="body" idx="1"/>
          </p:nvPr>
        </p:nvSpPr>
        <p:spPr>
          <a:xfrm>
            <a:off x="549275" y="1484784"/>
            <a:ext cx="8029575" cy="5373216"/>
          </a:xfrm>
        </p:spPr>
        <p:txBody>
          <a:bodyPr>
            <a:normAutofit fontScale="92500"/>
          </a:bodyPr>
          <a:lstStyle/>
          <a:p>
            <a:r>
              <a:rPr lang="ru-RU" sz="2800" dirty="0" smtClean="0">
                <a:solidFill>
                  <a:srgbClr val="002060"/>
                </a:solidFill>
              </a:rPr>
              <a:t>Лекарственные растения используют в медицинской практике в свежем или высушенном виде.</a:t>
            </a:r>
          </a:p>
          <a:p>
            <a:r>
              <a:rPr lang="ru-RU" sz="2800" dirty="0" smtClean="0">
                <a:solidFill>
                  <a:srgbClr val="002060"/>
                </a:solidFill>
              </a:rPr>
              <a:t>Из свежих растений готовят соки, настойки и отвары.  Плоды  сушат, морозят в контейнерах и хранят в морозильной камере. Свежие растения обладают более сильным лечебным действием.  </a:t>
            </a:r>
          </a:p>
          <a:p>
            <a:r>
              <a:rPr lang="ru-RU" sz="2800" b="1" dirty="0" smtClean="0">
                <a:solidFill>
                  <a:srgbClr val="002060"/>
                </a:solidFill>
              </a:rPr>
              <a:t> </a:t>
            </a:r>
            <a:r>
              <a:rPr lang="ru-RU" sz="2800" dirty="0" smtClean="0">
                <a:solidFill>
                  <a:srgbClr val="002060"/>
                </a:solidFill>
              </a:rPr>
              <a:t>Чтобы собранные растения не изменили свойства и не потеряли лекарственного значения, нужно знать правила сбора, сушки, подготовки и сохранения растений.</a:t>
            </a:r>
            <a:r>
              <a:rPr lang="ru-RU" sz="2800" b="1" dirty="0" smtClean="0">
                <a:solidFill>
                  <a:srgbClr val="002060"/>
                </a:solidFill>
              </a:rPr>
              <a:t> </a:t>
            </a:r>
            <a:endParaRPr lang="ru-RU" sz="2800" dirty="0" smtClean="0">
              <a:solidFill>
                <a:srgbClr val="002060"/>
              </a:solidFill>
            </a:endParaRPr>
          </a:p>
          <a:p>
            <a:endParaRPr lang="ru-RU"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414338" y="1052736"/>
            <a:ext cx="8229600" cy="432048"/>
          </a:xfrm>
        </p:spPr>
        <p:txBody>
          <a:bodyPr>
            <a:normAutofit fontScale="90000"/>
          </a:bodyPr>
          <a:lstStyle/>
          <a:p>
            <a:pPr algn="ctr"/>
            <a:r>
              <a:rPr lang="ru-RU" sz="3100" b="1" dirty="0" smtClean="0">
                <a:solidFill>
                  <a:srgbClr val="C00000"/>
                </a:solidFill>
                <a:latin typeface="Arial Narrow" pitchFamily="34" charset="0"/>
              </a:rPr>
              <a:t>Правила сбора, сушки, хранения лекарственных растений</a:t>
            </a:r>
            <a:r>
              <a:rPr lang="ru-RU" dirty="0" smtClean="0">
                <a:solidFill>
                  <a:schemeClr val="tx1"/>
                </a:solidFill>
              </a:rPr>
              <a:t/>
            </a:r>
            <a:br>
              <a:rPr lang="ru-RU" dirty="0" smtClean="0">
                <a:solidFill>
                  <a:schemeClr val="tx1"/>
                </a:solidFill>
              </a:rPr>
            </a:br>
            <a:endParaRPr lang="ru-RU" dirty="0" smtClean="0"/>
          </a:p>
        </p:txBody>
      </p:sp>
      <p:sp>
        <p:nvSpPr>
          <p:cNvPr id="13315" name="Содержимое 2"/>
          <p:cNvSpPr>
            <a:spLocks noGrp="1"/>
          </p:cNvSpPr>
          <p:nvPr>
            <p:ph idx="1"/>
          </p:nvPr>
        </p:nvSpPr>
        <p:spPr>
          <a:xfrm>
            <a:off x="387350" y="980728"/>
            <a:ext cx="8229600" cy="5184575"/>
          </a:xfrm>
        </p:spPr>
        <p:txBody>
          <a:bodyPr>
            <a:normAutofit lnSpcReduction="10000"/>
          </a:bodyPr>
          <a:lstStyle/>
          <a:p>
            <a:r>
              <a:rPr lang="ru-RU" sz="2400" b="1" dirty="0" smtClean="0"/>
              <a:t>  </a:t>
            </a:r>
            <a:r>
              <a:rPr lang="ru-RU" sz="1500" b="1" dirty="0" smtClean="0">
                <a:solidFill>
                  <a:srgbClr val="002060"/>
                </a:solidFill>
              </a:rPr>
              <a:t>Собирать можно только те растения</a:t>
            </a:r>
            <a:r>
              <a:rPr lang="ru-RU" sz="1500" dirty="0" smtClean="0">
                <a:solidFill>
                  <a:srgbClr val="002060"/>
                </a:solidFill>
              </a:rPr>
              <a:t>, которые не относятся к числу охраняемых видов.</a:t>
            </a:r>
          </a:p>
          <a:p>
            <a:r>
              <a:rPr lang="ru-RU" sz="1500" b="1" dirty="0" smtClean="0">
                <a:solidFill>
                  <a:srgbClr val="002060"/>
                </a:solidFill>
              </a:rPr>
              <a:t>Брать только здоровые, не поврежденные</a:t>
            </a:r>
            <a:r>
              <a:rPr lang="ru-RU" sz="1500" dirty="0" smtClean="0">
                <a:solidFill>
                  <a:srgbClr val="002060"/>
                </a:solidFill>
              </a:rPr>
              <a:t>, хорошо известные вам растения.</a:t>
            </a:r>
          </a:p>
          <a:p>
            <a:r>
              <a:rPr lang="ru-RU" sz="1500" b="1" dirty="0" smtClean="0">
                <a:solidFill>
                  <a:srgbClr val="002060"/>
                </a:solidFill>
              </a:rPr>
              <a:t>Не вырывать растения с корнями</a:t>
            </a:r>
            <a:r>
              <a:rPr lang="ru-RU" sz="1500" dirty="0" smtClean="0">
                <a:solidFill>
                  <a:srgbClr val="002060"/>
                </a:solidFill>
              </a:rPr>
              <a:t>, их нужно срезать ножом, давая отрасти им снова.   </a:t>
            </a:r>
          </a:p>
          <a:p>
            <a:r>
              <a:rPr lang="ru-RU" sz="1500" b="1" dirty="0" smtClean="0">
                <a:solidFill>
                  <a:srgbClr val="002060"/>
                </a:solidFill>
              </a:rPr>
              <a:t>  Не собирать растения по обочинам автомобильных дорог, по краям полей -</a:t>
            </a:r>
            <a:r>
              <a:rPr lang="ru-RU" sz="1500" dirty="0" smtClean="0">
                <a:solidFill>
                  <a:srgbClr val="002060"/>
                </a:solidFill>
              </a:rPr>
              <a:t> они могут быть загрязнены выхлопными газами, удобрениями.</a:t>
            </a:r>
            <a:r>
              <a:rPr lang="ru-RU" sz="1500" b="1" dirty="0" smtClean="0">
                <a:solidFill>
                  <a:srgbClr val="002060"/>
                </a:solidFill>
              </a:rPr>
              <a:t> </a:t>
            </a:r>
            <a:endParaRPr lang="ru-RU" sz="1500" dirty="0" smtClean="0">
              <a:solidFill>
                <a:srgbClr val="002060"/>
              </a:solidFill>
            </a:endParaRPr>
          </a:p>
          <a:p>
            <a:r>
              <a:rPr lang="ru-RU" sz="1500" b="1" dirty="0" smtClean="0">
                <a:solidFill>
                  <a:srgbClr val="002060"/>
                </a:solidFill>
              </a:rPr>
              <a:t>Нельзя брать лекарственные растения в рот</a:t>
            </a:r>
            <a:r>
              <a:rPr lang="ru-RU" sz="1500" dirty="0" smtClean="0">
                <a:solidFill>
                  <a:srgbClr val="002060"/>
                </a:solidFill>
              </a:rPr>
              <a:t>, так как многие из них ядовитые. </a:t>
            </a:r>
          </a:p>
          <a:p>
            <a:r>
              <a:rPr lang="ru-RU" sz="1500" b="1" dirty="0" smtClean="0">
                <a:solidFill>
                  <a:srgbClr val="002060"/>
                </a:solidFill>
              </a:rPr>
              <a:t>Лекарственные растения собирают в солнечную сухую погоду</a:t>
            </a:r>
            <a:r>
              <a:rPr lang="ru-RU" sz="1500" dirty="0" smtClean="0">
                <a:solidFill>
                  <a:srgbClr val="002060"/>
                </a:solidFill>
              </a:rPr>
              <a:t>, лучше  с  утра, как только спадет роса. </a:t>
            </a:r>
          </a:p>
          <a:p>
            <a:r>
              <a:rPr lang="ru-RU" sz="1600" b="1" dirty="0" smtClean="0">
                <a:solidFill>
                  <a:srgbClr val="002060"/>
                </a:solidFill>
              </a:rPr>
              <a:t>Корни</a:t>
            </a:r>
            <a:r>
              <a:rPr lang="ru-RU" sz="1600" dirty="0" smtClean="0">
                <a:solidFill>
                  <a:srgbClr val="002060"/>
                </a:solidFill>
              </a:rPr>
              <a:t> выкапывают осенью после опадания листьев или ранней весной.  </a:t>
            </a:r>
          </a:p>
          <a:p>
            <a:r>
              <a:rPr lang="ru-RU" sz="1600" b="1" dirty="0" smtClean="0">
                <a:solidFill>
                  <a:srgbClr val="002060"/>
                </a:solidFill>
              </a:rPr>
              <a:t> Листья и стебли  -</a:t>
            </a:r>
            <a:r>
              <a:rPr lang="ru-RU" sz="1600" dirty="0" smtClean="0">
                <a:solidFill>
                  <a:srgbClr val="002060"/>
                </a:solidFill>
              </a:rPr>
              <a:t> во время цветения</a:t>
            </a:r>
          </a:p>
          <a:p>
            <a:r>
              <a:rPr lang="ru-RU" sz="1600" b="1" dirty="0" smtClean="0">
                <a:solidFill>
                  <a:srgbClr val="002060"/>
                </a:solidFill>
              </a:rPr>
              <a:t> Цветки</a:t>
            </a:r>
            <a:r>
              <a:rPr lang="ru-RU" sz="1600" dirty="0" smtClean="0">
                <a:solidFill>
                  <a:srgbClr val="002060"/>
                </a:solidFill>
              </a:rPr>
              <a:t> - в начале цветения</a:t>
            </a:r>
          </a:p>
          <a:p>
            <a:r>
              <a:rPr lang="ru-RU" sz="1600" b="1" dirty="0" smtClean="0">
                <a:solidFill>
                  <a:srgbClr val="002060"/>
                </a:solidFill>
              </a:rPr>
              <a:t> Плоды</a:t>
            </a:r>
            <a:r>
              <a:rPr lang="ru-RU" sz="1600" dirty="0" smtClean="0">
                <a:solidFill>
                  <a:srgbClr val="002060"/>
                </a:solidFill>
              </a:rPr>
              <a:t> - в период полноценного созревания</a:t>
            </a:r>
            <a:r>
              <a:rPr lang="ru-RU" sz="1600" b="1" dirty="0" smtClean="0">
                <a:solidFill>
                  <a:srgbClr val="002060"/>
                </a:solidFill>
              </a:rPr>
              <a:t>  </a:t>
            </a:r>
            <a:endParaRPr lang="ru-RU" sz="1600" dirty="0" smtClean="0">
              <a:solidFill>
                <a:srgbClr val="002060"/>
              </a:solidFill>
            </a:endParaRPr>
          </a:p>
          <a:p>
            <a:r>
              <a:rPr lang="ru-RU" sz="1600" b="1" dirty="0" smtClean="0">
                <a:solidFill>
                  <a:srgbClr val="002060"/>
                </a:solidFill>
              </a:rPr>
              <a:t> Сушить лекарственные растения</a:t>
            </a:r>
            <a:r>
              <a:rPr lang="ru-RU" sz="1600" dirty="0" smtClean="0">
                <a:solidFill>
                  <a:srgbClr val="002060"/>
                </a:solidFill>
              </a:rPr>
              <a:t> нужно без промедления  в хорошо проветриваемом  месте, в тени.     </a:t>
            </a:r>
            <a:r>
              <a:rPr lang="ru-RU" sz="1600" u="sng" dirty="0" smtClean="0">
                <a:solidFill>
                  <a:srgbClr val="002060"/>
                </a:solidFill>
              </a:rPr>
              <a:t> </a:t>
            </a:r>
            <a:endParaRPr lang="ru-RU" sz="1600" dirty="0" smtClean="0">
              <a:solidFill>
                <a:srgbClr val="002060"/>
              </a:solidFill>
            </a:endParaRPr>
          </a:p>
          <a:p>
            <a:r>
              <a:rPr lang="ru-RU" sz="1600" dirty="0" smtClean="0">
                <a:solidFill>
                  <a:srgbClr val="002060"/>
                </a:solidFill>
              </a:rPr>
              <a:t> Хранить высушенные растения лучше в стеклянной посуде или в пакетиках.</a:t>
            </a:r>
          </a:p>
          <a:p>
            <a:endParaRPr lang="ru-RU"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4" name="Rectangle 8"/>
          <p:cNvSpPr>
            <a:spLocks noGrp="1" noChangeArrowheads="1"/>
          </p:cNvSpPr>
          <p:nvPr>
            <p:ph type="title"/>
          </p:nvPr>
        </p:nvSpPr>
        <p:spPr>
          <a:xfrm>
            <a:off x="467544" y="548680"/>
            <a:ext cx="7920880" cy="936104"/>
          </a:xfrm>
        </p:spPr>
        <p:txBody>
          <a:bodyPr/>
          <a:lstStyle/>
          <a:p>
            <a:pPr algn="ctr"/>
            <a:r>
              <a:rPr lang="ru-RU" b="1" dirty="0">
                <a:solidFill>
                  <a:srgbClr val="C00000"/>
                </a:solidFill>
              </a:rPr>
              <a:t>Одуванчик </a:t>
            </a:r>
          </a:p>
        </p:txBody>
      </p:sp>
      <p:sp>
        <p:nvSpPr>
          <p:cNvPr id="24585" name="Rectangle 9"/>
          <p:cNvSpPr>
            <a:spLocks noGrp="1" noChangeArrowheads="1"/>
          </p:cNvSpPr>
          <p:nvPr>
            <p:ph type="body" sz="half" idx="1"/>
          </p:nvPr>
        </p:nvSpPr>
        <p:spPr>
          <a:xfrm>
            <a:off x="611560" y="1628800"/>
            <a:ext cx="3616325" cy="4497387"/>
          </a:xfrm>
          <a:ln w="38100">
            <a:solidFill>
              <a:schemeClr val="hlink"/>
            </a:solidFill>
          </a:ln>
        </p:spPr>
        <p:txBody>
          <a:bodyPr>
            <a:normAutofit/>
          </a:bodyPr>
          <a:lstStyle/>
          <a:p>
            <a:pPr>
              <a:lnSpc>
                <a:spcPct val="90000"/>
              </a:lnSpc>
              <a:buFontTx/>
              <a:buNone/>
            </a:pPr>
            <a:endParaRPr lang="ru-RU" sz="2000" b="1" dirty="0">
              <a:solidFill>
                <a:schemeClr val="hlink"/>
              </a:solidFill>
            </a:endParaRPr>
          </a:p>
          <a:p>
            <a:pPr>
              <a:lnSpc>
                <a:spcPct val="90000"/>
              </a:lnSpc>
              <a:buFontTx/>
              <a:buNone/>
            </a:pPr>
            <a:endParaRPr lang="ru-RU" sz="2000" b="1" dirty="0">
              <a:solidFill>
                <a:schemeClr val="hlink"/>
              </a:solidFill>
            </a:endParaRPr>
          </a:p>
        </p:txBody>
      </p:sp>
      <p:sp>
        <p:nvSpPr>
          <p:cNvPr id="24586" name="Rectangle 10"/>
          <p:cNvSpPr>
            <a:spLocks noGrp="1" noChangeArrowheads="1"/>
          </p:cNvSpPr>
          <p:nvPr>
            <p:ph sz="half" idx="2"/>
          </p:nvPr>
        </p:nvSpPr>
        <p:spPr>
          <a:xfrm>
            <a:off x="4355976" y="1598613"/>
            <a:ext cx="3294187" cy="4497387"/>
          </a:xfrm>
        </p:spPr>
        <p:txBody>
          <a:bodyPr/>
          <a:lstStyle/>
          <a:p>
            <a:pPr>
              <a:lnSpc>
                <a:spcPct val="90000"/>
              </a:lnSpc>
            </a:pPr>
            <a:endParaRPr lang="ru-RU" sz="2000" dirty="0"/>
          </a:p>
        </p:txBody>
      </p:sp>
      <p:pic>
        <p:nvPicPr>
          <p:cNvPr id="24589" name="Picture 13" descr="Настойка из одуванчиков"/>
          <p:cNvPicPr>
            <a:picLocks noChangeAspect="1" noChangeArrowheads="1"/>
          </p:cNvPicPr>
          <p:nvPr/>
        </p:nvPicPr>
        <p:blipFill>
          <a:blip r:embed="rId2" cstate="print"/>
          <a:srcRect/>
          <a:stretch>
            <a:fillRect/>
          </a:stretch>
        </p:blipFill>
        <p:spPr bwMode="auto">
          <a:xfrm>
            <a:off x="4499992" y="1628775"/>
            <a:ext cx="4032448" cy="4464050"/>
          </a:xfrm>
          <a:prstGeom prst="rect">
            <a:avLst/>
          </a:prstGeom>
          <a:noFill/>
          <a:ln w="38100">
            <a:solidFill>
              <a:schemeClr val="hlink"/>
            </a:solidFill>
            <a:miter lim="800000"/>
            <a:headEnd/>
            <a:tailEnd/>
          </a:ln>
        </p:spPr>
      </p:pic>
      <p:sp>
        <p:nvSpPr>
          <p:cNvPr id="6" name="Прямоугольник 5"/>
          <p:cNvSpPr/>
          <p:nvPr/>
        </p:nvSpPr>
        <p:spPr>
          <a:xfrm>
            <a:off x="755576" y="1556792"/>
            <a:ext cx="3384376" cy="4185761"/>
          </a:xfrm>
          <a:prstGeom prst="rect">
            <a:avLst/>
          </a:prstGeom>
        </p:spPr>
        <p:txBody>
          <a:bodyPr wrap="square">
            <a:spAutoFit/>
          </a:bodyPr>
          <a:lstStyle/>
          <a:p>
            <a:r>
              <a:rPr lang="ru-RU" sz="1400" dirty="0" smtClean="0">
                <a:solidFill>
                  <a:srgbClr val="002060"/>
                </a:solidFill>
              </a:rPr>
              <a:t>Многолетнее травянистое растение, во всех частях содержащее млечный сок. Корень стержневой, маловетвистый, мясистый, высотой 20—60 см. Все листья собраны в прикорневую розетку, ланцетные , к основанию суженные. Цветочные стрелки полые, располагаются по нескольку, чуть суженные к верхушке, во время цветения. Одуванчик многолетнее травянистое растение, которое имеет безлиственный цилиндрический стебель, на верхушке стебля всего одна корзиночка. Цветки одуванчика золотисто-желтого цвета, язычковые.</a:t>
            </a:r>
            <a:endParaRPr lang="ru-RU" sz="1400" dirty="0">
              <a:solidFill>
                <a:srgbClr val="00206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27013"/>
            <a:ext cx="6508576" cy="1143000"/>
          </a:xfrm>
        </p:spPr>
        <p:txBody>
          <a:bodyPr>
            <a:normAutofit/>
          </a:bodyPr>
          <a:lstStyle/>
          <a:p>
            <a:pPr algn="ctr"/>
            <a:r>
              <a:rPr lang="ru-RU" sz="2800" dirty="0" smtClean="0">
                <a:solidFill>
                  <a:srgbClr val="C00000"/>
                </a:solidFill>
              </a:rPr>
              <a:t>Одуванчик лекарственный.</a:t>
            </a:r>
            <a:endParaRPr lang="ru-RU" sz="2800" dirty="0">
              <a:solidFill>
                <a:srgbClr val="C00000"/>
              </a:solidFill>
            </a:endParaRPr>
          </a:p>
        </p:txBody>
      </p:sp>
      <p:sp>
        <p:nvSpPr>
          <p:cNvPr id="3" name="Текст 2"/>
          <p:cNvSpPr>
            <a:spLocks noGrp="1"/>
          </p:cNvSpPr>
          <p:nvPr>
            <p:ph type="body" sz="half" idx="1"/>
          </p:nvPr>
        </p:nvSpPr>
        <p:spPr/>
        <p:txBody>
          <a:bodyPr>
            <a:normAutofit/>
          </a:bodyPr>
          <a:lstStyle/>
          <a:p>
            <a:endParaRPr lang="ru-RU" dirty="0"/>
          </a:p>
        </p:txBody>
      </p:sp>
      <p:sp>
        <p:nvSpPr>
          <p:cNvPr id="4" name="Содержимое 3"/>
          <p:cNvSpPr>
            <a:spLocks noGrp="1"/>
          </p:cNvSpPr>
          <p:nvPr>
            <p:ph sz="half" idx="2"/>
          </p:nvPr>
        </p:nvSpPr>
        <p:spPr>
          <a:xfrm>
            <a:off x="4032250" y="1598613"/>
            <a:ext cx="4572198" cy="4497387"/>
          </a:xfrm>
        </p:spPr>
        <p:txBody>
          <a:bodyPr>
            <a:normAutofit/>
          </a:bodyPr>
          <a:lstStyle/>
          <a:p>
            <a:r>
              <a:rPr lang="ru-RU" sz="1600" dirty="0" smtClean="0">
                <a:solidFill>
                  <a:srgbClr val="002060"/>
                </a:solidFill>
              </a:rPr>
              <a:t>Растет он повсюду и особенно заметен в период цветения своими ярко желтыми цветками. Весной, когда организм исчерпал свои витаминные запасы, одуванчик - это прекрасная возможность пополнить их.</a:t>
            </a:r>
            <a:br>
              <a:rPr lang="ru-RU" sz="1600" dirty="0" smtClean="0">
                <a:solidFill>
                  <a:srgbClr val="002060"/>
                </a:solidFill>
              </a:rPr>
            </a:br>
            <a:r>
              <a:rPr lang="ru-RU" sz="1600" dirty="0" smtClean="0">
                <a:solidFill>
                  <a:srgbClr val="002060"/>
                </a:solidFill>
              </a:rPr>
              <a:t/>
            </a:r>
            <a:br>
              <a:rPr lang="ru-RU" sz="1600" dirty="0" smtClean="0">
                <a:solidFill>
                  <a:srgbClr val="002060"/>
                </a:solidFill>
              </a:rPr>
            </a:br>
            <a:r>
              <a:rPr lang="ru-RU" sz="1600" dirty="0" smtClean="0">
                <a:solidFill>
                  <a:srgbClr val="002060"/>
                </a:solidFill>
              </a:rPr>
              <a:t>С лечебной целью используют все растение одуванчика, как наземную часть, так и корни. Наземную часть заготавливают во время цветения растения, корни — осенью и ранней весной (для лечения щитовидной железы).</a:t>
            </a:r>
            <a:r>
              <a:rPr lang="ru-RU" sz="1400" dirty="0" smtClean="0"/>
              <a:t> </a:t>
            </a:r>
            <a:endParaRPr lang="ru-RU" sz="1400" dirty="0"/>
          </a:p>
        </p:txBody>
      </p:sp>
      <p:pic>
        <p:nvPicPr>
          <p:cNvPr id="5" name="Рисунок 4" descr="http://www.mplants.org.ua/img/oduvansik2.jpg"/>
          <p:cNvPicPr/>
          <p:nvPr/>
        </p:nvPicPr>
        <p:blipFill>
          <a:blip r:embed="rId2" cstate="print"/>
          <a:srcRect/>
          <a:stretch>
            <a:fillRect/>
          </a:stretch>
        </p:blipFill>
        <p:spPr bwMode="auto">
          <a:xfrm>
            <a:off x="611560" y="1628800"/>
            <a:ext cx="3168352" cy="439248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725144"/>
            <a:ext cx="8389560" cy="1312006"/>
          </a:xfrm>
        </p:spPr>
        <p:txBody>
          <a:bodyPr>
            <a:normAutofit/>
          </a:bodyPr>
          <a:lstStyle/>
          <a:p>
            <a:r>
              <a:rPr lang="ru-RU" sz="1600" dirty="0" smtClean="0">
                <a:solidFill>
                  <a:srgbClr val="C00000"/>
                </a:solidFill>
              </a:rPr>
              <a:t>Место произрастания. </a:t>
            </a:r>
            <a:r>
              <a:rPr lang="ru-RU" sz="1600" dirty="0" smtClean="0">
                <a:solidFill>
                  <a:srgbClr val="002060"/>
                </a:solidFill>
              </a:rPr>
              <a:t>Леса, луга, пойменные  и суходольные (</a:t>
            </a:r>
            <a:r>
              <a:rPr lang="ru-RU" sz="1600" dirty="0" err="1" smtClean="0">
                <a:solidFill>
                  <a:srgbClr val="002060"/>
                </a:solidFill>
              </a:rPr>
              <a:t>аласные</a:t>
            </a:r>
            <a:r>
              <a:rPr lang="ru-RU" sz="1600" dirty="0" smtClean="0">
                <a:solidFill>
                  <a:srgbClr val="002060"/>
                </a:solidFill>
              </a:rPr>
              <a:t>), травяные склоны, поляны, вблизи жилья.</a:t>
            </a:r>
            <a:br>
              <a:rPr lang="ru-RU" sz="1600" dirty="0" smtClean="0">
                <a:solidFill>
                  <a:srgbClr val="002060"/>
                </a:solidFill>
              </a:rPr>
            </a:br>
            <a:r>
              <a:rPr lang="ru-RU" sz="1600" dirty="0" smtClean="0">
                <a:solidFill>
                  <a:srgbClr val="C00000"/>
                </a:solidFill>
              </a:rPr>
              <a:t>Распространение. </a:t>
            </a:r>
            <a:r>
              <a:rPr lang="ru-RU" sz="1600" dirty="0" smtClean="0">
                <a:solidFill>
                  <a:srgbClr val="002060"/>
                </a:solidFill>
              </a:rPr>
              <a:t>Повсеместно.</a:t>
            </a:r>
            <a:br>
              <a:rPr lang="ru-RU" sz="1600" dirty="0" smtClean="0">
                <a:solidFill>
                  <a:srgbClr val="002060"/>
                </a:solidFill>
              </a:rPr>
            </a:br>
            <a:r>
              <a:rPr lang="ru-RU" sz="1600" dirty="0" smtClean="0">
                <a:solidFill>
                  <a:srgbClr val="002060"/>
                </a:solidFill>
              </a:rPr>
              <a:t>Используемые органы. Корни, листья, цветок.</a:t>
            </a:r>
            <a:br>
              <a:rPr lang="ru-RU" sz="1600" dirty="0" smtClean="0">
                <a:solidFill>
                  <a:srgbClr val="002060"/>
                </a:solidFill>
              </a:rPr>
            </a:br>
            <a:r>
              <a:rPr lang="ru-RU" sz="1600" dirty="0" smtClean="0">
                <a:solidFill>
                  <a:srgbClr val="002060"/>
                </a:solidFill>
              </a:rPr>
              <a:t>Сроки и способы</a:t>
            </a:r>
            <a:endParaRPr lang="ru-RU" sz="1600" dirty="0">
              <a:solidFill>
                <a:srgbClr val="002060"/>
              </a:solidFill>
            </a:endParaRPr>
          </a:p>
        </p:txBody>
      </p:sp>
      <p:pic>
        <p:nvPicPr>
          <p:cNvPr id="5" name="Picture 2" descr="C:\Documents and Settings\PUNKROCKER\Рабочий стол\Лек.раст\одуванчик.jpg"/>
          <p:cNvPicPr>
            <a:picLocks noGrp="1" noChangeAspect="1" noChangeArrowheads="1"/>
          </p:cNvPicPr>
          <p:nvPr>
            <p:ph sz="half" idx="1"/>
          </p:nvPr>
        </p:nvPicPr>
        <p:blipFill>
          <a:blip r:embed="rId2" cstate="print"/>
          <a:srcRect/>
          <a:stretch>
            <a:fillRect/>
          </a:stretch>
        </p:blipFill>
        <p:spPr bwMode="auto">
          <a:xfrm>
            <a:off x="2051720" y="836712"/>
            <a:ext cx="4417690" cy="3650853"/>
          </a:xfrm>
          <a:prstGeom prst="rect">
            <a:avLst/>
          </a:prstGeom>
          <a:noFill/>
          <a:ln w="9525">
            <a:noFill/>
            <a:miter lim="800000"/>
            <a:headEnd/>
            <a:tailEnd/>
          </a:ln>
        </p:spPr>
      </p:pic>
      <p:sp>
        <p:nvSpPr>
          <p:cNvPr id="7" name="Содержимое 6"/>
          <p:cNvSpPr>
            <a:spLocks noGrp="1"/>
          </p:cNvSpPr>
          <p:nvPr>
            <p:ph sz="half" idx="2"/>
          </p:nvPr>
        </p:nvSpPr>
        <p:spPr/>
        <p:txBody>
          <a:bodyPr/>
          <a:lstStyle/>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368</TotalTime>
  <Words>963</Words>
  <Application>Microsoft Office PowerPoint</Application>
  <PresentationFormat>Экран (4:3)</PresentationFormat>
  <Paragraphs>87</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Аспект</vt:lpstr>
      <vt:lpstr>Одуванчик лекарственный. ( ньээм, алтан тобо)</vt:lpstr>
      <vt:lpstr>678586. Республика Саха (Якутия) Эвено – Бытантайский улус МБОУ Кустурская средняя общеобразовательная школа имени Слепцова И.Н.   </vt:lpstr>
      <vt:lpstr>Слайд 3</vt:lpstr>
      <vt:lpstr>План работы.</vt:lpstr>
      <vt:lpstr>Использование  лекарственных  растений  </vt:lpstr>
      <vt:lpstr>Правила сбора, сушки, хранения лекарственных растений </vt:lpstr>
      <vt:lpstr>Одуванчик </vt:lpstr>
      <vt:lpstr>Одуванчик лекарственный.</vt:lpstr>
      <vt:lpstr>Место произрастания. Леса, луга, пойменные  и суходольные (аласные), травяные склоны, поляны, вблизи жилья. Распространение. Повсеместно. Используемые органы. Корни, листья, цветок. Сроки и способы</vt:lpstr>
      <vt:lpstr> Листья с цветками сушат на открытом воздухе в тени, расстелив тонким слоем, часто переворачивая, корни — подвялив и отряхнув от земли — в сушилках при температуре 50—60°С. Сухое растение хранят в картонных коробках, бумажных мешках, ящиках и т.п. Срок хранения листьев с цветками — 1—2 года, корней — до 5 лет. </vt:lpstr>
      <vt:lpstr> </vt:lpstr>
      <vt:lpstr> Фармакологические свойства и применение. </vt:lpstr>
      <vt:lpstr>Слайд 13</vt:lpstr>
      <vt:lpstr>  Способы приготовления и использования</vt:lpstr>
      <vt:lpstr>Заключение.</vt:lpstr>
      <vt:lpstr>Использованная литература.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Светлана</dc:creator>
  <cp:lastModifiedBy>Светлана</cp:lastModifiedBy>
  <cp:revision>28</cp:revision>
  <dcterms:created xsi:type="dcterms:W3CDTF">2016-11-16T13:35:22Z</dcterms:created>
  <dcterms:modified xsi:type="dcterms:W3CDTF">2016-11-29T04:35:29Z</dcterms:modified>
</cp:coreProperties>
</file>