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41" r:id="rId2"/>
    <p:sldId id="256" r:id="rId3"/>
    <p:sldId id="257"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343" r:id="rId18"/>
    <p:sldId id="342" r:id="rId19"/>
    <p:sldId id="276" r:id="rId20"/>
    <p:sldId id="277" r:id="rId21"/>
    <p:sldId id="278" r:id="rId22"/>
    <p:sldId id="279" r:id="rId23"/>
    <p:sldId id="258" r:id="rId24"/>
    <p:sldId id="280" r:id="rId25"/>
    <p:sldId id="281" r:id="rId26"/>
    <p:sldId id="282" r:id="rId27"/>
    <p:sldId id="283" r:id="rId28"/>
    <p:sldId id="284" r:id="rId29"/>
    <p:sldId id="285" r:id="rId30"/>
    <p:sldId id="286" r:id="rId31"/>
    <p:sldId id="287" r:id="rId32"/>
    <p:sldId id="337" r:id="rId33"/>
    <p:sldId id="288" r:id="rId34"/>
    <p:sldId id="289" r:id="rId35"/>
    <p:sldId id="290" r:id="rId36"/>
    <p:sldId id="291" r:id="rId37"/>
    <p:sldId id="292" r:id="rId38"/>
    <p:sldId id="293" r:id="rId39"/>
    <p:sldId id="338" r:id="rId40"/>
    <p:sldId id="294" r:id="rId41"/>
    <p:sldId id="339"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40" r:id="rId58"/>
    <p:sldId id="311" r:id="rId59"/>
    <p:sldId id="312" r:id="rId60"/>
    <p:sldId id="313" r:id="rId61"/>
    <p:sldId id="275"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691" autoAdjust="0"/>
    <p:restoredTop sz="94660"/>
  </p:normalViewPr>
  <p:slideViewPr>
    <p:cSldViewPr>
      <p:cViewPr varScale="1">
        <p:scale>
          <a:sx n="69" d="100"/>
          <a:sy n="69" d="100"/>
        </p:scale>
        <p:origin x="-17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5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304E7-7697-4B96-A911-72C34EC7303D}" type="datetimeFigureOut">
              <a:rPr lang="ru-RU" smtClean="0"/>
              <a:t>05.01.2017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EC36F-9C0F-471D-AC40-6DFE1A6B0552}" type="slidenum">
              <a:rPr lang="ru-RU" smtClean="0"/>
              <a:t>‹#›</a:t>
            </a:fld>
            <a:endParaRPr lang="ru-RU"/>
          </a:p>
        </p:txBody>
      </p:sp>
    </p:spTree>
    <p:extLst>
      <p:ext uri="{BB962C8B-B14F-4D97-AF65-F5344CB8AC3E}">
        <p14:creationId xmlns:p14="http://schemas.microsoft.com/office/powerpoint/2010/main" val="153042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udivitelno.com/mesta/item/140-cvetnye-peski-chamarel"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udivitelno.com/mesta/item/132-tury-v-pajjes-mavrikij"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udivitelno.com/mesta/item/12-wave-in-usa"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Козы известны своим акробатическим мастерством и умением удерживать равновесие на отвесных скалах. Однако на этом их удивительные способности не заканчиваются – в королевстве Марокко можно увидеть еще более необычное зрелище: десятки рогатых животных удобно устраиваются на деревьях, словно стая птиц. Они взбираются на самые высокие ветки, подобно искусным </a:t>
            </a:r>
            <a:r>
              <a:rPr lang="ru-RU" dirty="0" err="1" smtClean="0"/>
              <a:t>эквили-бристам</a:t>
            </a:r>
            <a:r>
              <a:rPr lang="ru-RU" dirty="0" smtClean="0"/>
              <a:t>, где занимаются размеренным поеданием зеленых листьев и плодов.</a:t>
            </a: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a:t>
            </a:fld>
            <a:endParaRPr lang="ru-RU"/>
          </a:p>
        </p:txBody>
      </p:sp>
    </p:spTree>
    <p:extLst>
      <p:ext uri="{BB962C8B-B14F-4D97-AF65-F5344CB8AC3E}">
        <p14:creationId xmlns:p14="http://schemas.microsoft.com/office/powerpoint/2010/main" val="94367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Омытый тихоокеанскими водами американский штат Орегон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живописная территория,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покрытая густыми девственными лесами, живописными озерами и красивыми горными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вершинами. Благодаря западному расположению, обеспечивающему роскошные закаты</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солнца, ему присвоили еще одно название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штат солнечного заката</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Много запоминающихся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природных достопримечательностей можно встретить на орегонском побережье, однако</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звание самого впечатляющего заслуженно носит уникальное образование, именуемое Колодцем Тора.</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20</a:t>
            </a:fld>
            <a:endParaRPr lang="ru-RU"/>
          </a:p>
        </p:txBody>
      </p:sp>
    </p:spTree>
    <p:extLst>
      <p:ext uri="{BB962C8B-B14F-4D97-AF65-F5344CB8AC3E}">
        <p14:creationId xmlns:p14="http://schemas.microsoft.com/office/powerpoint/2010/main" val="219499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Природные представления начинаются на мысе примерно за час до прилива: выныривая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из глубин, бурлящая вода поднимается на высоту до шести метров и обрушивается обратно</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в воронку, создавая чарующие шумовые эффекты и визуальные картины, достойные кисти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живописца. Этот факт сделал природное образование своеобразным местом паломничества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фотографов со всего мира. Несмотря на опасность, которую несет непредсказуемый колодец,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отважные охотники за удачными кадрами приближаются к нему на довольно близкое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расстояни</a:t>
            </a:r>
            <a:endPar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е, хотя в один миг большая волна может обрушиться на смельчака и смыть его в океанскую</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пучину. Подобраться к воронке очень сложно из-за сильного ветра и мокрых камней, на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которых очень легко поскользнуться.</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21</a:t>
            </a:fld>
            <a:endParaRPr lang="ru-RU"/>
          </a:p>
        </p:txBody>
      </p:sp>
    </p:spTree>
    <p:extLst>
      <p:ext uri="{BB962C8B-B14F-4D97-AF65-F5344CB8AC3E}">
        <p14:creationId xmlns:p14="http://schemas.microsoft.com/office/powerpoint/2010/main" val="426681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Водопад Митчелл - живописный природный объект в австралийской глубинке и по совместительству</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одна из самых фотографируемых достопримечательностей округа Кимберли, что в Западной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Австралии. Четырехъярусный водопад, расположенный в отдаленном районе, имеет суммарный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перепад высот около 80 метров. Согласно австралийским справочникам, он занимает второе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место на пьедестале самых высоких водопадов штата.</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23</a:t>
            </a:fld>
            <a:endParaRPr lang="ru-RU"/>
          </a:p>
        </p:txBody>
      </p:sp>
    </p:spTree>
    <p:extLst>
      <p:ext uri="{BB962C8B-B14F-4D97-AF65-F5344CB8AC3E}">
        <p14:creationId xmlns:p14="http://schemas.microsoft.com/office/powerpoint/2010/main" val="382180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Ледниковое озеро </a:t>
            </a:r>
            <a:r>
              <a:rPr kumimoji="0" lang="ru-RU" sz="1200" b="0" i="0" u="none" strike="noStrike" cap="none" normalizeH="0" baseline="0" dirty="0" err="1" smtClean="0">
                <a:ln>
                  <a:noFill/>
                </a:ln>
                <a:solidFill>
                  <a:srgbClr val="2B42F0"/>
                </a:solidFill>
                <a:effectLst/>
                <a:latin typeface="Arial" pitchFamily="34" charset="0"/>
                <a:ea typeface="Times New Roman" pitchFamily="18" charset="0"/>
                <a:cs typeface="Arial" pitchFamily="34" charset="0"/>
              </a:rPr>
              <a:t>Йокульсарлон</a:t>
            </a: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 в Исландии </a:t>
            </a:r>
            <a:endParaRPr kumimoji="0" lang="ru-RU"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Йокульсарлон</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 место, где на расстоянии вытянутой руки можно рассматривать отражающие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цвет неба ледники. Оно представляет собой крупное ледниковое озеро, которое относится к</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одним из самых знаменитых достопримечательностей Исландии. Находится на юго-востоке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страны, между Национальным парком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Скафтафетль</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и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Хёфн</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ответвляясь от южной части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крупнейшего ледника Европы,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Ватнайёкюдль</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Сегодня ледниковое озеро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Йокульсарлон</a:t>
            </a:r>
            <a:endPar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рассматривается как одно из природных чудес Исландии.</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26</a:t>
            </a:fld>
            <a:endParaRPr lang="ru-RU"/>
          </a:p>
        </p:txBody>
      </p:sp>
    </p:spTree>
    <p:extLst>
      <p:ext uri="{BB962C8B-B14F-4D97-AF65-F5344CB8AC3E}">
        <p14:creationId xmlns:p14="http://schemas.microsoft.com/office/powerpoint/2010/main" val="57582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Мраморные пещеры </a:t>
            </a:r>
            <a:r>
              <a:rPr kumimoji="0" lang="ru-RU" sz="1200" b="0" i="0" u="none" strike="noStrike" cap="none" normalizeH="0" baseline="0" dirty="0" err="1" smtClean="0">
                <a:ln>
                  <a:noFill/>
                </a:ln>
                <a:solidFill>
                  <a:srgbClr val="2B42F0"/>
                </a:solidFill>
                <a:effectLst/>
                <a:latin typeface="Arial" pitchFamily="34" charset="0"/>
                <a:ea typeface="Times New Roman" pitchFamily="18" charset="0"/>
                <a:cs typeface="Arial" pitchFamily="34" charset="0"/>
              </a:rPr>
              <a:t>Чиле-Чико</a:t>
            </a: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 Чили </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На границе Аргентины и Чили, неподалеку от чилийского города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Чиле-Чико</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располагается одно из глубочайших озер в мире -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Lago</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General</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Carrera</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(чилийское название) или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Lago</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Buenos</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Aires</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(аргентинское название).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27</a:t>
            </a:fld>
            <a:endParaRPr lang="ru-RU"/>
          </a:p>
        </p:txBody>
      </p:sp>
    </p:spTree>
    <p:extLst>
      <p:ext uri="{BB962C8B-B14F-4D97-AF65-F5344CB8AC3E}">
        <p14:creationId xmlns:p14="http://schemas.microsoft.com/office/powerpoint/2010/main" val="3103578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Остров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Сокотра</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одно из самых прекрасных и удивительных мест на Земле. В жестких пустынных условиях здесь выжили уникальные представители растительного и животного мира. А благодаря изолированности острова множество здешних видов флоры и фауны больше не встречаются ни в одном уголке мира.</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28</a:t>
            </a:fld>
            <a:endParaRPr lang="ru-RU"/>
          </a:p>
        </p:txBody>
      </p:sp>
    </p:spTree>
    <p:extLst>
      <p:ext uri="{BB962C8B-B14F-4D97-AF65-F5344CB8AC3E}">
        <p14:creationId xmlns:p14="http://schemas.microsoft.com/office/powerpoint/2010/main" val="3094128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Остров знаменит своим необычным ландшафтом, который можно принять за декорацию к фантастическому фильму о неземной цивилизации. На востоке и в центре острова преобладают горные гряды с заостренными вершинами, вздымающимися в небо на высоту 1570 метров. Горные долины представляют собой живительные зеленые оазисы. Крутые склоны, нависающие над равнинным побережьем или прямо над бушующими волнами, известняковые плато, расположенные на пересечении всех ветров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все это удивительные пейзажи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Сокотры</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31</a:t>
            </a:fld>
            <a:endParaRPr lang="ru-RU"/>
          </a:p>
        </p:txBody>
      </p:sp>
    </p:spTree>
    <p:extLst>
      <p:ext uri="{BB962C8B-B14F-4D97-AF65-F5344CB8AC3E}">
        <p14:creationId xmlns:p14="http://schemas.microsoft.com/office/powerpoint/2010/main" val="169520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effectLst/>
                <a:latin typeface="Segoe UI"/>
                <a:ea typeface="Times New Roman"/>
                <a:cs typeface="Times New Roman"/>
              </a:rPr>
              <a:t>На </a:t>
            </a:r>
            <a:r>
              <a:rPr lang="ru-RU" sz="1200" dirty="0" err="1" smtClean="0">
                <a:solidFill>
                  <a:srgbClr val="000000"/>
                </a:solidFill>
                <a:effectLst/>
                <a:latin typeface="Segoe UI"/>
                <a:ea typeface="Times New Roman"/>
                <a:cs typeface="Times New Roman"/>
              </a:rPr>
              <a:t>Сокотре</a:t>
            </a:r>
            <a:r>
              <a:rPr lang="ru-RU" sz="1200" dirty="0" smtClean="0">
                <a:solidFill>
                  <a:srgbClr val="000000"/>
                </a:solidFill>
                <a:effectLst/>
                <a:latin typeface="Segoe UI"/>
                <a:ea typeface="Times New Roman"/>
                <a:cs typeface="Times New Roman"/>
              </a:rPr>
              <a:t> произрастает около 800 видов растений. Ученые говорят, что уникальные растения острова – это осколки древней земной флоры, исчезнувшие на материке миллионы лет назад. Самыми известными являются Драконовые деревья, Огуречное дерево, </a:t>
            </a:r>
            <a:r>
              <a:rPr lang="ru-RU" sz="1200" dirty="0" err="1" smtClean="0">
                <a:solidFill>
                  <a:srgbClr val="000000"/>
                </a:solidFill>
                <a:effectLst/>
                <a:latin typeface="Segoe UI"/>
                <a:ea typeface="Times New Roman"/>
                <a:cs typeface="Times New Roman"/>
              </a:rPr>
              <a:t>Дорстения</a:t>
            </a:r>
            <a:r>
              <a:rPr lang="ru-RU" sz="1200" dirty="0" smtClean="0">
                <a:solidFill>
                  <a:srgbClr val="000000"/>
                </a:solidFill>
                <a:effectLst/>
                <a:latin typeface="Segoe UI"/>
                <a:ea typeface="Times New Roman"/>
                <a:cs typeface="Times New Roman"/>
              </a:rPr>
              <a:t> гигантская и Роза пустыни (</a:t>
            </a:r>
            <a:r>
              <a:rPr lang="ru-RU" sz="1200" dirty="0" err="1" smtClean="0">
                <a:solidFill>
                  <a:srgbClr val="000000"/>
                </a:solidFill>
                <a:effectLst/>
                <a:latin typeface="Segoe UI"/>
                <a:ea typeface="Times New Roman"/>
                <a:cs typeface="Times New Roman"/>
              </a:rPr>
              <a:t>Адениум</a:t>
            </a:r>
            <a:r>
              <a:rPr lang="ru-RU" sz="1200" dirty="0" smtClean="0">
                <a:solidFill>
                  <a:srgbClr val="000000"/>
                </a:solidFill>
                <a:effectLst/>
                <a:latin typeface="Segoe UI"/>
                <a:ea typeface="Times New Roman"/>
                <a:cs typeface="Times New Roman"/>
              </a:rPr>
              <a:t> </a:t>
            </a:r>
            <a:r>
              <a:rPr lang="ru-RU" sz="1200" dirty="0" err="1" smtClean="0">
                <a:solidFill>
                  <a:srgbClr val="000000"/>
                </a:solidFill>
                <a:effectLst/>
                <a:latin typeface="Segoe UI"/>
                <a:ea typeface="Times New Roman"/>
                <a:cs typeface="Times New Roman"/>
              </a:rPr>
              <a:t>Сокотранум</a:t>
            </a:r>
            <a:r>
              <a:rPr lang="ru-RU" sz="1200" dirty="0" smtClean="0">
                <a:solidFill>
                  <a:srgbClr val="000000"/>
                </a:solidFill>
                <a:effectLst/>
                <a:latin typeface="Segoe UI"/>
                <a:ea typeface="Times New Roman"/>
                <a:cs typeface="Times New Roman"/>
              </a:rPr>
              <a:t>), напоминающая ногу слона, украшенную нежными розовыми побегами.</a:t>
            </a:r>
            <a:endParaRPr lang="ru-RU" sz="1200" dirty="0" smtClean="0">
              <a:effectLst/>
              <a:latin typeface="+mn-lt"/>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32</a:t>
            </a:fld>
            <a:endParaRPr lang="ru-RU"/>
          </a:p>
        </p:txBody>
      </p:sp>
    </p:spTree>
    <p:extLst>
      <p:ext uri="{BB962C8B-B14F-4D97-AF65-F5344CB8AC3E}">
        <p14:creationId xmlns:p14="http://schemas.microsoft.com/office/powerpoint/2010/main" val="221756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effectLst/>
                <a:latin typeface="Segoe UI"/>
                <a:ea typeface="Times New Roman"/>
                <a:cs typeface="Times New Roman"/>
              </a:rPr>
              <a:t>Огуречное дерево можно увидеть только на острове </a:t>
            </a:r>
            <a:r>
              <a:rPr lang="ru-RU" sz="1200" dirty="0" err="1" smtClean="0">
                <a:solidFill>
                  <a:srgbClr val="000000"/>
                </a:solidFill>
                <a:effectLst/>
                <a:latin typeface="Segoe UI"/>
                <a:ea typeface="Times New Roman"/>
                <a:cs typeface="Times New Roman"/>
              </a:rPr>
              <a:t>Сокотра</a:t>
            </a:r>
            <a:r>
              <a:rPr lang="ru-RU" sz="1200" dirty="0" smtClean="0">
                <a:solidFill>
                  <a:srgbClr val="000000"/>
                </a:solidFill>
                <a:effectLst/>
                <a:latin typeface="Segoe UI"/>
                <a:ea typeface="Times New Roman"/>
                <a:cs typeface="Times New Roman"/>
              </a:rPr>
              <a:t>. Оно представляет собой единственный в мире вид древовидного растения семейства тыквенных. Своим видом дерево напоминает баобаб – толстый, мясистый ствол – до метра в диаметре, небольшие ветки, тянущие вверх редкую крону. Раньше этот уникальный вид часто встречался на территории острова, но из-за активного использования в хозяйственных целях, его численность существенно сократилась. А свое название огуречное дерево получило благодаря плодам, похожим на огурцы, но усыпанным большим количеством шипов.</a:t>
            </a:r>
            <a:endParaRPr lang="ru-RU" sz="1200" dirty="0" smtClean="0">
              <a:effectLst/>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effectLst/>
              <a:latin typeface="+mn-lt"/>
              <a:ea typeface="Times New Roman"/>
              <a:cs typeface="Times New Roman"/>
            </a:endParaRPr>
          </a:p>
        </p:txBody>
      </p:sp>
      <p:sp>
        <p:nvSpPr>
          <p:cNvPr id="4" name="Номер слайда 3"/>
          <p:cNvSpPr>
            <a:spLocks noGrp="1"/>
          </p:cNvSpPr>
          <p:nvPr>
            <p:ph type="sldNum" sz="quarter" idx="10"/>
          </p:nvPr>
        </p:nvSpPr>
        <p:spPr/>
        <p:txBody>
          <a:bodyPr/>
          <a:lstStyle/>
          <a:p>
            <a:fld id="{69BEC36F-9C0F-471D-AC40-6DFE1A6B0552}" type="slidenum">
              <a:rPr lang="ru-RU" smtClean="0"/>
              <a:t>33</a:t>
            </a:fld>
            <a:endParaRPr lang="ru-RU"/>
          </a:p>
        </p:txBody>
      </p:sp>
    </p:spTree>
    <p:extLst>
      <p:ext uri="{BB962C8B-B14F-4D97-AF65-F5344CB8AC3E}">
        <p14:creationId xmlns:p14="http://schemas.microsoft.com/office/powerpoint/2010/main" val="2479848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latin typeface="Segoe UI"/>
                <a:ea typeface="Times New Roman"/>
                <a:cs typeface="Times New Roman"/>
              </a:rPr>
              <a:t>Поселок Халиф-ба-</a:t>
            </a:r>
            <a:r>
              <a:rPr lang="ru-RU" sz="1200" dirty="0" err="1" smtClean="0">
                <a:solidFill>
                  <a:srgbClr val="000000"/>
                </a:solidFill>
                <a:latin typeface="Segoe UI"/>
                <a:ea typeface="Times New Roman"/>
                <a:cs typeface="Times New Roman"/>
              </a:rPr>
              <a:t>Аббуд</a:t>
            </a:r>
            <a:r>
              <a:rPr lang="ru-RU" sz="1200" dirty="0" smtClean="0">
                <a:solidFill>
                  <a:srgbClr val="000000"/>
                </a:solidFill>
                <a:latin typeface="Segoe UI"/>
                <a:ea typeface="Times New Roman"/>
                <a:cs typeface="Times New Roman"/>
              </a:rPr>
              <a:t>:</a:t>
            </a:r>
            <a:endParaRPr lang="ru-RU" sz="1000" dirty="0" smtClean="0">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34</a:t>
            </a:fld>
            <a:endParaRPr lang="ru-RU"/>
          </a:p>
        </p:txBody>
      </p:sp>
    </p:spTree>
    <p:extLst>
      <p:ext uri="{BB962C8B-B14F-4D97-AF65-F5344CB8AC3E}">
        <p14:creationId xmlns:p14="http://schemas.microsoft.com/office/powerpoint/2010/main" val="301607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С приходом ночи пляжи некоторых островов Мальдивского архипелага вспыхивают миллионами светящихся неоновых точек, словно звездное небо падает на берег Индийского океана. Сюрреалистическая картина возникает не с помощью волшебства, а в результате жизнедеятельности микроскопических организмов, именуемых </a:t>
            </a:r>
            <a:r>
              <a:rPr lang="ru-RU" sz="1200" dirty="0" err="1" smtClean="0"/>
              <a:t>биолюминесцентным</a:t>
            </a:r>
            <a:r>
              <a:rPr lang="ru-RU" sz="1200" dirty="0" smtClean="0"/>
              <a:t> фитопланктоном. Наиболее часто голубое свечение на Мальдивах наблюдается примерно с июля по февраль, особенно во время новолуния, когда темнота неба помогает микроорганизмам светиться максимально ярко. </a:t>
            </a: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7</a:t>
            </a:fld>
            <a:endParaRPr lang="ru-RU"/>
          </a:p>
        </p:txBody>
      </p:sp>
    </p:spTree>
    <p:extLst>
      <p:ext uri="{BB962C8B-B14F-4D97-AF65-F5344CB8AC3E}">
        <p14:creationId xmlns:p14="http://schemas.microsoft.com/office/powerpoint/2010/main" val="3021651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Древние легенды гласят, что в Драконовых деревьях течет кровь драконов, обладающая магическими и целебными свойствами. Смола этого дерева имеет кроваво-красный цвет, ее активно используют в косметике и медицине. Драконовое дерево славится не только необычным цветом смолы, но и оригинальной формой ствола и кроны. Ветви деревьев расширяются к небу, что придает им вид огромных грибов, растущих среди пустыни.</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35</a:t>
            </a:fld>
            <a:endParaRPr lang="ru-RU"/>
          </a:p>
        </p:txBody>
      </p:sp>
    </p:spTree>
    <p:extLst>
      <p:ext uri="{BB962C8B-B14F-4D97-AF65-F5344CB8AC3E}">
        <p14:creationId xmlns:p14="http://schemas.microsoft.com/office/powerpoint/2010/main" val="3624612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effectLst/>
                <a:latin typeface="Segoe UI"/>
                <a:ea typeface="Times New Roman"/>
                <a:cs typeface="Times New Roman"/>
              </a:rPr>
              <a:t>Древние легенды гласят, что в Драконовых деревьях течет кровь драконов, обладающая магическими и целебными свойствами. Смола этого дерева имеет кроваво-красный цвет, ее активно используют в косметике и медицине. Драконовое дерево славится не только необычным цветом смолы, но и оригинальной формой ствола и кроны. Ветви деревьев расширяются к небу, что придает им вид огромных грибов, растущих среди пустыни.</a:t>
            </a:r>
            <a:endParaRPr lang="ru-RU" sz="1200" dirty="0" smtClean="0">
              <a:effectLst/>
              <a:latin typeface="+mn-lt"/>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36</a:t>
            </a:fld>
            <a:endParaRPr lang="ru-RU"/>
          </a:p>
        </p:txBody>
      </p:sp>
    </p:spTree>
    <p:extLst>
      <p:ext uri="{BB962C8B-B14F-4D97-AF65-F5344CB8AC3E}">
        <p14:creationId xmlns:p14="http://schemas.microsoft.com/office/powerpoint/2010/main" val="1223453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effectLst/>
                <a:latin typeface="Segoe UI"/>
                <a:ea typeface="Times New Roman"/>
                <a:cs typeface="Times New Roman"/>
              </a:rPr>
              <a:t>Роза пустыни (</a:t>
            </a:r>
            <a:r>
              <a:rPr lang="ru-RU" sz="1200" dirty="0" err="1" smtClean="0">
                <a:solidFill>
                  <a:srgbClr val="000000"/>
                </a:solidFill>
                <a:effectLst/>
                <a:latin typeface="Segoe UI"/>
                <a:ea typeface="Times New Roman"/>
                <a:cs typeface="Times New Roman"/>
              </a:rPr>
              <a:t>Адениум</a:t>
            </a:r>
            <a:r>
              <a:rPr lang="ru-RU" sz="1200" dirty="0" smtClean="0">
                <a:solidFill>
                  <a:srgbClr val="000000"/>
                </a:solidFill>
                <a:effectLst/>
                <a:latin typeface="Segoe UI"/>
                <a:ea typeface="Times New Roman"/>
                <a:cs typeface="Times New Roman"/>
              </a:rPr>
              <a:t> </a:t>
            </a:r>
            <a:r>
              <a:rPr lang="ru-RU" sz="1200" dirty="0" err="1" smtClean="0">
                <a:solidFill>
                  <a:srgbClr val="000000"/>
                </a:solidFill>
                <a:effectLst/>
                <a:latin typeface="Segoe UI"/>
                <a:ea typeface="Times New Roman"/>
                <a:cs typeface="Times New Roman"/>
              </a:rPr>
              <a:t>Сокотранум</a:t>
            </a:r>
            <a:r>
              <a:rPr lang="ru-RU" sz="1200" dirty="0" smtClean="0">
                <a:solidFill>
                  <a:srgbClr val="000000"/>
                </a:solidFill>
                <a:effectLst/>
                <a:latin typeface="Segoe UI"/>
                <a:ea typeface="Times New Roman"/>
                <a:cs typeface="Times New Roman"/>
              </a:rPr>
              <a:t>) совсем не похожа на розу, но все равно прекрасна. Это растение считается одним из самых красивых цветов пустыни. Ствол дерева мясистый и толстый, может включать в себя несколько сросшихся стволовых отростков. Высота </a:t>
            </a:r>
            <a:r>
              <a:rPr lang="ru-RU" sz="1200" dirty="0" err="1" smtClean="0">
                <a:solidFill>
                  <a:srgbClr val="000000"/>
                </a:solidFill>
                <a:effectLst/>
                <a:latin typeface="Segoe UI"/>
                <a:ea typeface="Times New Roman"/>
                <a:cs typeface="Times New Roman"/>
              </a:rPr>
              <a:t>адениума</a:t>
            </a:r>
            <a:r>
              <a:rPr lang="ru-RU" sz="1200" dirty="0" smtClean="0">
                <a:solidFill>
                  <a:srgbClr val="000000"/>
                </a:solidFill>
                <a:effectLst/>
                <a:latin typeface="Segoe UI"/>
                <a:ea typeface="Times New Roman"/>
                <a:cs typeface="Times New Roman"/>
              </a:rPr>
              <a:t> достигает больше 3,5 метров, а диаметр ствола - 2,4 метров. Одни представители вида могут расти вверх, а другие – растут вширь, превращаясь почти в плоские бочки. Короткие ветви дерева формируют крону, украшенную розовыми цветами. Роза пустыни является медленно растущим и очень редким деревом. </a:t>
            </a:r>
            <a:r>
              <a:rPr lang="ru-RU" sz="1200" dirty="0" err="1" smtClean="0">
                <a:solidFill>
                  <a:srgbClr val="000000"/>
                </a:solidFill>
                <a:effectLst/>
                <a:latin typeface="Segoe UI"/>
                <a:ea typeface="Times New Roman"/>
                <a:cs typeface="Times New Roman"/>
              </a:rPr>
              <a:t>Дорстения</a:t>
            </a:r>
            <a:r>
              <a:rPr lang="ru-RU" sz="1200" dirty="0" smtClean="0">
                <a:solidFill>
                  <a:srgbClr val="000000"/>
                </a:solidFill>
                <a:effectLst/>
                <a:latin typeface="Segoe UI"/>
                <a:ea typeface="Times New Roman"/>
                <a:cs typeface="Times New Roman"/>
              </a:rPr>
              <a:t> гигантская представляет собой дерево, не требующее никакой почвы – оно может расти прямо на голой скале.</a:t>
            </a:r>
            <a:endParaRPr lang="ru-RU" sz="1200" dirty="0" smtClean="0">
              <a:effectLst/>
              <a:latin typeface="+mn-lt"/>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41</a:t>
            </a:fld>
            <a:endParaRPr lang="ru-RU"/>
          </a:p>
        </p:txBody>
      </p:sp>
    </p:spTree>
    <p:extLst>
      <p:ext uri="{BB962C8B-B14F-4D97-AF65-F5344CB8AC3E}">
        <p14:creationId xmlns:p14="http://schemas.microsoft.com/office/powerpoint/2010/main" val="464266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Каппадокия – это уникальное геологическое образование, знаменитое своим необычайно интересным ландшафтом, огромным количеством пещерных храмов, келий, склепов и </a:t>
            </a:r>
            <a:r>
              <a:rPr lang="ru-RU" dirty="0" err="1" smtClean="0"/>
              <a:t>монастырейМного</a:t>
            </a:r>
            <a:r>
              <a:rPr lang="ru-RU" dirty="0" smtClean="0"/>
              <a:t> тысячелетий вода и ветер вырезали из вулканического туфа дивные природные каньоны, столбы, башни и пирамиды. Удивительной является не только фантастическая природа местности, но и культурное наслоение римлян, хеттов и десятков других народов, которые оставили свой след на этой земле.</a:t>
            </a: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47</a:t>
            </a:fld>
            <a:endParaRPr lang="ru-RU"/>
          </a:p>
        </p:txBody>
      </p:sp>
    </p:spTree>
    <p:extLst>
      <p:ext uri="{BB962C8B-B14F-4D97-AF65-F5344CB8AC3E}">
        <p14:creationId xmlns:p14="http://schemas.microsoft.com/office/powerpoint/2010/main" val="389348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hlinkClick r:id="rId3"/>
              </a:rPr>
              <a:t>Цветные пески в селе </a:t>
            </a:r>
            <a:r>
              <a:rPr kumimoji="0" lang="ru-RU" sz="1200" b="0" i="0" u="none" strike="noStrike" cap="none" normalizeH="0" baseline="0" dirty="0" err="1" smtClean="0">
                <a:ln>
                  <a:noFill/>
                </a:ln>
                <a:solidFill>
                  <a:srgbClr val="2B42F0"/>
                </a:solidFill>
                <a:effectLst/>
                <a:latin typeface="Arial" pitchFamily="34" charset="0"/>
                <a:ea typeface="Times New Roman" pitchFamily="18" charset="0"/>
                <a:cs typeface="Arial" pitchFamily="34" charset="0"/>
                <a:hlinkClick r:id="rId3"/>
              </a:rPr>
              <a:t>Шамарель</a:t>
            </a: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hlinkClick r:id="rId3"/>
              </a:rPr>
              <a:t> (Маврикий)</a:t>
            </a:r>
            <a:endPar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Шамарель</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 село на юго-западе </a:t>
            </a:r>
            <a:r>
              <a:rPr kumimoji="0" lang="ru-RU" sz="1200" b="0" i="0" u="none" strike="noStrike" cap="none" normalizeH="0" baseline="0" dirty="0" smtClean="0">
                <a:ln>
                  <a:noFill/>
                </a:ln>
                <a:solidFill>
                  <a:srgbClr val="2B42F0"/>
                </a:solidFill>
                <a:effectLst/>
                <a:latin typeface="Segoe UI" pitchFamily="34" charset="0"/>
                <a:ea typeface="Times New Roman" pitchFamily="18" charset="0"/>
                <a:cs typeface="Segoe UI" pitchFamily="34" charset="0"/>
                <a:hlinkClick r:id="rId4"/>
              </a:rPr>
              <a:t>Маврикия</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где проживают около 700 человек. Село известно на весь мир природными достопримечательностями в его окрестностях: водопадами, которые образует река, падающая прямо в кратер потухшего вулкана и цветными песками. Впрочем, пески - не совсем правильное название для этого чуда природы. Обломки базальта, оставшиеся после извержения вулкана, а также вулканический пепел, смешавшиеся с глиной, образовали семицветную землю, разные слои которой не смешиваются даже после дождей по причине своей различной плотности и массы.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59</a:t>
            </a:fld>
            <a:endParaRPr lang="ru-RU"/>
          </a:p>
        </p:txBody>
      </p:sp>
    </p:spTree>
    <p:extLst>
      <p:ext uri="{BB962C8B-B14F-4D97-AF65-F5344CB8AC3E}">
        <p14:creationId xmlns:p14="http://schemas.microsoft.com/office/powerpoint/2010/main" val="3671816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hlinkClick r:id="rId3"/>
              </a:rPr>
              <a:t>Каменные волны в США</a:t>
            </a:r>
            <a:endParaRPr kumimoji="0" lang="ru-RU"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На границе между штатами Аризона и Юта располагается удивительное геологическая образование под названием "Волна"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The</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Wave</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Большие массивы красного камня напоминают застывшие во времени волны. Камень представляет из себя слежавшийся песок, который много миллионов лет превращался в монолит и в сезоны дождей отшлифовывался мощными потоками воды.</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60</a:t>
            </a:fld>
            <a:endParaRPr lang="ru-RU"/>
          </a:p>
        </p:txBody>
      </p:sp>
    </p:spTree>
    <p:extLst>
      <p:ext uri="{BB962C8B-B14F-4D97-AF65-F5344CB8AC3E}">
        <p14:creationId xmlns:p14="http://schemas.microsoft.com/office/powerpoint/2010/main" val="152700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Разноцветные скалы </a:t>
            </a:r>
            <a:r>
              <a:rPr lang="ru-RU" sz="1200" dirty="0" err="1" smtClean="0"/>
              <a:t>Чжанъе</a:t>
            </a:r>
            <a:r>
              <a:rPr lang="ru-RU" sz="1200" dirty="0" smtClean="0"/>
              <a:t> </a:t>
            </a:r>
            <a:r>
              <a:rPr lang="ru-RU" sz="1200" dirty="0" err="1" smtClean="0"/>
              <a:t>Данься</a:t>
            </a:r>
            <a:r>
              <a:rPr lang="ru-RU" sz="1200" dirty="0" smtClean="0"/>
              <a:t> (</a:t>
            </a:r>
            <a:r>
              <a:rPr lang="ru-RU" sz="1200" dirty="0" err="1" smtClean="0"/>
              <a:t>Zhangye</a:t>
            </a:r>
            <a:r>
              <a:rPr lang="ru-RU" sz="1200" dirty="0" smtClean="0"/>
              <a:t> </a:t>
            </a:r>
            <a:r>
              <a:rPr lang="ru-RU" sz="1200" dirty="0" err="1" smtClean="0"/>
              <a:t>Danxia</a:t>
            </a:r>
            <a:r>
              <a:rPr lang="ru-RU" sz="1200" dirty="0" smtClean="0"/>
              <a:t>) – уникальное скалистое формирование на юго-востоке Китая, в 2009 году признанное журналом </a:t>
            </a:r>
            <a:r>
              <a:rPr lang="ru-RU" sz="1200" dirty="0" err="1" smtClean="0"/>
              <a:t>Chinese</a:t>
            </a:r>
            <a:r>
              <a:rPr lang="ru-RU" sz="1200" dirty="0" smtClean="0"/>
              <a:t> </a:t>
            </a:r>
            <a:r>
              <a:rPr lang="ru-RU" sz="1200" dirty="0" err="1" smtClean="0"/>
              <a:t>National</a:t>
            </a:r>
            <a:r>
              <a:rPr lang="ru-RU" sz="1200" dirty="0" smtClean="0"/>
              <a:t> </a:t>
            </a:r>
            <a:r>
              <a:rPr lang="ru-RU" sz="1200" dirty="0" err="1" smtClean="0"/>
              <a:t>Geography</a:t>
            </a:r>
            <a:r>
              <a:rPr lang="ru-RU" sz="1200" dirty="0" smtClean="0"/>
              <a:t> одним из шести самых живописных ландшафтных образований </a:t>
            </a:r>
            <a:r>
              <a:rPr lang="ru-RU" sz="1200" dirty="0" err="1" smtClean="0"/>
              <a:t>ПоднебеснойГеологический</a:t>
            </a:r>
            <a:r>
              <a:rPr lang="ru-RU" sz="1200" dirty="0" smtClean="0"/>
              <a:t> феномен </a:t>
            </a:r>
            <a:r>
              <a:rPr lang="ru-RU" sz="1200" dirty="0" err="1" smtClean="0"/>
              <a:t>Чжанъе</a:t>
            </a:r>
            <a:r>
              <a:rPr lang="ru-RU" sz="1200" dirty="0" smtClean="0"/>
              <a:t> </a:t>
            </a:r>
            <a:r>
              <a:rPr lang="ru-RU" sz="1200" dirty="0" err="1" smtClean="0"/>
              <a:t>Данься</a:t>
            </a:r>
            <a:r>
              <a:rPr lang="ru-RU" sz="1200" dirty="0" smtClean="0"/>
              <a:t> – результат отложений песчаника и других полезных ископаемых, на протяжении 24 миллионов лет формировавших удивительное чудо природы, напоминающее разноцветный слоеный торт. Скалистые образования, словно разукрашенные кистью невидимого художника, пестрят алыми, оранжевыми, желтыми, серо-голубыми и зелеными цветами.</a:t>
            </a:r>
          </a:p>
          <a:p>
            <a:endParaRPr lang="ru-RU" sz="1200" dirty="0" smtClean="0"/>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9</a:t>
            </a:fld>
            <a:endParaRPr lang="ru-RU"/>
          </a:p>
        </p:txBody>
      </p:sp>
    </p:spTree>
    <p:extLst>
      <p:ext uri="{BB962C8B-B14F-4D97-AF65-F5344CB8AC3E}">
        <p14:creationId xmlns:p14="http://schemas.microsoft.com/office/powerpoint/2010/main" val="321549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t>Хуанлун</a:t>
            </a:r>
            <a:r>
              <a:rPr lang="ru-RU" dirty="0" smtClean="0"/>
              <a:t> (с кит. "Жёлтый дракон") – живописный заповедный район на северо-западе провинции Сычуань в Китае, лежащий в 150 километрах к северо-западу от города Чэнду. Расположена природная достопримечательность на высоте более 3000 метров над уровнем моря в южной части горного хребта </a:t>
            </a:r>
            <a:r>
              <a:rPr lang="ru-RU" dirty="0" err="1" smtClean="0"/>
              <a:t>Миньшань</a:t>
            </a:r>
            <a:r>
              <a:rPr lang="ru-RU" dirty="0" smtClean="0"/>
              <a:t>. </a:t>
            </a: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12</a:t>
            </a:fld>
            <a:endParaRPr lang="ru-RU"/>
          </a:p>
        </p:txBody>
      </p:sp>
    </p:spTree>
    <p:extLst>
      <p:ext uri="{BB962C8B-B14F-4D97-AF65-F5344CB8AC3E}">
        <p14:creationId xmlns:p14="http://schemas.microsoft.com/office/powerpoint/2010/main" val="313587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Ежегодно, с июня по июль, в Японии начинается сезон гроз и дождей, во время которого местные леса посещает огромное количество обожаемых японцами светлячков. Картина возникает поистине удивительная, словно сошедшая со страниц книги с волшебными сказками. Крошечные светящиеся насекомые, излучающие желтый, зеленый или светло-красный свет, собираются в многотысячные стаи в лесах и на близлежащих территориях в основном после гроз и бурь. Их завораживающие ночные танцы в лесных массивах можно увидеть лишь в нескольких точках Японии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в городе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Манива</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префектура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Окаяма</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городе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Нагоя</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префектура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Айти</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а также в окрестностях префектуры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Оита</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и др.</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14</a:t>
            </a:fld>
            <a:endParaRPr lang="ru-RU"/>
          </a:p>
        </p:txBody>
      </p:sp>
    </p:spTree>
    <p:extLst>
      <p:ext uri="{BB962C8B-B14F-4D97-AF65-F5344CB8AC3E}">
        <p14:creationId xmlns:p14="http://schemas.microsoft.com/office/powerpoint/2010/main" val="89414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Пещера кристаллов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Cueva</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de</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los</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Cristales</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природное образование в мексиканском городе Найка, штат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Чиуауа</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лежащее на глубине более 300 метров под землей. Ее уникальность представлена переплетениями огромных прозрачных кристаллов селенита (кристаллическая разновидность гипса), достигающих рекордных размеров. Гигантские формирования несколько сотен тысяч лет находились и росли в заполненной водой подземной полости. Геологи называют данное нерукотворное мексиканское чудо "Сикстинской капеллой кристаллов", тем самым намекая на ее красоту и уникальность.</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16</a:t>
            </a:fld>
            <a:endParaRPr lang="ru-RU"/>
          </a:p>
        </p:txBody>
      </p:sp>
    </p:spTree>
    <p:extLst>
      <p:ext uri="{BB962C8B-B14F-4D97-AF65-F5344CB8AC3E}">
        <p14:creationId xmlns:p14="http://schemas.microsoft.com/office/powerpoint/2010/main" val="89984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Каждой весной на побережье Тихого океана в регионе Биг-Сур, Калифорния, среди богатой прибрежной растительности расцветает Долина диких </a:t>
            </a:r>
            <a:r>
              <a:rPr lang="ru-RU" sz="1200" kern="1200" dirty="0" err="1" smtClean="0">
                <a:solidFill>
                  <a:schemeClr val="tx1"/>
                </a:solidFill>
                <a:effectLst/>
                <a:latin typeface="+mn-lt"/>
                <a:ea typeface="+mn-ea"/>
                <a:cs typeface="+mn-cs"/>
              </a:rPr>
              <a:t>калл</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Calla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Lily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Valley</a:t>
            </a:r>
            <a:r>
              <a:rPr lang="ru-RU" sz="1200" kern="1200" dirty="0" smtClean="0">
                <a:solidFill>
                  <a:schemeClr val="tx1"/>
                </a:solidFill>
                <a:effectLst/>
                <a:latin typeface="+mn-lt"/>
                <a:ea typeface="+mn-ea"/>
                <a:cs typeface="+mn-cs"/>
              </a:rPr>
              <a:t>). На фоне Тихого океана и заходящего за горизонт солнца возникает невероятно красочное зрелище, которое не оставит равнодушным ни одного наблюдателя.</a:t>
            </a:r>
            <a:r>
              <a:rPr lang="ru-RU" sz="1200" dirty="0" smtClean="0">
                <a:solidFill>
                  <a:srgbClr val="000000"/>
                </a:solidFill>
                <a:effectLst/>
                <a:latin typeface="Segoe UI"/>
                <a:ea typeface="Times New Roman"/>
              </a:rPr>
              <a:t> Цветут </a:t>
            </a:r>
            <a:r>
              <a:rPr lang="ru-RU" sz="1200" dirty="0" err="1" smtClean="0">
                <a:solidFill>
                  <a:srgbClr val="000000"/>
                </a:solidFill>
                <a:effectLst/>
                <a:latin typeface="Segoe UI"/>
                <a:ea typeface="Times New Roman"/>
              </a:rPr>
              <a:t>каллы</a:t>
            </a:r>
            <a:r>
              <a:rPr lang="ru-RU" sz="1200" dirty="0" smtClean="0">
                <a:solidFill>
                  <a:srgbClr val="000000"/>
                </a:solidFill>
                <a:effectLst/>
                <a:latin typeface="Segoe UI"/>
                <a:ea typeface="Times New Roman"/>
              </a:rPr>
              <a:t> наиболее активно в марте.</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17</a:t>
            </a:fld>
            <a:endParaRPr lang="ru-RU"/>
          </a:p>
        </p:txBody>
      </p:sp>
    </p:spTree>
    <p:extLst>
      <p:ext uri="{BB962C8B-B14F-4D97-AF65-F5344CB8AC3E}">
        <p14:creationId xmlns:p14="http://schemas.microsoft.com/office/powerpoint/2010/main" val="284729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0000"/>
                </a:solidFill>
                <a:effectLst/>
                <a:latin typeface="Segoe UI"/>
                <a:ea typeface="Times New Roman"/>
                <a:cs typeface="Times New Roman"/>
              </a:rPr>
              <a:t>С целью защиты диких цветов от </a:t>
            </a:r>
            <a:r>
              <a:rPr lang="ru-RU" sz="1200" dirty="0" err="1" smtClean="0">
                <a:solidFill>
                  <a:srgbClr val="000000"/>
                </a:solidFill>
                <a:effectLst/>
                <a:latin typeface="Segoe UI"/>
                <a:ea typeface="Times New Roman"/>
                <a:cs typeface="Times New Roman"/>
              </a:rPr>
              <a:t>вытаптывания</a:t>
            </a:r>
            <a:r>
              <a:rPr lang="ru-RU" sz="1200" dirty="0" smtClean="0">
                <a:solidFill>
                  <a:srgbClr val="000000"/>
                </a:solidFill>
                <a:effectLst/>
                <a:latin typeface="Segoe UI"/>
                <a:ea typeface="Times New Roman"/>
                <a:cs typeface="Times New Roman"/>
              </a:rPr>
              <a:t> на территории долины были проложены туристические тропы и лестницы, которые ведут от пляжа до густых зарослей леса секвой. Место произрастания </a:t>
            </a:r>
            <a:r>
              <a:rPr lang="ru-RU" sz="1200" dirty="0" err="1" smtClean="0">
                <a:solidFill>
                  <a:srgbClr val="000000"/>
                </a:solidFill>
                <a:effectLst/>
                <a:latin typeface="Segoe UI"/>
                <a:ea typeface="Times New Roman"/>
                <a:cs typeface="Times New Roman"/>
              </a:rPr>
              <a:t>калл</a:t>
            </a:r>
            <a:r>
              <a:rPr lang="ru-RU" sz="1200" dirty="0" smtClean="0">
                <a:solidFill>
                  <a:srgbClr val="000000"/>
                </a:solidFill>
                <a:effectLst/>
                <a:latin typeface="Segoe UI"/>
                <a:ea typeface="Times New Roman"/>
                <a:cs typeface="Times New Roman"/>
              </a:rPr>
              <a:t> считается опасным для прогулок и здесь необходимо особенно тщательно соблюдать меры предосторожности, поскольку долина окружена ядовитым плющом, крапивой и глубокими оврагами.</a:t>
            </a:r>
            <a:endParaRPr lang="ru-RU" sz="1200" dirty="0" smtClean="0">
              <a:effectLst/>
              <a:latin typeface="+mn-lt"/>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18</a:t>
            </a:fld>
            <a:endParaRPr lang="ru-RU"/>
          </a:p>
        </p:txBody>
      </p:sp>
    </p:spTree>
    <p:extLst>
      <p:ext uri="{BB962C8B-B14F-4D97-AF65-F5344CB8AC3E}">
        <p14:creationId xmlns:p14="http://schemas.microsoft.com/office/powerpoint/2010/main" val="139528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Мертвая долина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Deadvlei</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200" b="0" i="0" u="none" strike="noStrike" cap="none" normalizeH="0" baseline="0" dirty="0" smtClean="0">
                <a:ln>
                  <a:noFill/>
                </a:ln>
                <a:solidFill>
                  <a:srgbClr val="000000"/>
                </a:solidFill>
                <a:effectLst/>
                <a:latin typeface="+mn-lt"/>
                <a:ea typeface="Times New Roman" pitchFamily="18" charset="0"/>
                <a:cs typeface="Segoe UI" pitchFamily="34" charset="0"/>
              </a:rPr>
              <a:t>–</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знаменитая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намибийская</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достопримечательность, представляющая собой наполненный белой глиной котлован, усеянный причудливыми высохшими деревьями и окаймленный высочайшими песчаными дюнами в мире. Лежит она на территории глиняного плато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Соссусфлей</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в центре африканской пустыни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Намиб</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что в юго-западной части Республики Намибия. Необычные пейзажи Мертвой долины считаются одной из главных гордостей национального парка </a:t>
            </a:r>
            <a:r>
              <a:rPr kumimoji="0" lang="ru-RU" sz="12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Намиб-Науклюфт</a:t>
            </a:r>
            <a:r>
              <a:rPr kumimoji="0" lang="ru-RU" sz="12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69BEC36F-9C0F-471D-AC40-6DFE1A6B0552}" type="slidenum">
              <a:rPr lang="ru-RU" smtClean="0"/>
              <a:t>19</a:t>
            </a:fld>
            <a:endParaRPr lang="ru-RU"/>
          </a:p>
        </p:txBody>
      </p:sp>
    </p:spTree>
    <p:extLst>
      <p:ext uri="{BB962C8B-B14F-4D97-AF65-F5344CB8AC3E}">
        <p14:creationId xmlns:p14="http://schemas.microsoft.com/office/powerpoint/2010/main" val="342018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05.01.2017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05.01.2017</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divitelno.com/mesta/item/886-svetlyachki-v-lesakh-yaponii-21-foto"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udivitelno.com/mesta/item/1005-kozy-pasushchiesya-na-derevyakh-marokko-20-foto"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udivitelno.com/mesta/item/172-trubka-mir"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udivitelno.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Сюрреалистические пейзажи Мертвой долины в Намибии. Фото"/>
          <p:cNvPicPr/>
          <p:nvPr/>
        </p:nvPicPr>
        <p:blipFill>
          <a:blip r:embed="rId2"/>
          <a:srcRect/>
          <a:stretch>
            <a:fillRect/>
          </a:stretch>
        </p:blipFill>
        <p:spPr bwMode="auto">
          <a:xfrm>
            <a:off x="179512" y="3861048"/>
            <a:ext cx="5240346" cy="2736171"/>
          </a:xfrm>
          <a:prstGeom prst="rect">
            <a:avLst/>
          </a:prstGeom>
          <a:noFill/>
          <a:ln w="9525">
            <a:noFill/>
            <a:miter lim="800000"/>
            <a:headEnd/>
            <a:tailEnd/>
          </a:ln>
          <a:effectLst>
            <a:glow rad="228600">
              <a:schemeClr val="accent4">
                <a:satMod val="175000"/>
                <a:alpha val="40000"/>
              </a:schemeClr>
            </a:glow>
            <a:softEdge rad="635000"/>
          </a:effectLst>
        </p:spPr>
      </p:pic>
      <p:sp>
        <p:nvSpPr>
          <p:cNvPr id="2" name="Заголовок 1"/>
          <p:cNvSpPr>
            <a:spLocks noGrp="1"/>
          </p:cNvSpPr>
          <p:nvPr>
            <p:ph type="ctrTitle"/>
          </p:nvPr>
        </p:nvSpPr>
        <p:spPr>
          <a:xfrm>
            <a:off x="669567" y="1412776"/>
            <a:ext cx="8458200" cy="1222375"/>
          </a:xfrm>
        </p:spPr>
        <p:txBody>
          <a:bodyPr/>
          <a:lstStyle/>
          <a:p>
            <a:r>
              <a:rPr lang="ru-RU" dirty="0" smtClean="0"/>
              <a:t>Необычные места мира.</a:t>
            </a:r>
            <a:endParaRPr lang="ru-RU" dirty="0"/>
          </a:p>
        </p:txBody>
      </p:sp>
      <p:sp>
        <p:nvSpPr>
          <p:cNvPr id="3" name="Подзаголовок 2"/>
          <p:cNvSpPr>
            <a:spLocks noGrp="1"/>
          </p:cNvSpPr>
          <p:nvPr>
            <p:ph type="subTitle" idx="1"/>
          </p:nvPr>
        </p:nvSpPr>
        <p:spPr>
          <a:xfrm>
            <a:off x="4355976" y="3886200"/>
            <a:ext cx="4483224" cy="2063080"/>
          </a:xfrm>
        </p:spPr>
        <p:txBody>
          <a:bodyPr>
            <a:normAutofit lnSpcReduction="10000"/>
          </a:bodyPr>
          <a:lstStyle/>
          <a:p>
            <a:pPr algn="ctr"/>
            <a:r>
              <a:rPr lang="ru-RU" dirty="0"/>
              <a:t>МБДОУ №152 г</a:t>
            </a:r>
            <a:r>
              <a:rPr lang="ru-RU" dirty="0" smtClean="0"/>
              <a:t>. Оренбург</a:t>
            </a:r>
            <a:r>
              <a:rPr lang="ru-RU" dirty="0"/>
              <a:t>.</a:t>
            </a:r>
          </a:p>
          <a:p>
            <a:pPr algn="r"/>
            <a:r>
              <a:rPr lang="ru-RU" dirty="0"/>
              <a:t>Воспитатель 1 квалификационной категории</a:t>
            </a:r>
          </a:p>
          <a:p>
            <a:pPr algn="r"/>
            <a:r>
              <a:rPr lang="ru-RU" dirty="0"/>
              <a:t> Степанова </a:t>
            </a:r>
            <a:r>
              <a:rPr lang="ru-RU" dirty="0" smtClean="0"/>
              <a:t>Галина Борисовна</a:t>
            </a:r>
            <a:r>
              <a:rPr lang="ru-RU" dirty="0"/>
              <a:t>.</a:t>
            </a:r>
          </a:p>
          <a:p>
            <a:endParaRPr lang="ru-RU" dirty="0"/>
          </a:p>
        </p:txBody>
      </p:sp>
      <p:pic>
        <p:nvPicPr>
          <p:cNvPr id="6" name="Picture 2" descr="Огненный водопад "/>
          <p:cNvPicPr>
            <a:picLocks noChangeAspect="1" noChangeArrowheads="1"/>
          </p:cNvPicPr>
          <p:nvPr/>
        </p:nvPicPr>
        <p:blipFill>
          <a:blip r:embed="rId3"/>
          <a:srcRect/>
          <a:stretch>
            <a:fillRect/>
          </a:stretch>
        </p:blipFill>
        <p:spPr bwMode="auto">
          <a:xfrm>
            <a:off x="6879382" y="242510"/>
            <a:ext cx="2123728" cy="3185592"/>
          </a:xfrm>
          <a:prstGeom prst="rect">
            <a:avLst/>
          </a:prstGeom>
          <a:noFill/>
          <a:effectLst>
            <a:glow rad="228600">
              <a:schemeClr val="accent5">
                <a:satMod val="175000"/>
                <a:alpha val="40000"/>
              </a:schemeClr>
            </a:glow>
            <a:softEdge rad="317500"/>
          </a:effectLst>
        </p:spPr>
      </p:pic>
    </p:spTree>
    <p:extLst>
      <p:ext uri="{BB962C8B-B14F-4D97-AF65-F5344CB8AC3E}">
        <p14:creationId xmlns:p14="http://schemas.microsoft.com/office/powerpoint/2010/main" val="3666498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азноцветные скалы Чжанъе Данься, Китай. Фото"/>
          <p:cNvPicPr/>
          <p:nvPr/>
        </p:nvPicPr>
        <p:blipFill>
          <a:blip r:embed="rId2"/>
          <a:srcRect/>
          <a:stretch>
            <a:fillRect/>
          </a:stretch>
        </p:blipFill>
        <p:spPr bwMode="auto">
          <a:xfrm>
            <a:off x="0" y="571480"/>
            <a:ext cx="9143999" cy="5929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азноцветные скалы Чжанъе Данься, Китай. Фото"/>
          <p:cNvPicPr/>
          <p:nvPr/>
        </p:nvPicPr>
        <p:blipFill>
          <a:blip r:embed="rId2"/>
          <a:srcRect/>
          <a:stretch>
            <a:fillRect/>
          </a:stretch>
        </p:blipFill>
        <p:spPr bwMode="auto">
          <a:xfrm>
            <a:off x="0" y="357166"/>
            <a:ext cx="9143999" cy="6500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Травертиновые террасы долины Хуанлун, Китай. Фото"/>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Травертиновые террасы долины Хуанлун, Китай. Фото"/>
          <p:cNvPicPr/>
          <p:nvPr/>
        </p:nvPicPr>
        <p:blipFill>
          <a:blip r:embed="rId2"/>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Светлячки в лесах Японии. Фото"/>
          <p:cNvPicPr/>
          <p:nvPr/>
        </p:nvPicPr>
        <p:blipFill>
          <a:blip r:embed="rId3"/>
          <a:srcRect/>
          <a:stretch>
            <a:fillRect/>
          </a:stretch>
        </p:blipFill>
        <p:spPr bwMode="auto">
          <a:xfrm>
            <a:off x="-35738" y="0"/>
            <a:ext cx="91797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ветлячки в лесах Японии. Фото">
            <a:hlinkClick r:id="rId2"/>
          </p:cNvPr>
          <p:cNvPicPr/>
          <p:nvPr/>
        </p:nvPicPr>
        <p:blipFill>
          <a:blip r:embed="rId3"/>
          <a:srcRect/>
          <a:stretch>
            <a:fillRect/>
          </a:stretch>
        </p:blipFill>
        <p:spPr bwMode="auto">
          <a:xfrm>
            <a:off x="1" y="188640"/>
            <a:ext cx="9143999" cy="6500833"/>
          </a:xfrm>
          <a:prstGeom prst="rect">
            <a:avLst/>
          </a:prstGeom>
          <a:noFill/>
          <a:ln w="9525">
            <a:noFill/>
            <a:miter lim="800000"/>
            <a:headEnd/>
            <a:tailEnd/>
          </a:ln>
        </p:spPr>
      </p:pic>
      <p:pic>
        <p:nvPicPr>
          <p:cNvPr id="3" name="Рисунок 2" descr="Светлячки в лесах Японии. Фото">
            <a:hlinkClick r:id="rId2"/>
          </p:cNvPr>
          <p:cNvPicPr/>
          <p:nvPr/>
        </p:nvPicPr>
        <p:blipFill>
          <a:blip r:embed="rId3"/>
          <a:srcRect/>
          <a:stretch>
            <a:fillRect/>
          </a:stretch>
        </p:blipFill>
        <p:spPr bwMode="auto">
          <a:xfrm>
            <a:off x="152401" y="341040"/>
            <a:ext cx="9143999" cy="6500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ветлячки в лесах Японии. Фото"/>
          <p:cNvPicPr/>
          <p:nvPr/>
        </p:nvPicPr>
        <p:blipFill>
          <a:blip r:embed="rId3"/>
          <a:srcRect/>
          <a:stretch>
            <a:fillRect/>
          </a:stretch>
        </p:blipFill>
        <p:spPr bwMode="auto">
          <a:xfrm>
            <a:off x="-5470" y="214291"/>
            <a:ext cx="9143999" cy="6455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Цветы каллы в калифорнийской долине. Фото"/>
          <p:cNvPicPr/>
          <p:nvPr/>
        </p:nvPicPr>
        <p:blipFill>
          <a:blip r:embed="rId3"/>
          <a:srcRect/>
          <a:stretch>
            <a:fillRect/>
          </a:stretch>
        </p:blipFill>
        <p:spPr bwMode="auto">
          <a:xfrm>
            <a:off x="2382202" y="12065"/>
            <a:ext cx="4379595" cy="6833870"/>
          </a:xfrm>
          <a:prstGeom prst="rect">
            <a:avLst/>
          </a:prstGeom>
          <a:noFill/>
          <a:ln w="9525">
            <a:noFill/>
            <a:miter lim="800000"/>
            <a:headEnd/>
            <a:tailEnd/>
          </a:ln>
        </p:spPr>
      </p:pic>
    </p:spTree>
    <p:extLst>
      <p:ext uri="{BB962C8B-B14F-4D97-AF65-F5344CB8AC3E}">
        <p14:creationId xmlns:p14="http://schemas.microsoft.com/office/powerpoint/2010/main" val="702832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Цветы каллы в калифорнийской долине. Фото"/>
          <p:cNvPicPr/>
          <p:nvPr/>
        </p:nvPicPr>
        <p:blipFill>
          <a:blip r:embed="rId3"/>
          <a:srcRect/>
          <a:stretch>
            <a:fillRect/>
          </a:stretch>
        </p:blipFill>
        <p:spPr bwMode="auto">
          <a:xfrm>
            <a:off x="1979713" y="0"/>
            <a:ext cx="5400600" cy="6858000"/>
          </a:xfrm>
          <a:prstGeom prst="rect">
            <a:avLst/>
          </a:prstGeom>
          <a:noFill/>
          <a:ln w="9525">
            <a:noFill/>
            <a:miter lim="800000"/>
            <a:headEnd/>
            <a:tailEnd/>
          </a:ln>
        </p:spPr>
      </p:pic>
    </p:spTree>
    <p:extLst>
      <p:ext uri="{BB962C8B-B14F-4D97-AF65-F5344CB8AC3E}">
        <p14:creationId xmlns:p14="http://schemas.microsoft.com/office/powerpoint/2010/main" val="53168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юрреалистические пейзажи Мертвой долины в Намибии. Фото"/>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Огненный водопад "/>
          <p:cNvPicPr>
            <a:picLocks noChangeAspect="1" noChangeArrowheads="1"/>
          </p:cNvPicPr>
          <p:nvPr/>
        </p:nvPicPr>
        <p:blipFill>
          <a:blip r:embed="rId2"/>
          <a:srcRect/>
          <a:stretch>
            <a:fillRect/>
          </a:stretch>
        </p:blipFill>
        <p:spPr bwMode="auto">
          <a:xfrm>
            <a:off x="4591050" y="0"/>
            <a:ext cx="4552950" cy="6829425"/>
          </a:xfrm>
          <a:prstGeom prst="rect">
            <a:avLst/>
          </a:prstGeom>
          <a:noFill/>
        </p:spPr>
      </p:pic>
      <p:sp>
        <p:nvSpPr>
          <p:cNvPr id="5" name="Прямоугольник 4"/>
          <p:cNvSpPr/>
          <p:nvPr/>
        </p:nvSpPr>
        <p:spPr>
          <a:xfrm>
            <a:off x="0" y="0"/>
            <a:ext cx="4572000" cy="6740307"/>
          </a:xfrm>
          <a:prstGeom prst="rect">
            <a:avLst/>
          </a:prstGeom>
        </p:spPr>
        <p:txBody>
          <a:bodyPr>
            <a:spAutoFit/>
          </a:bodyPr>
          <a:lstStyle/>
          <a:p>
            <a:r>
              <a:rPr lang="ru-RU" sz="1600" dirty="0" smtClean="0"/>
              <a:t>В Йосемитском национальном парке в Калифорнии есть впечатляющая природная достопримечательность, именуемая "Лошадиным хвостом" (</a:t>
            </a:r>
            <a:r>
              <a:rPr lang="ru-RU" sz="1600" dirty="0" err="1" smtClean="0"/>
              <a:t>Horsetail</a:t>
            </a:r>
            <a:r>
              <a:rPr lang="ru-RU" sz="1600" dirty="0" smtClean="0"/>
              <a:t> </a:t>
            </a:r>
            <a:r>
              <a:rPr lang="ru-RU" sz="1600" dirty="0" err="1" smtClean="0"/>
              <a:t>Fall</a:t>
            </a:r>
            <a:r>
              <a:rPr lang="ru-RU" sz="1600" dirty="0" smtClean="0"/>
              <a:t>). За таким необычным названием кроется обыкновенный сезонный водопад, зимой и ранней весной ниспадающий с восточной стороны горной гряды Эль-Капитан. Самое интересное начинает происходить в этих краях в конце февраля. Всего в течение нескольких дней в году у посетителей парка появляется возможность увидеть редкое явление – превращение обычного водного потока в огненный водопад, напоминающий извергающуюся из вулкана лаву. На самом деле этот природный феномен - зрительный обман, секрет которого сокрыт в отражении лучей заходящего солнца под определенным углом и при благоприятных погодных условиях. Светило, пылая огненными отблесками в струящейся с горы воде, создает поистине </a:t>
            </a:r>
            <a:r>
              <a:rPr lang="ru-RU" sz="1600" dirty="0" err="1" smtClean="0"/>
              <a:t>апокалиптические</a:t>
            </a:r>
            <a:r>
              <a:rPr lang="ru-RU" sz="1600" dirty="0" smtClean="0"/>
              <a:t> пейзажи. Необычный эффект длится всего несколько минут, но путешественники и охотники за уникальными кадрами регулярно собираются у горы Эль-Капитан с целью увидеть и запечатлеть потрясающую иллюзию.</a:t>
            </a:r>
          </a:p>
          <a:p>
            <a:r>
              <a:rPr lang="ru-RU" sz="1600" dirty="0" smtClean="0"/>
              <a:t/>
            </a:r>
            <a:br>
              <a:rPr lang="ru-RU" sz="1600" dirty="0" smtClean="0"/>
            </a:br>
            <a:endParaRPr lang="ru-RU"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Колодец Тора - врата в подземный мир. Фото"/>
          <p:cNvPicPr/>
          <p:nvPr/>
        </p:nvPicPr>
        <p:blipFill>
          <a:blip r:embed="rId3"/>
          <a:srcRect/>
          <a:stretch>
            <a:fillRect/>
          </a:stretch>
        </p:blipFill>
        <p:spPr bwMode="auto">
          <a:xfrm>
            <a:off x="0" y="-12220"/>
            <a:ext cx="9144001" cy="6870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лодец Тора - врата в подземный мир. Фото"/>
          <p:cNvPicPr/>
          <p:nvPr/>
        </p:nvPicPr>
        <p:blipFill>
          <a:blip r:embed="rId3"/>
          <a:srcRect/>
          <a:stretch>
            <a:fillRect/>
          </a:stretch>
        </p:blipFill>
        <p:spPr bwMode="auto">
          <a:xfrm>
            <a:off x="5827" y="0"/>
            <a:ext cx="913817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лодец Тора - врата в подземный мир. Фото"/>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Многоуровневый водопад Митчелл. Австралия. Фото"/>
          <p:cNvPicPr/>
          <p:nvPr/>
        </p:nvPicPr>
        <p:blipFill>
          <a:blip r:embed="rId3"/>
          <a:srcRect/>
          <a:stretch>
            <a:fillRect/>
          </a:stretch>
        </p:blipFill>
        <p:spPr bwMode="auto">
          <a:xfrm>
            <a:off x="0" y="4192"/>
            <a:ext cx="9143999" cy="6853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ногоуровневый водопад Митчелл. Австралия. Фото"/>
          <p:cNvPicPr/>
          <p:nvPr/>
        </p:nvPicPr>
        <p:blipFill>
          <a:blip r:embed="rId2"/>
          <a:srcRect/>
          <a:stretch>
            <a:fillRect/>
          </a:stretch>
        </p:blipFill>
        <p:spPr bwMode="auto">
          <a:xfrm>
            <a:off x="288607" y="12065"/>
            <a:ext cx="8566785"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ногоуровневый водопад Митчелл. Австралия. Фото"/>
          <p:cNvPicPr/>
          <p:nvPr/>
        </p:nvPicPr>
        <p:blipFill>
          <a:blip r:embed="rId2"/>
          <a:srcRect/>
          <a:stretch>
            <a:fillRect/>
          </a:stretch>
        </p:blipFill>
        <p:spPr bwMode="auto">
          <a:xfrm>
            <a:off x="0" y="180340"/>
            <a:ext cx="9144000" cy="6497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Ледниковое озеро Йокульсарлон в Исландии. Фото"/>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Мраморные пещеры в Чили. Фото"/>
          <p:cNvPicPr/>
          <p:nvPr/>
        </p:nvPicPr>
        <p:blipFill>
          <a:blip r:embed="rId3"/>
          <a:srcRect/>
          <a:stretch>
            <a:fillRect/>
          </a:stretch>
        </p:blipFill>
        <p:spPr bwMode="auto">
          <a:xfrm>
            <a:off x="-7316" y="0"/>
            <a:ext cx="915131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Удивительный остров Сокотра. Фото"/>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дивительная природа острова Сокотра. Йемен. Фото"/>
          <p:cNvPicPr/>
          <p:nvPr/>
        </p:nvPicPr>
        <p:blipFill>
          <a:blip r:embed="rId2"/>
          <a:srcRect/>
          <a:stretch>
            <a:fillRect/>
          </a:stretch>
        </p:blipFill>
        <p:spPr bwMode="auto">
          <a:xfrm>
            <a:off x="0" y="285728"/>
            <a:ext cx="9143999" cy="6215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озы, пасущиеся на деревьях, Марокко. Фото"/>
          <p:cNvPicPr>
            <a:picLocks noChangeAspect="1" noChangeArrowheads="1"/>
          </p:cNvPicPr>
          <p:nvPr/>
        </p:nvPicPr>
        <p:blipFill>
          <a:blip r:embed="rId3"/>
          <a:srcRect/>
          <a:stretch>
            <a:fillRect/>
          </a:stretch>
        </p:blipFill>
        <p:spPr bwMode="auto">
          <a:xfrm>
            <a:off x="31932" y="476672"/>
            <a:ext cx="9175807" cy="614779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дивительная природа острова Сокотра. Йемен. Фото"/>
          <p:cNvPicPr/>
          <p:nvPr/>
        </p:nvPicPr>
        <p:blipFill>
          <a:blip r:embed="rId2"/>
          <a:srcRect/>
          <a:stretch>
            <a:fillRect/>
          </a:stretch>
        </p:blipFill>
        <p:spPr bwMode="auto">
          <a:xfrm>
            <a:off x="0" y="0"/>
            <a:ext cx="9143999"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Удивительная природа острова Сокотра. Йемен. Фото"/>
          <p:cNvPicPr/>
          <p:nvPr/>
        </p:nvPicPr>
        <p:blipFill>
          <a:blip r:embed="rId3"/>
          <a:srcRect/>
          <a:stretch>
            <a:fillRect/>
          </a:stretch>
        </p:blipFill>
        <p:spPr bwMode="auto">
          <a:xfrm>
            <a:off x="0" y="260648"/>
            <a:ext cx="9144000"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дивительная природа острова Сокотра. Йемен. Фото"/>
          <p:cNvPicPr/>
          <p:nvPr/>
        </p:nvPicPr>
        <p:blipFill>
          <a:blip r:embed="rId3"/>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дивительный архипелаг Сокотра. Йемен. Фото"/>
          <p:cNvPicPr/>
          <p:nvPr/>
        </p:nvPicPr>
        <p:blipFill>
          <a:blip r:embed="rId3"/>
          <a:srcRect/>
          <a:stretch>
            <a:fillRect/>
          </a:stretch>
        </p:blipFill>
        <p:spPr bwMode="auto">
          <a:xfrm>
            <a:off x="0" y="214291"/>
            <a:ext cx="9144000" cy="6643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дивительный архипелаг Сокотра. Йемен. Фото"/>
          <p:cNvPicPr/>
          <p:nvPr/>
        </p:nvPicPr>
        <p:blipFill>
          <a:blip r:embed="rId3"/>
          <a:srcRect/>
          <a:stretch>
            <a:fillRect/>
          </a:stretch>
        </p:blipFill>
        <p:spPr bwMode="auto">
          <a:xfrm>
            <a:off x="0" y="7104"/>
            <a:ext cx="9144000" cy="68508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раконово дерево. Необычная природа архипелага Сокотра. Фото"/>
          <p:cNvPicPr/>
          <p:nvPr/>
        </p:nvPicPr>
        <p:blipFill>
          <a:blip r:embed="rId3"/>
          <a:srcRect/>
          <a:stretch>
            <a:fillRect/>
          </a:stretch>
        </p:blipFill>
        <p:spPr bwMode="auto">
          <a:xfrm>
            <a:off x="0" y="18047"/>
            <a:ext cx="9144000" cy="68399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раконово дерево. Необычная природа архипелага Сокотра. Фото"/>
          <p:cNvPicPr/>
          <p:nvPr/>
        </p:nvPicPr>
        <p:blipFill>
          <a:blip r:embed="rId3"/>
          <a:srcRect/>
          <a:stretch>
            <a:fillRect/>
          </a:stretch>
        </p:blipFill>
        <p:spPr bwMode="auto">
          <a:xfrm>
            <a:off x="0" y="0"/>
            <a:ext cx="9144000" cy="6643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раконово дерево. Необычная природа архипелага Сокотра. Фото"/>
          <p:cNvPicPr/>
          <p:nvPr/>
        </p:nvPicPr>
        <p:blipFill>
          <a:blip r:embed="rId2"/>
          <a:srcRect/>
          <a:stretch>
            <a:fillRect/>
          </a:stretch>
        </p:blipFill>
        <p:spPr bwMode="auto">
          <a:xfrm>
            <a:off x="0" y="285728"/>
            <a:ext cx="8929717" cy="6572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раконово дерево. Необычная природа архипелага Сокотра. Фото"/>
          <p:cNvPicPr/>
          <p:nvPr/>
        </p:nvPicPr>
        <p:blipFill>
          <a:blip r:embed="rId2"/>
          <a:srcRect/>
          <a:stretch>
            <a:fillRect/>
          </a:stretch>
        </p:blipFill>
        <p:spPr bwMode="auto">
          <a:xfrm>
            <a:off x="1857356" y="0"/>
            <a:ext cx="55007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раконово дерево. Необычная природа архипелага Сокотра. Фото"/>
          <p:cNvPicPr/>
          <p:nvPr/>
        </p:nvPicPr>
        <p:blipFill>
          <a:blip r:embed="rId2"/>
          <a:srcRect/>
          <a:stretch>
            <a:fillRect/>
          </a:stretch>
        </p:blipFill>
        <p:spPr bwMode="auto">
          <a:xfrm>
            <a:off x="0" y="142853"/>
            <a:ext cx="9144000" cy="6715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0"/>
            <a:ext cx="4248472" cy="6340197"/>
          </a:xfrm>
          <a:prstGeom prst="rect">
            <a:avLst/>
          </a:prstGeom>
        </p:spPr>
        <p:txBody>
          <a:bodyPr wrap="square">
            <a:spAutoFit/>
          </a:bodyPr>
          <a:lstStyle/>
          <a:p>
            <a:pPr algn="just">
              <a:spcAft>
                <a:spcPts val="0"/>
              </a:spcAft>
            </a:pPr>
            <a:r>
              <a:rPr lang="ru-RU" sz="1400" dirty="0" smtClean="0">
                <a:solidFill>
                  <a:srgbClr val="000000"/>
                </a:solidFill>
                <a:latin typeface="Segoe UI"/>
                <a:ea typeface="Times New Roman"/>
                <a:cs typeface="Times New Roman"/>
              </a:rPr>
              <a:t>Как известно, южная часть Марокко находится под влиянием засушливого климата, вследствие чего некоторые животные, обитающие в этих краях, лишены возможности питаться естественным кормом, не прибегая к своей находчивости. По этой причине местные козы были вынуждены приспособиться к сложным условиям обитания. С виртуозностью акробатов многочисленные стада рогатых гурманов взбираются на верхушки деревьев с целью полакомиться излюбленным кормом - похожими на сливу мясистыми плодами. Главная задача пастухов в данной местности – перегонять своих подопечных от одного дерева к другому, тщательно следя, чтобы стадо надолго не засиживалось на одном месте. Дело в том, что группа из 8-10 коз может с невероятной скоростью полностью очистить дерево </a:t>
            </a:r>
            <a:r>
              <a:rPr lang="ru-RU" sz="1400" dirty="0" err="1" smtClean="0">
                <a:solidFill>
                  <a:srgbClr val="000000"/>
                </a:solidFill>
                <a:latin typeface="Segoe UI"/>
                <a:ea typeface="Times New Roman"/>
                <a:cs typeface="Times New Roman"/>
              </a:rPr>
              <a:t>аргании</a:t>
            </a:r>
            <a:r>
              <a:rPr lang="ru-RU" sz="1400" dirty="0" smtClean="0">
                <a:solidFill>
                  <a:srgbClr val="000000"/>
                </a:solidFill>
                <a:latin typeface="Segoe UI"/>
                <a:ea typeface="Times New Roman"/>
                <a:cs typeface="Times New Roman"/>
              </a:rPr>
              <a:t> от плодов. Рогатые эквилибристы при этом с радостью направляются к другому "пастбищу", ловко вскакивая на тонкие ветки и приступая к трапезе. Пастись на такой "лужайке" могут даже козлята, ничуть не уступая в мастерстве своим старшим сородичам. </a:t>
            </a:r>
            <a:endParaRPr lang="ru-RU" sz="1400" dirty="0" smtClean="0">
              <a:ea typeface="Times New Roman"/>
              <a:cs typeface="Times New Roman"/>
            </a:endParaRPr>
          </a:p>
          <a:p>
            <a:r>
              <a:rPr lang="ru-RU" sz="1400" dirty="0" smtClean="0">
                <a:solidFill>
                  <a:srgbClr val="000000"/>
                </a:solidFill>
                <a:latin typeface="Segoe UI"/>
                <a:ea typeface="Times New Roman"/>
              </a:rPr>
              <a:t>Деревья </a:t>
            </a:r>
            <a:r>
              <a:rPr lang="ru-RU" sz="1400" dirty="0" err="1" smtClean="0">
                <a:solidFill>
                  <a:srgbClr val="000000"/>
                </a:solidFill>
                <a:latin typeface="Segoe UI"/>
                <a:ea typeface="Times New Roman"/>
              </a:rPr>
              <a:t>аргании</a:t>
            </a:r>
            <a:r>
              <a:rPr lang="ru-RU" sz="1400" dirty="0" smtClean="0">
                <a:solidFill>
                  <a:srgbClr val="000000"/>
                </a:solidFill>
                <a:latin typeface="Segoe UI"/>
                <a:ea typeface="Times New Roman"/>
              </a:rPr>
              <a:t> обычно достигают высоты 8-10 метров. Но эти цифры абсолютно не пугают ловких африканских зверьков, которые без капли страха поднимаются на 10 метров над землей в поисках горьких лакомств</a:t>
            </a:r>
            <a:endParaRPr lang="ru-RU" sz="1400" dirty="0">
              <a:ea typeface="Times New Roman"/>
              <a:cs typeface="Times New Roman"/>
            </a:endParaRPr>
          </a:p>
        </p:txBody>
      </p:sp>
      <p:pic>
        <p:nvPicPr>
          <p:cNvPr id="4" name="Рисунок 3" descr="Козы, пасущиеся на деревьях, Марокко. Фото">
            <a:hlinkClick r:id="rId2"/>
          </p:cNvPr>
          <p:cNvPicPr/>
          <p:nvPr/>
        </p:nvPicPr>
        <p:blipFill>
          <a:blip r:embed="rId3"/>
          <a:srcRect/>
          <a:stretch>
            <a:fillRect/>
          </a:stretch>
        </p:blipFill>
        <p:spPr bwMode="auto">
          <a:xfrm>
            <a:off x="4620260" y="0"/>
            <a:ext cx="4523740"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0" y="0"/>
            <a:ext cx="4143372"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Роза пустыни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Адениум</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Сокотранум</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совсем не похожа на розу, но все равно прекрасна. Это растение считается одним из самых красивых цветов пустыни. Ствол дерева мясистый и толстый, может включать в себя несколько сросшихся стволовых отростков. Высота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адениума</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достигает больше 3,5 метров, а диаметр ствола - 2,4 метров. Одни представители вида могут расти вверх, а другие </a:t>
            </a:r>
            <a:r>
              <a:rPr kumimoji="0" lang="ru-RU" sz="1600" b="0" i="0" u="none" strike="noStrike" cap="none" normalizeH="0" baseline="0" dirty="0" smtClean="0">
                <a:ln>
                  <a:noFill/>
                </a:ln>
                <a:solidFill>
                  <a:srgbClr val="000000"/>
                </a:solidFill>
                <a:effectLst/>
                <a:latin typeface="Calibri"/>
                <a:ea typeface="Times New Roman" pitchFamily="18" charset="0"/>
                <a:cs typeface="Segoe UI" pitchFamily="34" charset="0"/>
              </a:rPr>
              <a:t>–</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растут вширь, превращаясь почти в плоские бочки. Короткие ветви дерева формируют крону, украшенную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розовыми</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цветами. Роза пустыни является медленно растущим и очень редким деревом.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Дорстения</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гигантская представляет собой дерево, не требующее никакой почвы </a:t>
            </a:r>
            <a:r>
              <a:rPr kumimoji="0" lang="ru-RU" sz="1600" b="0" i="0" u="none" strike="noStrike" cap="none" normalizeH="0" baseline="0" dirty="0" smtClean="0">
                <a:ln>
                  <a:noFill/>
                </a:ln>
                <a:solidFill>
                  <a:srgbClr val="000000"/>
                </a:solidFill>
                <a:effectLst/>
                <a:latin typeface="Calibri"/>
                <a:ea typeface="Times New Roman" pitchFamily="18" charset="0"/>
                <a:cs typeface="Segoe UI" pitchFamily="34" charset="0"/>
              </a:rPr>
              <a:t>–</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оно может расти прямо на голой скале.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Роза пустыни: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descr="Роза пустыни. Дерево архипелага Сокотра. Йемен. Фото"/>
          <p:cNvPicPr/>
          <p:nvPr/>
        </p:nvPicPr>
        <p:blipFill>
          <a:blip r:embed="rId2"/>
          <a:srcRect/>
          <a:stretch>
            <a:fillRect/>
          </a:stretch>
        </p:blipFill>
        <p:spPr bwMode="auto">
          <a:xfrm>
            <a:off x="4042410" y="24130"/>
            <a:ext cx="5101590"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за пустыни - необычное дерево острова Сокотра. Фото"/>
          <p:cNvPicPr/>
          <p:nvPr/>
        </p:nvPicPr>
        <p:blipFill>
          <a:blip r:embed="rId3"/>
          <a:srcRect/>
          <a:stretch>
            <a:fillRect/>
          </a:stretch>
        </p:blipFill>
        <p:spPr bwMode="auto">
          <a:xfrm>
            <a:off x="357126" y="0"/>
            <a:ext cx="878687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за пустыни. Дерево архипелага Сокотра. Йемен. Фото"/>
          <p:cNvPicPr/>
          <p:nvPr/>
        </p:nvPicPr>
        <p:blipFill>
          <a:blip r:embed="rId2"/>
          <a:srcRect/>
          <a:stretch>
            <a:fillRect/>
          </a:stretch>
        </p:blipFill>
        <p:spPr bwMode="auto">
          <a:xfrm>
            <a:off x="0" y="214290"/>
            <a:ext cx="9143999" cy="6643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за пустыни. Дерево архипелага Сокотра. Йемен. Фото"/>
          <p:cNvPicPr/>
          <p:nvPr/>
        </p:nvPicPr>
        <p:blipFill>
          <a:blip r:embed="rId2"/>
          <a:srcRect/>
          <a:stretch>
            <a:fillRect/>
          </a:stretch>
        </p:blipFill>
        <p:spPr bwMode="auto">
          <a:xfrm>
            <a:off x="1928794" y="0"/>
            <a:ext cx="564360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за пустыни. Необычное дерево острова Сокотра. Фото"/>
          <p:cNvPicPr/>
          <p:nvPr/>
        </p:nvPicPr>
        <p:blipFill>
          <a:blip r:embed="rId2"/>
          <a:srcRect/>
          <a:stretch>
            <a:fillRect/>
          </a:stretch>
        </p:blipFill>
        <p:spPr bwMode="auto">
          <a:xfrm>
            <a:off x="214282" y="1"/>
            <a:ext cx="892971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за пустыни. Необычное дерево острова Сокотра. Фото"/>
          <p:cNvPicPr/>
          <p:nvPr/>
        </p:nvPicPr>
        <p:blipFill>
          <a:blip r:embed="rId2"/>
          <a:srcRect/>
          <a:stretch>
            <a:fillRect/>
          </a:stretch>
        </p:blipFill>
        <p:spPr bwMode="auto">
          <a:xfrm>
            <a:off x="2310130" y="12065"/>
            <a:ext cx="4523740"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еобычная природа архипелага Сокотра. Фото"/>
          <p:cNvPicPr/>
          <p:nvPr/>
        </p:nvPicPr>
        <p:blipFill>
          <a:blip r:embed="rId2"/>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Скалы Каппадокии. Турция. Фото"/>
          <p:cNvPicPr/>
          <p:nvPr/>
        </p:nvPicPr>
        <p:blipFill>
          <a:blip r:embed="rId3"/>
          <a:srcRect/>
          <a:stretch>
            <a:fillRect/>
          </a:stretch>
        </p:blipFill>
        <p:spPr bwMode="auto">
          <a:xfrm>
            <a:off x="8384" y="0"/>
            <a:ext cx="91356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калы Каппадокии. Турция. Фото"/>
          <p:cNvPicPr/>
          <p:nvPr/>
        </p:nvPicPr>
        <p:blipFill>
          <a:blip r:embed="rId2"/>
          <a:srcRect/>
          <a:stretch>
            <a:fillRect/>
          </a:stretch>
        </p:blipFill>
        <p:spPr bwMode="auto">
          <a:xfrm>
            <a:off x="0" y="188640"/>
            <a:ext cx="9143999" cy="6500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расивое фото Каппадокии. Турция"/>
          <p:cNvPicPr/>
          <p:nvPr/>
        </p:nvPicPr>
        <p:blipFill>
          <a:blip r:embed="rId2"/>
          <a:srcRect/>
          <a:stretch>
            <a:fillRect/>
          </a:stretch>
        </p:blipFill>
        <p:spPr bwMode="auto">
          <a:xfrm>
            <a:off x="2045335" y="36195"/>
            <a:ext cx="5053330" cy="67856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зы, пасущиеся на деревьях, Марокко. Фото"/>
          <p:cNvPicPr/>
          <p:nvPr/>
        </p:nvPicPr>
        <p:blipFill>
          <a:blip r:embed="rId2"/>
          <a:srcRect/>
          <a:stretch>
            <a:fillRect/>
          </a:stretch>
        </p:blipFill>
        <p:spPr bwMode="auto">
          <a:xfrm>
            <a:off x="500034" y="0"/>
            <a:ext cx="84296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калы Каппадокии. Турция. Фото"/>
          <p:cNvPicPr/>
          <p:nvPr/>
        </p:nvPicPr>
        <p:blipFill>
          <a:blip r:embed="rId2"/>
          <a:srcRect/>
          <a:stretch>
            <a:fillRect/>
          </a:stretch>
        </p:blipFill>
        <p:spPr bwMode="auto">
          <a:xfrm>
            <a:off x="0" y="0"/>
            <a:ext cx="9143999" cy="6643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аппадокия. Турция"/>
          <p:cNvPicPr/>
          <p:nvPr/>
        </p:nvPicPr>
        <p:blipFill>
          <a:blip r:embed="rId2"/>
          <a:srcRect/>
          <a:stretch>
            <a:fillRect/>
          </a:stretch>
        </p:blipFill>
        <p:spPr bwMode="auto">
          <a:xfrm>
            <a:off x="-8028" y="0"/>
            <a:ext cx="915202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лина Земи в Каппадокии. Турция. Фото"/>
          <p:cNvPicPr/>
          <p:nvPr/>
        </p:nvPicPr>
        <p:blipFill>
          <a:blip r:embed="rId2"/>
          <a:srcRect/>
          <a:stretch>
            <a:fillRect/>
          </a:stretch>
        </p:blipFill>
        <p:spPr bwMode="auto">
          <a:xfrm>
            <a:off x="2310130" y="12065"/>
            <a:ext cx="4523740"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Туристический центр в Каппадокии - Гереме. Фото"/>
          <p:cNvPicPr/>
          <p:nvPr/>
        </p:nvPicPr>
        <p:blipFill>
          <a:blip r:embed="rId2"/>
          <a:srcRect/>
          <a:stretch>
            <a:fillRect/>
          </a:stretch>
        </p:blipFill>
        <p:spPr bwMode="auto">
          <a:xfrm>
            <a:off x="0" y="357166"/>
            <a:ext cx="9143999" cy="6143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ид городка Каппадокии ночью. Турция. Фото"/>
          <p:cNvPicPr/>
          <p:nvPr/>
        </p:nvPicPr>
        <p:blipFill>
          <a:blip r:embed="rId2"/>
          <a:srcRect/>
          <a:stretch>
            <a:fillRect/>
          </a:stretch>
        </p:blipFill>
        <p:spPr bwMode="auto">
          <a:xfrm>
            <a:off x="0" y="214290"/>
            <a:ext cx="9143999" cy="628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 поселение Учхисар. Каппадокия. Фото"/>
          <p:cNvPicPr/>
          <p:nvPr/>
        </p:nvPicPr>
        <p:blipFill>
          <a:blip r:embed="rId2"/>
          <a:srcRect/>
          <a:stretch>
            <a:fillRect/>
          </a:stretch>
        </p:blipFill>
        <p:spPr bwMode="auto">
          <a:xfrm>
            <a:off x="0" y="714356"/>
            <a:ext cx="9143999" cy="542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0" y="0"/>
            <a:ext cx="9144000" cy="4313961"/>
          </a:xfrm>
          <a:prstGeom prst="rect">
            <a:avLst/>
          </a:prstGeom>
          <a:solidFill>
            <a:srgbClr val="FFFFFF"/>
          </a:solid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hlinkClick r:id="rId2"/>
              </a:rPr>
              <a:t>Кимберлитовая трубка "Мир" (Якутия) - самый большой алмазный карьер в мире</a:t>
            </a:r>
            <a:endParaRPr kumimoji="0" lang="ru-RU" sz="1100" b="1" i="0" u="none" strike="noStrike" cap="none" normalizeH="0" baseline="0" dirty="0" smtClean="0">
              <a:ln>
                <a:noFill/>
              </a:ln>
              <a:solidFill>
                <a:srgbClr val="4F81B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999999"/>
                </a:solidFill>
                <a:effectLst/>
                <a:latin typeface="Segoe UI" pitchFamily="34" charset="0"/>
                <a:ea typeface="Times New Roman" pitchFamily="18" charset="0"/>
                <a:cs typeface="Segoe UI" pitchFamily="34" charset="0"/>
              </a:rPr>
              <a:t>Понедельник, 23 Апрель 2012 14:07</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В Якутии, вблизи города Мирный, находится самый большой по общему объёму алмазный карьер в мире - кимберлитовая трубка "Мир" (город Мирный появился уже после открытия трубки и был назван в её честь). Карьер имеет глубину 525 метра и диаметр 1,2 километра. </a:t>
            </a:r>
            <a:b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Образование кимберлитовой трубки происходит во время извержения вулкана, когда сквозь земную кору газы из недр земли вырываются наружу. Форма такой трубки напоминает воронку или бокал. Вулканический взрыв выносит из недр Земли кимберлит - породу, иногда содержащую алмазы. Порода названа так в честь города Кимберли в Южной Африке, где в 1871 году был найден алмаз весом 85 карат (16,7 грамм), что вызвало Алмазную лихорадку.   </a:t>
            </a:r>
            <a:b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13 июня 1955 года геологи, искавшие в Якутии кимберлитовую трубку, увидели высокую лиственницу, корни у которой обнажил оползень. Лиса прорыла под ним глубокую нору. По характерному синеватому цвету разбросанной лисой земли геологи поняли, что это кимберлит. В Москву была тут же послана кодированная радиограмма: "Закурили трубку мира, табак отличный". Вскоре через 2800 км. бездорожья к месту открытия кимберлитовой трубки потянулись автоколонны. Вокруг месторождения алмазов вырос рабочий посёлок Мирный, сейчас это город с населением 36 тысяч человек.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имберлитовая трубка Мир (Якутия). Фото / The Mir mine in Yakutia. Photo"/>
          <p:cNvPicPr/>
          <p:nvPr/>
        </p:nvPicPr>
        <p:blipFill>
          <a:blip r:embed="rId2"/>
          <a:srcRect/>
          <a:stretch>
            <a:fillRect/>
          </a:stretch>
        </p:blipFill>
        <p:spPr bwMode="auto">
          <a:xfrm>
            <a:off x="-285784" y="0"/>
            <a:ext cx="94297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395536" y="123110"/>
            <a:ext cx="3676398" cy="3329076"/>
          </a:xfrm>
          <a:prstGeom prst="rect">
            <a:avLst/>
          </a:prstGeom>
          <a:solidFill>
            <a:srgbClr val="FFFFFF"/>
          </a:solid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Столбы выветривания на плато </a:t>
            </a:r>
            <a:r>
              <a:rPr kumimoji="0" lang="ru-RU" sz="1600" b="0" i="0" u="none" strike="noStrike" cap="none" normalizeH="0" baseline="0" dirty="0" err="1" smtClean="0">
                <a:ln>
                  <a:noFill/>
                </a:ln>
                <a:solidFill>
                  <a:srgbClr val="2B42F0"/>
                </a:solidFill>
                <a:effectLst/>
                <a:latin typeface="Arial" pitchFamily="34" charset="0"/>
                <a:ea typeface="Times New Roman" pitchFamily="18" charset="0"/>
                <a:cs typeface="Arial" pitchFamily="34" charset="0"/>
              </a:rPr>
              <a:t>Маньпупунёр</a:t>
            </a:r>
            <a:r>
              <a:rPr kumimoji="0" lang="ru-RU" sz="1600" b="0" i="0" u="none" strike="noStrike" cap="none" normalizeH="0" baseline="0" dirty="0" smtClean="0">
                <a:ln>
                  <a:noFill/>
                </a:ln>
                <a:solidFill>
                  <a:srgbClr val="2B42F0"/>
                </a:solidFill>
                <a:effectLst/>
                <a:latin typeface="Arial" pitchFamily="34" charset="0"/>
                <a:ea typeface="Times New Roman" pitchFamily="18" charset="0"/>
                <a:cs typeface="Arial" pitchFamily="34" charset="0"/>
              </a:rPr>
              <a:t> </a:t>
            </a:r>
            <a:r>
              <a:rPr lang="ru-RU" sz="1600" dirty="0">
                <a:solidFill>
                  <a:srgbClr val="2B42F0"/>
                </a:solidFill>
                <a:latin typeface="Arial" pitchFamily="34" charset="0"/>
                <a:ea typeface="Times New Roman" pitchFamily="18" charset="0"/>
                <a:cs typeface="Arial" pitchFamily="34" charset="0"/>
              </a:rPr>
              <a:t>.</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На плато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Маньпупунёр</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в Троицко-Печорском районе Республики Коми находится одно из природных чудес России - семь огромных каменных исполинов высотой от 30 до 42 метров, которые известны также как столбы выветривания или мансийские </a:t>
            </a:r>
            <a:r>
              <a:rPr kumimoji="0" lang="ru-RU" sz="1600" b="0" i="0" u="none" strike="noStrike" cap="none" normalizeH="0" baseline="0" dirty="0" err="1" smtClean="0">
                <a:ln>
                  <a:noFill/>
                </a:ln>
                <a:solidFill>
                  <a:srgbClr val="000000"/>
                </a:solidFill>
                <a:effectLst/>
                <a:latin typeface="Segoe UI" pitchFamily="34" charset="0"/>
                <a:ea typeface="Times New Roman" pitchFamily="18" charset="0"/>
                <a:cs typeface="Segoe UI" pitchFamily="34" charset="0"/>
              </a:rPr>
              <a:t>болваны</a:t>
            </a:r>
            <a:r>
              <a:rPr kumimoji="0" lang="ru-RU" sz="1600" b="0" i="0" u="none" strike="noStrike" cap="none" normalizeH="0" baseline="0" dirty="0" smtClean="0">
                <a:ln>
                  <a:noFill/>
                </a:ln>
                <a:solidFill>
                  <a:srgbClr val="000000"/>
                </a:solidFill>
                <a:effectLst/>
                <a:latin typeface="Segoe UI" pitchFamily="34" charset="0"/>
                <a:ea typeface="Times New Roman" pitchFamily="18" charset="0"/>
                <a:cs typeface="Segoe UI" pitchFamily="34" charset="0"/>
              </a:rPr>
              <a:t>. Считается, что эти столбы сформировались при избирательном выветривании и вымывания мягких горных пород.</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Столбы выветривания на плато Маньпупунер зимой. Фото"/>
          <p:cNvPicPr/>
          <p:nvPr/>
        </p:nvPicPr>
        <p:blipFill>
          <a:blip r:embed="rId2"/>
          <a:srcRect/>
          <a:stretch>
            <a:fillRect/>
          </a:stretch>
        </p:blipFill>
        <p:spPr bwMode="auto">
          <a:xfrm>
            <a:off x="3994785" y="24130"/>
            <a:ext cx="5149215" cy="6833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Цветные пески в селе Шамарель (Маврикий). Фото"/>
          <p:cNvPicPr/>
          <p:nvPr/>
        </p:nvPicPr>
        <p:blipFill>
          <a:blip r:embed="rId3"/>
          <a:srcRect/>
          <a:stretch>
            <a:fillRect/>
          </a:stretch>
        </p:blipFill>
        <p:spPr bwMode="auto">
          <a:xfrm>
            <a:off x="0" y="3478"/>
            <a:ext cx="9144000" cy="68545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зы, пасущиеся на деревьях, Марокко. Фото"/>
          <p:cNvPicPr/>
          <p:nvPr/>
        </p:nvPicPr>
        <p:blipFill>
          <a:blip r:embed="rId2"/>
          <a:srcRect/>
          <a:stretch>
            <a:fillRect/>
          </a:stretch>
        </p:blipFill>
        <p:spPr bwMode="auto">
          <a:xfrm>
            <a:off x="0" y="188640"/>
            <a:ext cx="9144000" cy="6500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udivitelno.com/images/stories/wave/1.jpg">
            <a:hlinkClick r:id="rId3"/>
          </p:cNvPr>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00808"/>
            <a:ext cx="8686800" cy="1728192"/>
          </a:xfrm>
        </p:spPr>
        <p:txBody>
          <a:bodyPr>
            <a:normAutofit/>
          </a:bodyPr>
          <a:lstStyle/>
          <a:p>
            <a:pPr algn="ctr"/>
            <a:r>
              <a:rPr lang="ru-RU" dirty="0" smtClean="0"/>
              <a:t>В презентации использованы фотографии из интернета.</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Необычный светящийся пляж на Мальдивах. Фото"/>
          <p:cNvPicPr/>
          <p:nvPr/>
        </p:nvPicPr>
        <p:blipFill>
          <a:blip r:embed="rId3"/>
          <a:srcRect/>
          <a:stretch>
            <a:fillRect/>
          </a:stretch>
        </p:blipFill>
        <p:spPr bwMode="auto">
          <a:xfrm>
            <a:off x="0" y="1280"/>
            <a:ext cx="9144000" cy="6856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еобычный светящийся пляж на Мальдивах. Фото"/>
          <p:cNvPicPr/>
          <p:nvPr/>
        </p:nvPicPr>
        <p:blipFill>
          <a:blip r:embed="rId2"/>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Разноцветные скалы Чжанъе Данься, Китай. Фото"/>
          <p:cNvPicPr/>
          <p:nvPr/>
        </p:nvPicPr>
        <p:blipFill>
          <a:blip r:embed="rId3"/>
          <a:srcRect/>
          <a:stretch>
            <a:fillRect/>
          </a:stretch>
        </p:blipFill>
        <p:spPr bwMode="auto">
          <a:xfrm>
            <a:off x="-8740" y="0"/>
            <a:ext cx="915274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187</TotalTime>
  <Words>2117</Words>
  <Application>Microsoft Office PowerPoint</Application>
  <PresentationFormat>Экран (4:3)</PresentationFormat>
  <Paragraphs>91</Paragraphs>
  <Slides>61</Slides>
  <Notes>25</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Трек</vt:lpstr>
      <vt:lpstr>Необычные места мира.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презентации использованы фотографии из интернета.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Саня</cp:lastModifiedBy>
  <cp:revision>21</cp:revision>
  <dcterms:created xsi:type="dcterms:W3CDTF">2015-12-09T17:02:24Z</dcterms:created>
  <dcterms:modified xsi:type="dcterms:W3CDTF">2017-01-05T17:06:24Z</dcterms:modified>
</cp:coreProperties>
</file>