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70" r:id="rId2"/>
    <p:sldId id="257" r:id="rId3"/>
    <p:sldId id="258" r:id="rId4"/>
    <p:sldId id="259" r:id="rId5"/>
    <p:sldId id="260" r:id="rId6"/>
    <p:sldId id="262" r:id="rId7"/>
    <p:sldId id="268" r:id="rId8"/>
    <p:sldId id="269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EBFF-532D-41DE-BDA7-598EB02EA74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C0FE-C44F-412E-BD08-83BA7214C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929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EBFF-532D-41DE-BDA7-598EB02EA74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C0FE-C44F-412E-BD08-83BA7214C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40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EBFF-532D-41DE-BDA7-598EB02EA74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C0FE-C44F-412E-BD08-83BA7214C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538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EBFF-532D-41DE-BDA7-598EB02EA74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C0FE-C44F-412E-BD08-83BA7214C48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761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EBFF-532D-41DE-BDA7-598EB02EA74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C0FE-C44F-412E-BD08-83BA7214C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930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EBFF-532D-41DE-BDA7-598EB02EA74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C0FE-C44F-412E-BD08-83BA7214C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265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EBFF-532D-41DE-BDA7-598EB02EA74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C0FE-C44F-412E-BD08-83BA7214C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101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EBFF-532D-41DE-BDA7-598EB02EA74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C0FE-C44F-412E-BD08-83BA7214C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36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EBFF-532D-41DE-BDA7-598EB02EA74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C0FE-C44F-412E-BD08-83BA7214C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33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EBFF-532D-41DE-BDA7-598EB02EA74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C0FE-C44F-412E-BD08-83BA7214C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2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EBFF-532D-41DE-BDA7-598EB02EA74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C0FE-C44F-412E-BD08-83BA7214C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7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EBFF-532D-41DE-BDA7-598EB02EA74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C0FE-C44F-412E-BD08-83BA7214C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19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EBFF-532D-41DE-BDA7-598EB02EA74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C0FE-C44F-412E-BD08-83BA7214C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42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EBFF-532D-41DE-BDA7-598EB02EA74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C0FE-C44F-412E-BD08-83BA7214C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95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EBFF-532D-41DE-BDA7-598EB02EA74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C0FE-C44F-412E-BD08-83BA7214C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81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EBFF-532D-41DE-BDA7-598EB02EA74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C0FE-C44F-412E-BD08-83BA7214C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05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EBFF-532D-41DE-BDA7-598EB02EA74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C0FE-C44F-412E-BD08-83BA7214C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03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8C9EBFF-532D-41DE-BDA7-598EB02EA74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CC0FE-C44F-412E-BD08-83BA7214C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44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raduga-taz@mail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754506"/>
          </a:xfrm>
        </p:spPr>
        <p:txBody>
          <a:bodyPr/>
          <a:lstStyle/>
          <a:p>
            <a:pPr algn="ctr"/>
            <a:r>
              <a:rPr lang="ru-RU" sz="1400" dirty="0" smtClean="0">
                <a:latin typeface="Comic Sans MS" panose="030F0702030302020204" pitchFamily="66" charset="0"/>
              </a:rPr>
              <a:t>         </a:t>
            </a:r>
            <a:r>
              <a:rPr lang="ru-RU" sz="1400" dirty="0">
                <a:latin typeface="Comic Sans MS" panose="030F0702030302020204" pitchFamily="66" charset="0"/>
              </a:rPr>
              <a:t>МУНИЦИПАЛЬНОЕ ОБРАЗОВАНИЕ ТАЗОВСКИЙ РАЙОН</a:t>
            </a:r>
            <a:br>
              <a:rPr lang="ru-RU" sz="1400" dirty="0">
                <a:latin typeface="Comic Sans MS" panose="030F0702030302020204" pitchFamily="66" charset="0"/>
              </a:rPr>
            </a:br>
            <a:r>
              <a:rPr lang="ru-RU" sz="1400" dirty="0">
                <a:latin typeface="Comic Sans MS" panose="030F0702030302020204" pitchFamily="66" charset="0"/>
              </a:rPr>
              <a:t/>
            </a:r>
            <a:br>
              <a:rPr lang="ru-RU" sz="1400" dirty="0">
                <a:latin typeface="Comic Sans MS" panose="030F0702030302020204" pitchFamily="66" charset="0"/>
              </a:rPr>
            </a:br>
            <a:r>
              <a:rPr lang="ru-RU" sz="1400" dirty="0">
                <a:latin typeface="Comic Sans MS" panose="030F0702030302020204" pitchFamily="66" charset="0"/>
              </a:rPr>
              <a:t>МУНИЦИПАЛЬНОЕ КАЗЁННОЕ ДОШКОЛЬНОЕ ОБРАЗОВАТЕЛЬНОЕ УЧРЕЖДЕНИЕ ДЕТСКИЙ САД «РАДУГА»</a:t>
            </a:r>
            <a:br>
              <a:rPr lang="ru-RU" sz="1400" dirty="0">
                <a:latin typeface="Comic Sans MS" panose="030F0702030302020204" pitchFamily="66" charset="0"/>
              </a:rPr>
            </a:br>
            <a:r>
              <a:rPr lang="ru-RU" sz="1400" dirty="0">
                <a:latin typeface="Comic Sans MS" panose="030F0702030302020204" pitchFamily="66" charset="0"/>
              </a:rPr>
              <a:t>микрорайон Геолог 15, п</a:t>
            </a:r>
            <a:r>
              <a:rPr lang="ru-RU" sz="1400" dirty="0" smtClean="0">
                <a:latin typeface="Comic Sans MS" panose="030F0702030302020204" pitchFamily="66" charset="0"/>
              </a:rPr>
              <a:t>. Тазовский </a:t>
            </a:r>
            <a:r>
              <a:rPr lang="ru-RU" sz="1400" dirty="0">
                <a:latin typeface="Comic Sans MS" panose="030F0702030302020204" pitchFamily="66" charset="0"/>
              </a:rPr>
              <a:t>Ямало-Ненецкий автономный </a:t>
            </a:r>
            <a:r>
              <a:rPr lang="ru-RU" sz="1400" dirty="0" smtClean="0">
                <a:latin typeface="Comic Sans MS" panose="030F0702030302020204" pitchFamily="66" charset="0"/>
              </a:rPr>
              <a:t>округ 629350</a:t>
            </a:r>
            <a:r>
              <a:rPr lang="ru-RU" sz="1400" dirty="0">
                <a:latin typeface="Comic Sans MS" panose="030F0702030302020204" pitchFamily="66" charset="0"/>
              </a:rPr>
              <a:t/>
            </a:r>
            <a:br>
              <a:rPr lang="ru-RU" sz="1400" dirty="0">
                <a:latin typeface="Comic Sans MS" panose="030F0702030302020204" pitchFamily="66" charset="0"/>
              </a:rPr>
            </a:br>
            <a:r>
              <a:rPr lang="ru-RU" sz="1400" dirty="0">
                <a:latin typeface="Comic Sans MS" panose="030F0702030302020204" pitchFamily="66" charset="0"/>
              </a:rPr>
              <a:t>тел. 8(34940)2-19-20 </a:t>
            </a:r>
            <a:r>
              <a:rPr lang="ru-RU" sz="1400" dirty="0" smtClean="0">
                <a:latin typeface="Comic Sans MS" panose="030F0702030302020204" pitchFamily="66" charset="0"/>
                <a:hlinkClick r:id="rId2"/>
              </a:rPr>
              <a:t>raduga-taz@mail.ru</a:t>
            </a:r>
            <a:r>
              <a:rPr lang="ru-RU" sz="1400" dirty="0" smtClean="0">
                <a:latin typeface="Comic Sans MS" panose="030F0702030302020204" pitchFamily="66" charset="0"/>
              </a:rPr>
              <a:t/>
            </a:r>
            <a:br>
              <a:rPr lang="ru-RU" sz="1400" dirty="0" smtClean="0">
                <a:latin typeface="Comic Sans MS" panose="030F0702030302020204" pitchFamily="66" charset="0"/>
              </a:rPr>
            </a:br>
            <a:r>
              <a:rPr lang="ru-RU" sz="1400" dirty="0">
                <a:latin typeface="Comic Sans MS" panose="030F0702030302020204" pitchFamily="66" charset="0"/>
              </a:rPr>
              <a:t/>
            </a:r>
            <a:br>
              <a:rPr lang="ru-RU" sz="1400" dirty="0">
                <a:latin typeface="Comic Sans MS" panose="030F0702030302020204" pitchFamily="66" charset="0"/>
              </a:rPr>
            </a:br>
            <a:r>
              <a:rPr lang="ru-RU" sz="1400" dirty="0" smtClean="0">
                <a:latin typeface="Comic Sans MS" panose="030F0702030302020204" pitchFamily="66" charset="0"/>
              </a:rPr>
              <a:t>Презентация </a:t>
            </a:r>
            <a:r>
              <a:rPr lang="ru-RU" sz="1400" dirty="0">
                <a:latin typeface="Comic Sans MS" panose="030F0702030302020204" pitchFamily="66" charset="0"/>
              </a:rPr>
              <a:t>о средней группе «Капельки»</a:t>
            </a:r>
            <a:br>
              <a:rPr lang="ru-RU" sz="1400" dirty="0">
                <a:latin typeface="Comic Sans MS" panose="030F0702030302020204" pitchFamily="66" charset="0"/>
              </a:rPr>
            </a:br>
            <a:r>
              <a:rPr lang="ru-RU" sz="1400" dirty="0">
                <a:latin typeface="Comic Sans MS" panose="030F0702030302020204" pitchFamily="66" charset="0"/>
              </a:rPr>
              <a:t>«Маленькая страна детства» </a:t>
            </a:r>
            <a:br>
              <a:rPr lang="ru-RU" sz="1400" dirty="0">
                <a:latin typeface="Comic Sans MS" panose="030F0702030302020204" pitchFamily="66" charset="0"/>
              </a:rPr>
            </a:br>
            <a:r>
              <a:rPr lang="ru-RU" sz="1400" dirty="0" err="1">
                <a:latin typeface="Comic Sans MS" panose="030F0702030302020204" pitchFamily="66" charset="0"/>
              </a:rPr>
              <a:t>Тимканова</a:t>
            </a:r>
            <a:r>
              <a:rPr lang="ru-RU" sz="1400" dirty="0">
                <a:latin typeface="Comic Sans MS" panose="030F0702030302020204" pitchFamily="66" charset="0"/>
              </a:rPr>
              <a:t> Евгения Владимировна,</a:t>
            </a:r>
            <a:br>
              <a:rPr lang="ru-RU" sz="1400" dirty="0">
                <a:latin typeface="Comic Sans MS" panose="030F0702030302020204" pitchFamily="66" charset="0"/>
              </a:rPr>
            </a:br>
            <a:r>
              <a:rPr lang="ru-RU" sz="1400" dirty="0">
                <a:latin typeface="Comic Sans MS" panose="030F0702030302020204" pitchFamily="66" charset="0"/>
              </a:rPr>
              <a:t> воспитатель 1 </a:t>
            </a:r>
            <a:r>
              <a:rPr lang="ru-RU" sz="1400" dirty="0" err="1">
                <a:latin typeface="Comic Sans MS" panose="030F0702030302020204" pitchFamily="66" charset="0"/>
              </a:rPr>
              <a:t>кв.категории</a:t>
            </a:r>
            <a:r>
              <a:rPr lang="ru-RU" sz="1400" dirty="0">
                <a:latin typeface="Comic Sans MS" panose="030F0702030302020204" pitchFamily="66" charset="0"/>
              </a:rPr>
              <a:t/>
            </a:r>
            <a:br>
              <a:rPr lang="ru-RU" sz="1400" dirty="0">
                <a:latin typeface="Comic Sans MS" panose="030F0702030302020204" pitchFamily="66" charset="0"/>
              </a:rPr>
            </a:br>
            <a:r>
              <a:rPr lang="ru-RU" sz="1400" dirty="0" smtClean="0">
                <a:latin typeface="Comic Sans MS" panose="030F0702030302020204" pitchFamily="66" charset="0"/>
              </a:rPr>
              <a:t/>
            </a:r>
            <a:br>
              <a:rPr lang="ru-RU" sz="1400" dirty="0" smtClean="0">
                <a:latin typeface="Comic Sans MS" panose="030F0702030302020204" pitchFamily="66" charset="0"/>
              </a:rPr>
            </a:br>
            <a:r>
              <a:rPr lang="ru-RU" sz="1400" dirty="0">
                <a:latin typeface="Comic Sans MS" panose="030F0702030302020204" pitchFamily="66" charset="0"/>
              </a:rPr>
              <a:t/>
            </a:r>
            <a:br>
              <a:rPr lang="ru-RU" sz="1400" dirty="0">
                <a:latin typeface="Comic Sans MS" panose="030F0702030302020204" pitchFamily="66" charset="0"/>
              </a:rPr>
            </a:br>
            <a:r>
              <a:rPr lang="ru-RU" sz="1400" dirty="0">
                <a:latin typeface="Comic Sans MS" panose="030F0702030302020204" pitchFamily="66" charset="0"/>
              </a:rPr>
              <a:t/>
            </a:r>
            <a:br>
              <a:rPr lang="ru-RU" sz="1400" dirty="0">
                <a:latin typeface="Comic Sans MS" panose="030F0702030302020204" pitchFamily="66" charset="0"/>
              </a:rPr>
            </a:br>
            <a:endParaRPr lang="ru-RU" sz="1400" dirty="0"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053" y="2035849"/>
            <a:ext cx="4582148" cy="23860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22" y="3748450"/>
            <a:ext cx="4935415" cy="27761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5" y="2120900"/>
            <a:ext cx="3054228" cy="504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3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2214320" cy="1400530"/>
          </a:xfrm>
        </p:spPr>
        <p:txBody>
          <a:bodyPr/>
          <a:lstStyle/>
          <a:p>
            <a:r>
              <a:rPr lang="ru-RU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Свою работу стараюсь строить в тесном  взаимодействии с </a:t>
            </a:r>
            <a:r>
              <a:rPr lang="ru-RU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родителями. </a:t>
            </a:r>
            <a:r>
              <a:rPr lang="ru-RU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Б</a:t>
            </a:r>
            <a:r>
              <a:rPr lang="ru-RU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ез </a:t>
            </a:r>
            <a:r>
              <a:rPr lang="ru-RU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родительской помощи не получилось бы, на мой взгляд, ничего, ведь вся помощь в оформлении группы, приготовлении различных праздников идет именно от родителя.</a:t>
            </a:r>
            <a:endParaRPr lang="ru-RU" sz="20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218258"/>
            <a:ext cx="4419600" cy="35056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370" y="3454905"/>
            <a:ext cx="2532185" cy="28052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465" y="452718"/>
            <a:ext cx="2278606" cy="40508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97" y="4337540"/>
            <a:ext cx="5233736" cy="235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3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2" y="452717"/>
            <a:ext cx="5262320" cy="5936359"/>
          </a:xfrm>
        </p:spPr>
        <p:txBody>
          <a:bodyPr/>
          <a:lstStyle/>
          <a:p>
            <a:r>
              <a:rPr lang="ru-RU" sz="4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Воспитатель для детей – учитель, который все знает, всему учит, и товарищ по игре, и близкий человек, который все поймет и поможет в трудную </a:t>
            </a:r>
            <a:r>
              <a:rPr lang="ru-RU" sz="4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минуту</a:t>
            </a:r>
            <a:endParaRPr lang="ru-RU" sz="40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680" y="351692"/>
            <a:ext cx="3857625" cy="613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8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Профессия педагога дает волю буре чувств и эмоций, почву для размышления, для творчества. Хочется стать для детей самым близким другом, хочется отдать им все свои знания и умения, показать, как красив и приветлив окружающий мир, как он хрупок и беззащитен, как нуждается в нашем участии.</a:t>
            </a:r>
            <a:endParaRPr lang="ru-RU" sz="18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35015"/>
            <a:ext cx="3634154" cy="451324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745" y="1735015"/>
            <a:ext cx="3657948" cy="4521323"/>
          </a:xfrm>
        </p:spPr>
      </p:pic>
    </p:spTree>
    <p:extLst>
      <p:ext uri="{BB962C8B-B14F-4D97-AF65-F5344CB8AC3E}">
        <p14:creationId xmlns:p14="http://schemas.microsoft.com/office/powerpoint/2010/main" val="44627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Детский сад – это </a:t>
            </a:r>
            <a:r>
              <a:rPr lang="ru-RU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м</a:t>
            </a:r>
            <a:r>
              <a:rPr lang="ru-RU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ой дом, в котором меня ждут, любят, в который я спешу с интересными идеями и хорошим </a:t>
            </a:r>
            <a:r>
              <a:rPr lang="ru-RU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настроением</a:t>
            </a:r>
            <a:endParaRPr lang="ru-RU" sz="28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2623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891" y="293077"/>
            <a:ext cx="9413631" cy="1560171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Предметно – развивающая среда играет большую роль в гармоничном развитии и воспитании ребенка, она вызывает у детей чувство радости, эмоционально положительное отношение к детскому саду, желание посещать его, обогащает новыми впечатлениями и знаниями, побуждает к активной творческой деятельности, способствует интеллектуальному развитию детей дошкольного </a:t>
            </a:r>
            <a:r>
              <a:rPr lang="ru-RU" sz="1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возраста</a:t>
            </a:r>
            <a:endParaRPr lang="ru-RU" sz="18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8" y="2213586"/>
            <a:ext cx="2898741" cy="420024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29" y="1841079"/>
            <a:ext cx="4395788" cy="247263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575" y="4325878"/>
            <a:ext cx="4419923" cy="235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7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Для продуктивной и творческой деятельности детей в уголке творчества всегда в наличии (листы бумаги и альбомы, раскраски, кисти, краски, карандаши фломастеры, разноцветные мелки, пластилин, баночки для воды и прочее)</a:t>
            </a:r>
            <a:endParaRPr lang="ru-RU" sz="24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68" y="2063262"/>
            <a:ext cx="2975213" cy="46134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127" y="2368062"/>
            <a:ext cx="3289111" cy="430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9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113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20" y="937846"/>
            <a:ext cx="3527071" cy="50819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3" y="1676400"/>
            <a:ext cx="3401063" cy="434847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Для развития физических навыков детей имеется инвентарь и оборудование. Игрушки которые можно катать, бросать, массажные коврики, созданные руками родителей для профилактики плоскостопия.</a:t>
            </a:r>
            <a:endParaRPr lang="ru-RU" sz="24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42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3597643" cy="5877744"/>
          </a:xfrm>
        </p:spPr>
        <p:txBody>
          <a:bodyPr/>
          <a:lstStyle/>
          <a:p>
            <a:r>
              <a:rPr lang="ru-RU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В группе созданы все условия для развития конструктивной </a:t>
            </a:r>
            <a:r>
              <a:rPr lang="ru-RU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деятельности</a:t>
            </a:r>
            <a:r>
              <a:rPr lang="ru-RU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:</a:t>
            </a:r>
            <a:r>
              <a:rPr lang="ru-RU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мелкий и крупный строительный материалы, разнообразные </a:t>
            </a:r>
            <a:r>
              <a:rPr lang="ru-RU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конструкторы (</a:t>
            </a:r>
            <a:r>
              <a:rPr lang="ru-RU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деревянные, пластмассовые, с различными способами соединения деталей). Имеются </a:t>
            </a:r>
            <a:r>
              <a:rPr lang="ru-RU" sz="20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мозайка</a:t>
            </a:r>
            <a:r>
              <a:rPr lang="ru-RU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, </a:t>
            </a:r>
            <a:r>
              <a:rPr lang="ru-RU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разрезные картинки, </a:t>
            </a:r>
            <a:r>
              <a:rPr lang="ru-RU" sz="20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пазлы</a:t>
            </a:r>
            <a:r>
              <a:rPr lang="ru-RU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, а также бросовый и природный материал для художественного конструирования</a:t>
            </a:r>
            <a:r>
              <a:rPr lang="ru-RU" sz="1800" dirty="0">
                <a:solidFill>
                  <a:srgbClr val="FFC000"/>
                </a:solidFill>
                <a:latin typeface="Comic Sans MS" panose="030F0702030302020204" pitchFamily="66" charset="0"/>
              </a:rPr>
              <a:t>. </a:t>
            </a:r>
            <a:endParaRPr lang="ru-RU" sz="1800" dirty="0"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937" y="265150"/>
            <a:ext cx="3547154" cy="54205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732" y="1547447"/>
            <a:ext cx="2762346" cy="498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4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418" y="170362"/>
            <a:ext cx="9404723" cy="1400530"/>
          </a:xfrm>
        </p:spPr>
        <p:txBody>
          <a:bodyPr/>
          <a:lstStyle/>
          <a:p>
            <a:r>
              <a:rPr lang="ru-RU" sz="1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Развивающая среда в группе должна постоянно наполняться новыми материалами, ведь ребенок растет, развивается, а вместе с ним растет и познавательный интерес к </a:t>
            </a:r>
            <a:r>
              <a:rPr lang="ru-RU" sz="1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окружающему. Игровое </a:t>
            </a:r>
            <a:r>
              <a:rPr lang="ru-RU" sz="1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пространство должно быть таким, чтобы дети свободно занимались одновременно разными видами деятельности, не мешая друг другу.</a:t>
            </a:r>
            <a:endParaRPr lang="ru-RU" sz="18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54" y="1781908"/>
            <a:ext cx="7274963" cy="4876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62" y="1781908"/>
            <a:ext cx="311879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2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2707" y="351693"/>
            <a:ext cx="3024555" cy="5849815"/>
          </a:xfrm>
        </p:spPr>
        <p:txBody>
          <a:bodyPr/>
          <a:lstStyle/>
          <a:p>
            <a:r>
              <a:rPr lang="ru-RU" sz="2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Предметно – развивающая среда – это система материальных объектов деятельности ребенка, единство социальных и предметных средств обеспечения разнообразной деятельности детей</a:t>
            </a:r>
            <a:endParaRPr lang="ru-RU" sz="24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46" y="1254369"/>
            <a:ext cx="3784645" cy="54160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85" y="351693"/>
            <a:ext cx="3001107" cy="509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0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1477" y="1207476"/>
            <a:ext cx="5040923" cy="5427786"/>
          </a:xfrm>
        </p:spPr>
        <p:txBody>
          <a:bodyPr/>
          <a:lstStyle/>
          <a:p>
            <a:r>
              <a:rPr lang="ru-RU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Для экологического воспитания детей в группе есть уголок </a:t>
            </a:r>
            <a:r>
              <a:rPr lang="ru-RU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природы. Вместе </a:t>
            </a:r>
            <a:r>
              <a:rPr lang="ru-RU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с детьми мы поливаем и протираем листочки растений, тем самым развивая трудолюбие и бережное отношение к природе. Есть различные наглядные пособия, иллюстрированный материал для развития экологической культуры: альбомы, наборы картин, муляжи, </a:t>
            </a:r>
            <a:r>
              <a:rPr lang="ru-RU" sz="20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дидактичекие</a:t>
            </a:r>
            <a:r>
              <a:rPr lang="ru-RU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игры, проводим элементарные опыты: сажаем лук, наблюдаем за ростом.</a:t>
            </a:r>
            <a:endParaRPr lang="ru-RU" sz="20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9" y="304800"/>
            <a:ext cx="4718976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0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141</TotalTime>
  <Words>444</Words>
  <Application>Microsoft Office PowerPoint</Application>
  <PresentationFormat>Широкоэкранный</PresentationFormat>
  <Paragraphs>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Comic Sans MS</vt:lpstr>
      <vt:lpstr>Wingdings 3</vt:lpstr>
      <vt:lpstr>Ион</vt:lpstr>
      <vt:lpstr>         МУНИЦИПАЛЬНОЕ ОБРАЗОВАНИЕ ТАЗОВСКИЙ РАЙОН  МУНИЦИПАЛЬНОЕ КАЗЁННОЕ ДОШКОЛЬНОЕ ОБРАЗОВАТЕЛЬНОЕ УЧРЕЖДЕНИЕ ДЕТСКИЙ САД «РАДУГА» микрорайон Геолог 15, п. Тазовский Ямало-Ненецкий автономный округ 629350 тел. 8(34940)2-19-20 raduga-taz@mail.ru  Презентация о средней группе «Капельки» «Маленькая страна детства»  Тимканова Евгения Владимировна,  воспитатель 1 кв.категории    </vt:lpstr>
      <vt:lpstr>Детский сад – это мой дом, в котором меня ждут, любят, в который я спешу с интересными идеями и хорошим настроением</vt:lpstr>
      <vt:lpstr>Предметно – развивающая среда играет большую роль в гармоничном развитии и воспитании ребенка, она вызывает у детей чувство радости, эмоционально положительное отношение к детскому саду, желание посещать его, обогащает новыми впечатлениями и знаниями, побуждает к активной творческой деятельности, способствует интеллектуальному развитию детей дошкольного возраста</vt:lpstr>
      <vt:lpstr>Для продуктивной и творческой деятельности детей в уголке творчества всегда в наличии (листы бумаги и альбомы, раскраски, кисти, краски, карандаши фломастеры, разноцветные мелки, пластилин, баночки для воды и прочее)</vt:lpstr>
      <vt:lpstr>Презентация PowerPoint</vt:lpstr>
      <vt:lpstr>В группе созданы все условия для развития конструктивной деятельности: мелкий и крупный строительный материалы, разнообразные конструкторы (деревянные, пластмассовые, с различными способами соединения деталей). Имеются мозайка, разрезные картинки, пазлы, а также бросовый и природный материал для художественного конструирования. </vt:lpstr>
      <vt:lpstr>Развивающая среда в группе должна постоянно наполняться новыми материалами, ведь ребенок растет, развивается, а вместе с ним растет и познавательный интерес к окружающему. Игровое пространство должно быть таким, чтобы дети свободно занимались одновременно разными видами деятельности, не мешая друг другу.</vt:lpstr>
      <vt:lpstr>Предметно – развивающая среда – это система материальных объектов деятельности ребенка, единство социальных и предметных средств обеспечения разнообразной деятельности детей</vt:lpstr>
      <vt:lpstr>Для экологического воспитания детей в группе есть уголок природы. Вместе с детьми мы поливаем и протираем листочки растений, тем самым развивая трудолюбие и бережное отношение к природе. Есть различные наглядные пособия, иллюстрированный материал для развития экологической культуры: альбомы, наборы картин, муляжи, дидактичекие игры, проводим элементарные опыты: сажаем лук, наблюдаем за ростом.</vt:lpstr>
      <vt:lpstr>Свою работу стараюсь строить в тесном  взаимодействии с родителями. Без родительской помощи не получилось бы, на мой взгляд, ничего, ведь вся помощь в оформлении группы, приготовлении различных праздников идет именно от родителя.</vt:lpstr>
      <vt:lpstr>Воспитатель для детей – учитель, который все знает, всему учит, и товарищ по игре, и близкий человек, который все поймет и поможет в трудную минуту</vt:lpstr>
      <vt:lpstr>Профессия педагога дает волю буре чувств и эмоций, почву для размышления, для творчества. Хочется стать для детей самым близким другом, хочется отдать им все свои знания и умения, показать, как красив и приветлив окружающий мир, как он хрупок и беззащитен, как нуждается в нашем участии.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среда </dc:title>
  <dc:creator>30</dc:creator>
  <cp:lastModifiedBy>11</cp:lastModifiedBy>
  <cp:revision>16</cp:revision>
  <dcterms:created xsi:type="dcterms:W3CDTF">2015-12-01T07:58:26Z</dcterms:created>
  <dcterms:modified xsi:type="dcterms:W3CDTF">2015-12-01T10:26:38Z</dcterms:modified>
</cp:coreProperties>
</file>