
<file path=[Content_Types].xml><?xml version="1.0" encoding="utf-8"?>
<Types xmlns="http://schemas.openxmlformats.org/package/2006/content-types"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sldx" ContentType="application/vnd.openxmlformats-officedocument.presentationml.slide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9" r:id="rId2"/>
    <p:sldId id="260" r:id="rId3"/>
    <p:sldId id="261" r:id="rId4"/>
    <p:sldId id="262" r:id="rId5"/>
    <p:sldId id="264" r:id="rId6"/>
    <p:sldId id="266" r:id="rId7"/>
    <p:sldId id="267" r:id="rId8"/>
    <p:sldId id="269" r:id="rId9"/>
    <p:sldId id="271" r:id="rId10"/>
    <p:sldId id="273" r:id="rId11"/>
    <p:sldId id="277" r:id="rId12"/>
    <p:sldId id="278" r:id="rId13"/>
    <p:sldId id="280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2B9F"/>
    <a:srgbClr val="CC00FF"/>
    <a:srgbClr val="FF66FF"/>
    <a:srgbClr val="B6F5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798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image" Target="../media/image16.emf"/><Relationship Id="rId4" Type="http://schemas.openxmlformats.org/officeDocument/2006/relationships/image" Target="../media/image1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DA021-5031-46AC-9122-FE286F712A02}" type="datetimeFigureOut">
              <a:rPr lang="ru-RU" smtClean="0"/>
              <a:t>18.02.2017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8F55-FA0D-4ACA-849A-038CC59DAC2B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6000">
        <p:circle/>
      </p:transition>
    </mc:Choice>
    <mc:Fallback xmlns="">
      <p:transition spd="slow" advClick="0" advTm="6000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DA021-5031-46AC-9122-FE286F712A02}" type="datetimeFigureOut">
              <a:rPr lang="ru-RU" smtClean="0"/>
              <a:t>18.02.2017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8F55-FA0D-4ACA-849A-038CC59DAC2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6000">
        <p:circle/>
      </p:transition>
    </mc:Choice>
    <mc:Fallback xmlns="">
      <p:transition spd="slow" advClick="0" advTm="6000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DA021-5031-46AC-9122-FE286F712A02}" type="datetimeFigureOut">
              <a:rPr lang="ru-RU" smtClean="0"/>
              <a:t>18.02.2017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8F55-FA0D-4ACA-849A-038CC59DAC2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6000">
        <p:circle/>
      </p:transition>
    </mc:Choice>
    <mc:Fallback xmlns="">
      <p:transition spd="slow" advClick="0" advTm="6000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DA021-5031-46AC-9122-FE286F712A02}" type="datetimeFigureOut">
              <a:rPr lang="ru-RU" smtClean="0"/>
              <a:t>18.02.2017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8F55-FA0D-4ACA-849A-038CC59DAC2B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6000">
        <p:circle/>
      </p:transition>
    </mc:Choice>
    <mc:Fallback xmlns="">
      <p:transition spd="slow" advClick="0" advTm="6000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DA021-5031-46AC-9122-FE286F712A02}" type="datetimeFigureOut">
              <a:rPr lang="ru-RU" smtClean="0"/>
              <a:t>18.02.2017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8F55-FA0D-4ACA-849A-038CC59DAC2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6000">
        <p:circle/>
      </p:transition>
    </mc:Choice>
    <mc:Fallback xmlns="">
      <p:transition spd="slow" advClick="0" advTm="6000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DA021-5031-46AC-9122-FE286F712A02}" type="datetimeFigureOut">
              <a:rPr lang="ru-RU" smtClean="0"/>
              <a:t>18.02.2017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8F55-FA0D-4ACA-849A-038CC59DAC2B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6000">
        <p:circle/>
      </p:transition>
    </mc:Choice>
    <mc:Fallback xmlns="">
      <p:transition spd="slow" advClick="0" advTm="6000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DA021-5031-46AC-9122-FE286F712A02}" type="datetimeFigureOut">
              <a:rPr lang="ru-RU" smtClean="0"/>
              <a:t>18.02.2017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8F55-FA0D-4ACA-849A-038CC59DAC2B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6000">
        <p:circle/>
      </p:transition>
    </mc:Choice>
    <mc:Fallback xmlns="">
      <p:transition spd="slow" advClick="0" advTm="6000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DA021-5031-46AC-9122-FE286F712A02}" type="datetimeFigureOut">
              <a:rPr lang="ru-RU" smtClean="0"/>
              <a:t>18.02.2017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8F55-FA0D-4ACA-849A-038CC59DAC2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6000">
        <p:circle/>
      </p:transition>
    </mc:Choice>
    <mc:Fallback xmlns="">
      <p:transition spd="slow" advClick="0" advTm="6000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DA021-5031-46AC-9122-FE286F712A02}" type="datetimeFigureOut">
              <a:rPr lang="ru-RU" smtClean="0"/>
              <a:t>18.02.2017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8F55-FA0D-4ACA-849A-038CC59DAC2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6000">
        <p:circle/>
      </p:transition>
    </mc:Choice>
    <mc:Fallback xmlns="">
      <p:transition spd="slow" advClick="0" advTm="6000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DA021-5031-46AC-9122-FE286F712A02}" type="datetimeFigureOut">
              <a:rPr lang="ru-RU" smtClean="0"/>
              <a:t>18.02.2017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8F55-FA0D-4ACA-849A-038CC59DAC2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6000">
        <p:circle/>
      </p:transition>
    </mc:Choice>
    <mc:Fallback xmlns="">
      <p:transition spd="slow" advClick="0" advTm="6000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DA021-5031-46AC-9122-FE286F712A02}" type="datetimeFigureOut">
              <a:rPr lang="ru-RU" smtClean="0"/>
              <a:t>18.02.2017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8F55-FA0D-4ACA-849A-038CC59DAC2B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6000">
        <p:circle/>
      </p:transition>
    </mc:Choice>
    <mc:Fallback xmlns="">
      <p:transition spd="slow" advClick="0" advTm="6000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11DA021-5031-46AC-9122-FE286F712A02}" type="datetimeFigureOut">
              <a:rPr lang="ru-RU" smtClean="0"/>
              <a:t>18.02.2017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58A8F55-FA0D-4ACA-849A-038CC59DAC2B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3000" advClick="0" advTm="6000">
        <p:circle/>
      </p:transition>
    </mc:Choice>
    <mc:Fallback xmlns="">
      <p:transition spd="slow" advClick="0" advTm="6000">
        <p:circl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package" Target="../embeddings/______Microsoft_PowerPoint2.sldx"/><Relationship Id="rId7" Type="http://schemas.openxmlformats.org/officeDocument/2006/relationships/package" Target="../embeddings/______Microsoft_PowerPoint4.sld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7.emf"/><Relationship Id="rId5" Type="http://schemas.openxmlformats.org/officeDocument/2006/relationships/package" Target="../embeddings/______Microsoft_PowerPoint3.sldx"/><Relationship Id="rId10" Type="http://schemas.openxmlformats.org/officeDocument/2006/relationships/image" Target="../media/image19.emf"/><Relationship Id="rId4" Type="http://schemas.openxmlformats.org/officeDocument/2006/relationships/image" Target="../media/image16.emf"/><Relationship Id="rId9" Type="http://schemas.openxmlformats.org/officeDocument/2006/relationships/package" Target="../embeddings/______Microsoft_PowerPoint5.sldx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PowerPoint6.sld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1.jpeg"/><Relationship Id="rId4" Type="http://schemas.openxmlformats.org/officeDocument/2006/relationships/image" Target="../media/image20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Word1.docx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332656"/>
            <a:ext cx="8280920" cy="1368152"/>
          </a:xfrm>
        </p:spPr>
        <p:txBody>
          <a:bodyPr>
            <a:noAutofit/>
          </a:bodyPr>
          <a:lstStyle/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400" b="1" i="1" dirty="0" smtClean="0">
                <a:solidFill>
                  <a:srgbClr val="A52B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МДОУ №23</a:t>
            </a:r>
            <a:br>
              <a:rPr lang="ru-RU" sz="2400" b="1" i="1" dirty="0" smtClean="0">
                <a:solidFill>
                  <a:srgbClr val="A52B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</a:br>
            <a:r>
              <a:rPr lang="ru-RU" sz="2400" b="1" i="1" dirty="0" smtClean="0">
                <a:solidFill>
                  <a:srgbClr val="A52B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Комбинированного вида «Снежок» </a:t>
            </a:r>
            <a:br>
              <a:rPr lang="ru-RU" sz="2400" b="1" i="1" dirty="0" smtClean="0">
                <a:solidFill>
                  <a:srgbClr val="A52B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</a:br>
            <a:r>
              <a:rPr lang="ru-RU" sz="2400" b="1" i="1" dirty="0" err="1" smtClean="0">
                <a:solidFill>
                  <a:srgbClr val="A52B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г.Воскресенск</a:t>
            </a:r>
            <a:r>
              <a:rPr lang="ru-RU" sz="2400" b="1" i="1" dirty="0" smtClean="0">
                <a:solidFill>
                  <a:srgbClr val="A52B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/>
            </a:r>
            <a:br>
              <a:rPr lang="ru-RU" sz="2400" b="1" i="1" dirty="0" smtClean="0">
                <a:solidFill>
                  <a:srgbClr val="A52B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</a:br>
            <a:r>
              <a:rPr lang="ru-RU" sz="2400" b="1" i="1" dirty="0" smtClean="0">
                <a:solidFill>
                  <a:srgbClr val="A52B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 </a:t>
            </a:r>
            <a:br>
              <a:rPr lang="ru-RU" sz="2400" b="1" i="1" dirty="0" smtClean="0">
                <a:solidFill>
                  <a:srgbClr val="A52B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</a:br>
            <a:r>
              <a:rPr lang="ru-RU" sz="2400" b="1" i="1" dirty="0" smtClean="0">
                <a:solidFill>
                  <a:srgbClr val="A52B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 </a:t>
            </a:r>
            <a:br>
              <a:rPr lang="ru-RU" sz="2400" b="1" i="1" dirty="0" smtClean="0">
                <a:solidFill>
                  <a:srgbClr val="A52B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</a:br>
            <a:r>
              <a:rPr lang="ru-RU" sz="4000" b="1" i="1" dirty="0" smtClean="0">
                <a:solidFill>
                  <a:srgbClr val="A52B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ПРОЕКТ</a:t>
            </a:r>
            <a:r>
              <a:rPr lang="ru-RU" sz="2400" b="1" i="1" dirty="0" smtClean="0">
                <a:solidFill>
                  <a:srgbClr val="A52B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/>
            </a:r>
            <a:br>
              <a:rPr lang="ru-RU" sz="2400" b="1" i="1" dirty="0" smtClean="0">
                <a:solidFill>
                  <a:srgbClr val="A52B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</a:br>
            <a:r>
              <a:rPr lang="ru-RU" sz="2400" b="1" i="1" dirty="0" smtClean="0">
                <a:solidFill>
                  <a:srgbClr val="A52B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 </a:t>
            </a:r>
            <a:br>
              <a:rPr lang="ru-RU" sz="2400" b="1" i="1" dirty="0" smtClean="0">
                <a:solidFill>
                  <a:srgbClr val="A52B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</a:br>
            <a:r>
              <a:rPr lang="ru-RU" sz="2400" b="1" i="1" dirty="0" smtClean="0">
                <a:solidFill>
                  <a:srgbClr val="A52B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ЧУДЕСНЫЕ ПРЕВРАЩЕНИЯ  САХАРА</a:t>
            </a:r>
            <a:br>
              <a:rPr lang="ru-RU" sz="2400" b="1" i="1" dirty="0" smtClean="0">
                <a:solidFill>
                  <a:srgbClr val="A52B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</a:br>
            <a:r>
              <a:rPr lang="ru-RU" sz="2400" b="1" i="1" dirty="0" smtClean="0">
                <a:solidFill>
                  <a:srgbClr val="A52B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/>
            </a:r>
            <a:br>
              <a:rPr lang="ru-RU" sz="2400" b="1" i="1" dirty="0" smtClean="0">
                <a:solidFill>
                  <a:srgbClr val="A52B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</a:br>
            <a:r>
              <a:rPr lang="ru-RU" sz="2400" b="1" i="1" dirty="0" smtClean="0">
                <a:solidFill>
                  <a:srgbClr val="A52B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 </a:t>
            </a:r>
            <a:br>
              <a:rPr lang="ru-RU" sz="2400" b="1" i="1" dirty="0" smtClean="0">
                <a:solidFill>
                  <a:srgbClr val="A52B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</a:br>
            <a:r>
              <a:rPr lang="ru-RU" sz="2400" b="1" i="1" dirty="0" smtClean="0">
                <a:solidFill>
                  <a:srgbClr val="A52B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			        Воспитатель:    </a:t>
            </a:r>
            <a:r>
              <a:rPr lang="ru-RU" sz="2400" b="1" i="1" dirty="0" err="1" smtClean="0">
                <a:solidFill>
                  <a:srgbClr val="A52B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Волнова</a:t>
            </a:r>
            <a:r>
              <a:rPr lang="ru-RU" sz="2400" b="1" i="1" dirty="0" smtClean="0">
                <a:solidFill>
                  <a:srgbClr val="A52B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 Т.А.</a:t>
            </a:r>
            <a:br>
              <a:rPr lang="ru-RU" sz="2400" b="1" i="1" dirty="0" smtClean="0">
                <a:solidFill>
                  <a:srgbClr val="A52B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</a:br>
            <a:r>
              <a:rPr lang="ru-RU" sz="2400" b="1" i="1" dirty="0" smtClean="0">
                <a:solidFill>
                  <a:srgbClr val="A52B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					</a:t>
            </a:r>
            <a:br>
              <a:rPr lang="ru-RU" sz="2400" b="1" i="1" dirty="0" smtClean="0">
                <a:solidFill>
                  <a:srgbClr val="A52B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</a:br>
            <a:endParaRPr lang="ru-RU" sz="2400" b="1" i="1" dirty="0">
              <a:solidFill>
                <a:srgbClr val="A52B9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1093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6000">
        <p:circle/>
      </p:transition>
    </mc:Choice>
    <mc:Fallback xmlns="">
      <p:transition spd="slow" advClick="0" advTm="6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25496"/>
            <a:ext cx="3525330" cy="893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200" b="1" i="1" dirty="0">
                <a:solidFill>
                  <a:srgbClr val="A52B9F"/>
                </a:solidFill>
                <a:ea typeface="Calibri"/>
                <a:cs typeface="Times New Roman"/>
              </a:rPr>
              <a:t>ОПЫТ №1. </a:t>
            </a:r>
            <a:endParaRPr lang="ru-RU" sz="2200" b="1" i="1" dirty="0" smtClean="0">
              <a:solidFill>
                <a:srgbClr val="A52B9F"/>
              </a:solidFill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600" b="1" i="1" dirty="0" smtClean="0">
                <a:solidFill>
                  <a:srgbClr val="A52B9F"/>
                </a:solidFill>
                <a:ea typeface="Calibri"/>
                <a:cs typeface="Times New Roman"/>
              </a:rPr>
              <a:t>САХАР </a:t>
            </a:r>
            <a:r>
              <a:rPr lang="ru-RU" sz="1600" b="1" i="1" dirty="0">
                <a:solidFill>
                  <a:srgbClr val="A52B9F"/>
                </a:solidFill>
                <a:ea typeface="Calibri"/>
                <a:cs typeface="Times New Roman"/>
              </a:rPr>
              <a:t>РАСТВОРЯЕТСЯ В ВОДЕ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19" y="1124745"/>
            <a:ext cx="3381315" cy="2652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6384" y="3954579"/>
            <a:ext cx="3386451" cy="2521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 descr="E:\Users\ИРА\Desktop\DSCN3601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9992" y="1124745"/>
            <a:ext cx="2160240" cy="2779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E:\Users\ИРА\Desktop\DSCN3603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4249" y="1124745"/>
            <a:ext cx="2084738" cy="2779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736215" y="136611"/>
            <a:ext cx="3525330" cy="893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200" b="1" i="1" dirty="0">
                <a:solidFill>
                  <a:srgbClr val="A52B9F"/>
                </a:solidFill>
                <a:ea typeface="Calibri"/>
                <a:cs typeface="Times New Roman"/>
              </a:rPr>
              <a:t>ОПЫТ </a:t>
            </a:r>
            <a:r>
              <a:rPr lang="ru-RU" sz="2200" b="1" i="1" dirty="0" smtClean="0">
                <a:solidFill>
                  <a:srgbClr val="A52B9F"/>
                </a:solidFill>
                <a:ea typeface="Calibri"/>
                <a:cs typeface="Times New Roman"/>
              </a:rPr>
              <a:t>№2.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600" b="1" i="1" dirty="0" smtClean="0">
                <a:solidFill>
                  <a:srgbClr val="A52B9F"/>
                </a:solidFill>
                <a:ea typeface="Calibri"/>
                <a:cs typeface="Times New Roman"/>
              </a:rPr>
              <a:t>САХАР МОЖЕТ СТАТЬ ЦВЕТНЫМ</a:t>
            </a:r>
            <a:endParaRPr lang="ru-RU" sz="1600" b="1" i="1" dirty="0">
              <a:solidFill>
                <a:srgbClr val="A52B9F"/>
              </a:solidFill>
              <a:ea typeface="Calibri"/>
              <a:cs typeface="Times New Roman"/>
            </a:endParaRPr>
          </a:p>
        </p:txBody>
      </p:sp>
      <p:pic>
        <p:nvPicPr>
          <p:cNvPr id="10" name="Picture 2" descr="E:\Users\ИРА\Desktop\DSCN3623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1940" y="3994556"/>
            <a:ext cx="3602508" cy="2701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501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6000">
        <p:circle/>
      </p:transition>
    </mc:Choice>
    <mc:Fallback xmlns="">
      <p:transition spd="slow" advClick="0" advTm="6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87824" y="332656"/>
            <a:ext cx="58128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 smtClean="0">
                <a:solidFill>
                  <a:srgbClr val="A52B9F"/>
                </a:solidFill>
              </a:rPr>
              <a:t>ОПЫТ №3. САХАР </a:t>
            </a:r>
            <a:r>
              <a:rPr lang="ru-RU" sz="2400" b="1" i="1" dirty="0">
                <a:solidFill>
                  <a:srgbClr val="A52B9F"/>
                </a:solidFill>
              </a:rPr>
              <a:t>КРИСТАЛЛИЗУЕТСЯ</a:t>
            </a:r>
            <a:endParaRPr lang="ru-RU" sz="2400" i="1" dirty="0">
              <a:solidFill>
                <a:srgbClr val="A52B9F"/>
              </a:solidFill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6053900"/>
              </p:ext>
            </p:extLst>
          </p:nvPr>
        </p:nvGraphicFramePr>
        <p:xfrm>
          <a:off x="179512" y="228600"/>
          <a:ext cx="2592288" cy="25025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49" name="Слайд" r:id="rId3" imgW="4517046" imgH="3388020" progId="PowerPoint.Slide.12">
                  <p:embed/>
                </p:oleObj>
              </mc:Choice>
              <mc:Fallback>
                <p:oleObj name="Слайд" r:id="rId3" imgW="4517046" imgH="3388020" progId="PowerPoint.Slide.12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512" y="228600"/>
                        <a:ext cx="2592288" cy="250255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7117813"/>
              </p:ext>
            </p:extLst>
          </p:nvPr>
        </p:nvGraphicFramePr>
        <p:xfrm>
          <a:off x="4211960" y="836712"/>
          <a:ext cx="4746848" cy="37685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50" name="Слайд" r:id="rId5" imgW="4503352" imgH="3378656" progId="PowerPoint.Slide.12">
                  <p:embed/>
                </p:oleObj>
              </mc:Choice>
              <mc:Fallback>
                <p:oleObj name="Слайд" r:id="rId5" imgW="4503352" imgH="3378656" progId="PowerPoint.Slide.12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1960" y="836712"/>
                        <a:ext cx="4746848" cy="376852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1" name="Объект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3727813"/>
              </p:ext>
            </p:extLst>
          </p:nvPr>
        </p:nvGraphicFramePr>
        <p:xfrm>
          <a:off x="179512" y="2907029"/>
          <a:ext cx="3672408" cy="39392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51" name="Слайд" r:id="rId7" imgW="4536865" imgH="3403146" progId="PowerPoint.Slide.12">
                  <p:embed/>
                </p:oleObj>
              </mc:Choice>
              <mc:Fallback>
                <p:oleObj name="Слайд" r:id="rId7" imgW="4536865" imgH="3403146" progId="PowerPoint.Slide.12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512" y="2907029"/>
                        <a:ext cx="3672408" cy="393920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3" name="Объект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4390225"/>
              </p:ext>
            </p:extLst>
          </p:nvPr>
        </p:nvGraphicFramePr>
        <p:xfrm>
          <a:off x="6012160" y="4713000"/>
          <a:ext cx="2862416" cy="214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52" name="Слайд" r:id="rId9" imgW="4570378" imgH="3427637" progId="PowerPoint.Slide.12">
                  <p:embed/>
                </p:oleObj>
              </mc:Choice>
              <mc:Fallback>
                <p:oleObj name="Слайд" r:id="rId9" imgW="4570378" imgH="3427637" progId="PowerPoint.Slide.12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2160" y="4713000"/>
                        <a:ext cx="2862416" cy="21450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48933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6000">
        <p:circle/>
      </p:transition>
    </mc:Choice>
    <mc:Fallback xmlns="">
      <p:transition spd="slow" advClick="0" advTm="6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840300" y="332656"/>
            <a:ext cx="3073277" cy="17779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4400" b="1" i="1" dirty="0" smtClean="0">
                <a:solidFill>
                  <a:srgbClr val="A52B9F"/>
                </a:solidFill>
                <a:ea typeface="Calibri"/>
                <a:cs typeface="Times New Roman"/>
              </a:rPr>
              <a:t>САХАРНЫЙ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4400" b="1" i="1" dirty="0" smtClean="0">
                <a:solidFill>
                  <a:srgbClr val="A52B9F"/>
                </a:solidFill>
                <a:ea typeface="Calibri"/>
                <a:cs typeface="Times New Roman"/>
              </a:rPr>
              <a:t>БУКЕТ</a:t>
            </a:r>
            <a:endParaRPr lang="ru-RU" sz="2800" i="1" dirty="0">
              <a:solidFill>
                <a:srgbClr val="A52B9F"/>
              </a:solidFill>
              <a:ea typeface="Calibri"/>
              <a:cs typeface="Times New Roman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5382861"/>
              </p:ext>
            </p:extLst>
          </p:nvPr>
        </p:nvGraphicFramePr>
        <p:xfrm>
          <a:off x="107504" y="116632"/>
          <a:ext cx="4176464" cy="38164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73" name="Слайд" r:id="rId3" imgW="4570378" imgH="3427637" progId="PowerPoint.Slide.12">
                  <p:embed/>
                </p:oleObj>
              </mc:Choice>
              <mc:Fallback>
                <p:oleObj name="Слайд" r:id="rId3" imgW="4570378" imgH="3427637" progId="PowerPoint.Slide.12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04" y="116632"/>
                        <a:ext cx="4176464" cy="381642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80804" y="2996952"/>
            <a:ext cx="4657179" cy="3486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1819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6000">
        <p:circle/>
      </p:transition>
    </mc:Choice>
    <mc:Fallback xmlns="">
      <p:transition spd="slow" advClick="0" advTm="6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10589" y="0"/>
            <a:ext cx="8640960" cy="60826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tabLst>
                <a:tab pos="2837815" algn="l"/>
              </a:tabLst>
            </a:pPr>
            <a:r>
              <a:rPr lang="ru-RU" sz="3600" b="1" i="1" dirty="0">
                <a:solidFill>
                  <a:srgbClr val="A52B9F"/>
                </a:solidFill>
                <a:latin typeface="Calibri"/>
                <a:ea typeface="Calibri"/>
                <a:cs typeface="Times New Roman"/>
              </a:rPr>
              <a:t>ВЫВОД</a:t>
            </a:r>
            <a:endParaRPr lang="ru-RU" sz="3600" dirty="0">
              <a:solidFill>
                <a:srgbClr val="A52B9F"/>
              </a:solidFill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SzPts val="3600"/>
              <a:buFont typeface="Wingdings"/>
              <a:buChar char=""/>
            </a:pPr>
            <a:r>
              <a:rPr lang="ru-RU" sz="3600" b="1" i="1" dirty="0">
                <a:solidFill>
                  <a:srgbClr val="A52B9F"/>
                </a:solidFill>
                <a:latin typeface="Calibri"/>
                <a:ea typeface="Calibri"/>
                <a:cs typeface="Times New Roman"/>
              </a:rPr>
              <a:t>Дети узнали, как получают сахар</a:t>
            </a:r>
            <a:endParaRPr lang="ru-RU" sz="3600" dirty="0">
              <a:solidFill>
                <a:srgbClr val="A52B9F"/>
              </a:solidFill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SzPts val="3600"/>
              <a:buFont typeface="Wingdings"/>
              <a:buChar char=""/>
            </a:pPr>
            <a:r>
              <a:rPr lang="ru-RU" sz="3600" b="1" i="1" dirty="0" smtClean="0">
                <a:solidFill>
                  <a:srgbClr val="A52B9F"/>
                </a:solidFill>
                <a:latin typeface="Calibri"/>
                <a:ea typeface="Calibri"/>
                <a:cs typeface="Times New Roman"/>
              </a:rPr>
              <a:t>Познакомились </a:t>
            </a:r>
            <a:r>
              <a:rPr lang="ru-RU" sz="3600" b="1" i="1" dirty="0">
                <a:solidFill>
                  <a:srgbClr val="A52B9F"/>
                </a:solidFill>
                <a:latin typeface="Calibri"/>
                <a:ea typeface="Calibri"/>
                <a:cs typeface="Times New Roman"/>
              </a:rPr>
              <a:t>со свойствами сахара с помощью проведения опытов</a:t>
            </a:r>
            <a:endParaRPr lang="ru-RU" sz="3600" dirty="0">
              <a:solidFill>
                <a:srgbClr val="A52B9F"/>
              </a:solidFill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SzPts val="3600"/>
              <a:buFont typeface="Wingdings"/>
              <a:buChar char=""/>
            </a:pPr>
            <a:r>
              <a:rPr lang="ru-RU" sz="3600" b="1" i="1" dirty="0">
                <a:solidFill>
                  <a:srgbClr val="A52B9F"/>
                </a:solidFill>
                <a:latin typeface="Calibri"/>
                <a:ea typeface="Calibri"/>
                <a:cs typeface="Times New Roman"/>
              </a:rPr>
              <a:t>Проявили интерес к исследовательской деятельности, способность анализировать полученные </a:t>
            </a:r>
            <a:r>
              <a:rPr lang="ru-RU" sz="3600" b="1" i="1" dirty="0" smtClean="0">
                <a:solidFill>
                  <a:srgbClr val="A52B9F"/>
                </a:solidFill>
                <a:latin typeface="Calibri"/>
                <a:ea typeface="Calibri"/>
                <a:cs typeface="Times New Roman"/>
              </a:rPr>
              <a:t>данные</a:t>
            </a: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SzPts val="3600"/>
              <a:buFont typeface="Wingdings"/>
              <a:buChar char=""/>
            </a:pPr>
            <a:endParaRPr lang="ru-RU" sz="3600" dirty="0">
              <a:solidFill>
                <a:srgbClr val="A52B9F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3045" y="5683550"/>
            <a:ext cx="8808886" cy="10918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tabLst>
                <a:tab pos="1655445" algn="l"/>
                <a:tab pos="2696210" algn="l"/>
              </a:tabLst>
            </a:pPr>
            <a:r>
              <a:rPr lang="ru-RU" sz="6000" b="1" i="1" dirty="0">
                <a:solidFill>
                  <a:srgbClr val="CC00FF"/>
                </a:solidFill>
                <a:latin typeface="Calibri"/>
                <a:ea typeface="Calibri"/>
                <a:cs typeface="Times New Roman"/>
              </a:rPr>
              <a:t>СПАСИБО  ЗА  ВНИМАНИЕ</a:t>
            </a:r>
            <a:endParaRPr lang="ru-RU" sz="6000" dirty="0">
              <a:solidFill>
                <a:srgbClr val="CC00FF"/>
              </a:solidFill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72447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6000">
        <p:circle/>
      </p:transition>
    </mc:Choice>
    <mc:Fallback xmlns="">
      <p:transition spd="slow" advClick="0" advTm="6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052736"/>
            <a:ext cx="8229600" cy="1143000"/>
          </a:xfrm>
        </p:spPr>
        <p:txBody>
          <a:bodyPr>
            <a:normAutofit fontScale="90000"/>
          </a:bodyPr>
          <a:lstStyle/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  <a:tabLst>
                <a:tab pos="6143625" algn="l"/>
              </a:tabLst>
            </a:pPr>
            <a:r>
              <a:rPr lang="ru-RU" sz="3600" b="1" i="1" dirty="0">
                <a:solidFill>
                  <a:srgbClr val="A52B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Вид проекта: </a:t>
            </a:r>
            <a:r>
              <a:rPr lang="ru-RU" sz="3600" b="1" i="1" dirty="0" smtClean="0">
                <a:solidFill>
                  <a:srgbClr val="A52B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/>
            </a:r>
            <a:br>
              <a:rPr lang="ru-RU" sz="3600" b="1" i="1" dirty="0" smtClean="0">
                <a:solidFill>
                  <a:srgbClr val="A52B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</a:br>
            <a:r>
              <a:rPr lang="ru-RU" sz="3600" b="1" i="1" dirty="0" smtClean="0">
                <a:solidFill>
                  <a:srgbClr val="A52B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познавательно – творческий</a:t>
            </a:r>
            <a:r>
              <a:rPr lang="ru-RU" sz="3600" b="1" i="1" dirty="0">
                <a:solidFill>
                  <a:srgbClr val="A52B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/>
            </a:r>
            <a:br>
              <a:rPr lang="ru-RU" sz="3600" b="1" i="1" dirty="0">
                <a:solidFill>
                  <a:srgbClr val="A52B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</a:br>
            <a:r>
              <a:rPr lang="ru-RU" sz="3600" b="1" i="1" dirty="0">
                <a:solidFill>
                  <a:srgbClr val="A52B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 </a:t>
            </a:r>
            <a:br>
              <a:rPr lang="ru-RU" sz="3600" b="1" i="1" dirty="0">
                <a:solidFill>
                  <a:srgbClr val="A52B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</a:br>
            <a:r>
              <a:rPr lang="ru-RU" sz="3600" b="1" i="1" dirty="0">
                <a:solidFill>
                  <a:srgbClr val="A52B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Срок проведения: 15.02.2016г- 15.03.2016г (краткосрочный)</a:t>
            </a:r>
            <a:br>
              <a:rPr lang="ru-RU" sz="3600" b="1" i="1" dirty="0">
                <a:solidFill>
                  <a:srgbClr val="A52B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</a:br>
            <a:r>
              <a:rPr lang="ru-RU" sz="3600" b="1" i="1" dirty="0">
                <a:solidFill>
                  <a:srgbClr val="A52B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 </a:t>
            </a:r>
            <a:br>
              <a:rPr lang="ru-RU" sz="3600" b="1" i="1" dirty="0">
                <a:solidFill>
                  <a:srgbClr val="A52B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</a:br>
            <a:r>
              <a:rPr lang="ru-RU" sz="3600" b="1" i="1" dirty="0">
                <a:solidFill>
                  <a:srgbClr val="A52B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Участники проекта: дети, логопед, воспитатели, родители</a:t>
            </a:r>
            <a:br>
              <a:rPr lang="ru-RU" sz="3600" b="1" i="1" dirty="0">
                <a:solidFill>
                  <a:srgbClr val="A52B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</a:br>
            <a:r>
              <a:rPr lang="ru-RU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 </a:t>
            </a:r>
            <a:br>
              <a:rPr lang="ru-RU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</a:br>
            <a:r>
              <a:rPr lang="ru-RU" dirty="0">
                <a:ea typeface="Calibri"/>
                <a:cs typeface="Times New Roman"/>
              </a:rPr>
              <a:t> </a:t>
            </a:r>
            <a:br>
              <a:rPr lang="ru-RU" dirty="0">
                <a:ea typeface="Calibri"/>
                <a:cs typeface="Times New Roman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1377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6000">
        <p:circle/>
      </p:transition>
    </mc:Choice>
    <mc:Fallback xmlns="">
      <p:transition spd="slow" advClick="0" advTm="6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301608" cy="576064"/>
          </a:xfrm>
        </p:spPr>
        <p:txBody>
          <a:bodyPr>
            <a:normAutofit fontScale="90000"/>
          </a:bodyPr>
          <a:lstStyle/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  <a:tabLst>
                <a:tab pos="6143625" algn="l"/>
              </a:tabLst>
            </a:pPr>
            <a:r>
              <a:rPr lang="ru-RU" sz="4000" b="1" i="1" dirty="0" smtClean="0">
                <a:solidFill>
                  <a:srgbClr val="A52B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Актуальность проекта.</a:t>
            </a:r>
            <a:br>
              <a:rPr lang="ru-RU" sz="4000" b="1" i="1" dirty="0" smtClean="0">
                <a:solidFill>
                  <a:srgbClr val="A52B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</a:br>
            <a:r>
              <a:rPr lang="ru-RU" sz="4000" b="1" i="1" dirty="0" smtClean="0">
                <a:solidFill>
                  <a:srgbClr val="A52B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Значение сахара для человека велико.  Наш организм не может существовать без продуктов, содержащих сахар.</a:t>
            </a:r>
            <a:br>
              <a:rPr lang="ru-RU" sz="4000" b="1" i="1" dirty="0" smtClean="0">
                <a:solidFill>
                  <a:srgbClr val="A52B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</a:br>
            <a:r>
              <a:rPr lang="ru-RU" sz="4000" b="1" i="1" dirty="0" smtClean="0">
                <a:solidFill>
                  <a:srgbClr val="A52B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Что такое сахар, какова его роль, влияние на организм, каковы его свойства и как их можно увидеть  с помощью опытов.</a:t>
            </a:r>
            <a:br>
              <a:rPr lang="ru-RU" sz="4000" b="1" i="1" dirty="0" smtClean="0">
                <a:solidFill>
                  <a:srgbClr val="A52B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</a:br>
            <a:endParaRPr lang="ru-RU" sz="4000" b="1" i="1" dirty="0">
              <a:solidFill>
                <a:srgbClr val="A52B9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50258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6000">
        <p:circle/>
      </p:transition>
    </mc:Choice>
    <mc:Fallback xmlns="">
      <p:transition spd="slow" advClick="0" advTm="6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38200" y="188640"/>
            <a:ext cx="8712968" cy="69362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tabLst>
                <a:tab pos="6143625" algn="l"/>
              </a:tabLst>
            </a:pPr>
            <a:r>
              <a:rPr lang="ru-RU" sz="3200" b="1" i="1" u="sng" dirty="0">
                <a:solidFill>
                  <a:srgbClr val="A52B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Цель.</a:t>
            </a:r>
            <a:endParaRPr lang="ru-RU" sz="1600" b="1" i="1" u="sng" dirty="0">
              <a:solidFill>
                <a:srgbClr val="A52B9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tabLst>
                <a:tab pos="6143625" algn="l"/>
              </a:tabLst>
            </a:pPr>
            <a:r>
              <a:rPr lang="ru-RU" sz="2800" b="1" i="1" dirty="0">
                <a:solidFill>
                  <a:srgbClr val="A52B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Развитие познавательного интереса и расширение  кругозора  детей посредством поиска новой информации о сахаре и путем экспериментирования.</a:t>
            </a:r>
            <a:endParaRPr lang="ru-RU" sz="1400" b="1" i="1" dirty="0">
              <a:solidFill>
                <a:srgbClr val="A52B9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tabLst>
                <a:tab pos="6143625" algn="l"/>
              </a:tabLst>
            </a:pPr>
            <a:r>
              <a:rPr lang="ru-RU" sz="2200" b="1" i="1" dirty="0">
                <a:solidFill>
                  <a:srgbClr val="A52B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 </a:t>
            </a:r>
            <a:endParaRPr lang="ru-RU" sz="1100" b="1" i="1" dirty="0">
              <a:solidFill>
                <a:srgbClr val="A52B9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tabLst>
                <a:tab pos="6143625" algn="l"/>
              </a:tabLst>
            </a:pPr>
            <a:r>
              <a:rPr lang="ru-RU" sz="2800" b="1" i="1" u="sng" dirty="0">
                <a:solidFill>
                  <a:srgbClr val="A52B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Задачи.</a:t>
            </a:r>
            <a:endParaRPr lang="ru-RU" sz="1400" b="1" i="1" u="sng" dirty="0">
              <a:solidFill>
                <a:srgbClr val="A52B9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tabLst>
                <a:tab pos="6143625" algn="l"/>
              </a:tabLst>
            </a:pPr>
            <a:r>
              <a:rPr lang="ru-RU" sz="2400" b="1" i="1" dirty="0">
                <a:solidFill>
                  <a:srgbClr val="A52B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Формирование элементарных представлений о свойствах сахара.</a:t>
            </a:r>
            <a:endParaRPr lang="ru-RU" sz="1200" b="1" i="1" dirty="0">
              <a:solidFill>
                <a:srgbClr val="A52B9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tabLst>
                <a:tab pos="6143625" algn="l"/>
              </a:tabLst>
            </a:pPr>
            <a:r>
              <a:rPr lang="ru-RU" sz="2400" b="1" i="1" dirty="0">
                <a:solidFill>
                  <a:srgbClr val="A52B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Наблюдение удивительных свойств сахара на опытах.</a:t>
            </a:r>
            <a:endParaRPr lang="ru-RU" sz="1200" b="1" i="1" dirty="0">
              <a:solidFill>
                <a:srgbClr val="A52B9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tabLst>
                <a:tab pos="6143625" algn="l"/>
              </a:tabLst>
            </a:pPr>
            <a:r>
              <a:rPr lang="ru-RU" sz="2400" b="1" i="1" dirty="0">
                <a:solidFill>
                  <a:srgbClr val="A52B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Воспитание навыков исследовательской деятельности.</a:t>
            </a:r>
            <a:endParaRPr lang="ru-RU" sz="1200" b="1" i="1" dirty="0">
              <a:solidFill>
                <a:srgbClr val="A52B9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tabLst>
                <a:tab pos="6143625" algn="l"/>
              </a:tabLst>
            </a:pPr>
            <a:r>
              <a:rPr lang="ru-RU" sz="2200" dirty="0">
                <a:ea typeface="Calibri"/>
                <a:cs typeface="Times New Roman"/>
              </a:rPr>
              <a:t> </a:t>
            </a:r>
            <a:endParaRPr lang="ru-RU" sz="11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9617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6000">
        <p:circle/>
      </p:transition>
    </mc:Choice>
    <mc:Fallback xmlns="">
      <p:transition spd="slow" advClick="0" advTm="6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3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9057609"/>
              </p:ext>
            </p:extLst>
          </p:nvPr>
        </p:nvGraphicFramePr>
        <p:xfrm>
          <a:off x="182563" y="327025"/>
          <a:ext cx="8713787" cy="5891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2" name="Документ" r:id="rId3" imgW="9793194" imgH="6595612" progId="Word.Document.12">
                  <p:embed/>
                </p:oleObj>
              </mc:Choice>
              <mc:Fallback>
                <p:oleObj name="Документ" r:id="rId3" imgW="9793194" imgH="6595612" progId="Word.Document.12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563" y="327025"/>
                        <a:ext cx="8713787" cy="58912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6082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6000">
        <p:circle/>
      </p:transition>
    </mc:Choice>
    <mc:Fallback xmlns="">
      <p:transition spd="slow" advClick="0" advTm="6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979531"/>
            <a:ext cx="7458277" cy="5581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063268" y="184666"/>
            <a:ext cx="29869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i="1" dirty="0" smtClean="0">
                <a:solidFill>
                  <a:srgbClr val="A52B9F"/>
                </a:solidFill>
              </a:rPr>
              <a:t>ВИДЫ САХАРА</a:t>
            </a:r>
            <a:endParaRPr lang="ru-RU" sz="3600" i="1" dirty="0">
              <a:solidFill>
                <a:srgbClr val="A52B9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247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6000">
        <p:circle/>
      </p:transition>
    </mc:Choice>
    <mc:Fallback xmlns="">
      <p:transition spd="slow" advClick="0" advTm="6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8277" y="3645024"/>
            <a:ext cx="4431672" cy="10419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tabLst>
                <a:tab pos="504190" algn="l"/>
              </a:tabLst>
            </a:pPr>
            <a:r>
              <a:rPr lang="ru-RU" sz="2800" b="1" i="1" dirty="0">
                <a:solidFill>
                  <a:srgbClr val="A52B9F"/>
                </a:solidFill>
                <a:ea typeface="Calibri"/>
                <a:cs typeface="Times New Roman"/>
              </a:rPr>
              <a:t>РЕШЕНИЕ  ЗАДАЧИ  «СОСЧИТАЙ ФРУКТЫ»</a:t>
            </a:r>
            <a:endParaRPr lang="ru-RU" sz="1400" b="1" i="1" dirty="0">
              <a:solidFill>
                <a:srgbClr val="A52B9F"/>
              </a:solidFill>
              <a:ea typeface="Calibri"/>
              <a:cs typeface="Times New Roman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07" y="0"/>
            <a:ext cx="4860032" cy="3645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 descr="E:\Users\ИРА\Pictures\САХАР\DSCN3573.JP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7984" y="1844034"/>
            <a:ext cx="4716016" cy="375360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Прямоугольник 8"/>
          <p:cNvSpPr/>
          <p:nvPr/>
        </p:nvSpPr>
        <p:spPr>
          <a:xfrm>
            <a:off x="4440924" y="5597642"/>
            <a:ext cx="4431672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tabLst>
                <a:tab pos="504190" algn="l"/>
              </a:tabLst>
            </a:pPr>
            <a:r>
              <a:rPr lang="ru-RU" sz="2800" b="1" i="1" dirty="0" smtClean="0">
                <a:solidFill>
                  <a:srgbClr val="A52B9F"/>
                </a:solidFill>
                <a:ea typeface="Calibri"/>
                <a:cs typeface="Times New Roman"/>
              </a:rPr>
              <a:t>АППЛИКАЦИЯ «УКРАСИМ ТОРТ»</a:t>
            </a:r>
            <a:endParaRPr lang="ru-RU" sz="1400" b="1" i="1" dirty="0">
              <a:solidFill>
                <a:srgbClr val="A52B9F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52037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6000">
        <p:circle/>
      </p:transition>
    </mc:Choice>
    <mc:Fallback xmlns="">
      <p:transition spd="slow" advClick="0" advTm="6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136382"/>
            <a:ext cx="358248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i="1" dirty="0" smtClean="0">
                <a:solidFill>
                  <a:srgbClr val="A52B9F"/>
                </a:solidFill>
                <a:ea typeface="Calibri"/>
                <a:cs typeface="Times New Roman"/>
              </a:rPr>
              <a:t>СЛАДКИЕ СЛОВА</a:t>
            </a:r>
            <a:endParaRPr lang="ru-RU" b="1" i="1" dirty="0">
              <a:solidFill>
                <a:srgbClr val="A52B9F"/>
              </a:solidFill>
            </a:endParaRPr>
          </a:p>
        </p:txBody>
      </p:sp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18" y="669445"/>
            <a:ext cx="4365625" cy="3268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2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040284"/>
            <a:ext cx="4375243" cy="2560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64982" y="3212976"/>
            <a:ext cx="4499506" cy="338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923494" y="2303776"/>
            <a:ext cx="358248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i="1" dirty="0" smtClean="0">
                <a:solidFill>
                  <a:srgbClr val="A52B9F"/>
                </a:solidFill>
                <a:ea typeface="Calibri"/>
                <a:cs typeface="Times New Roman"/>
              </a:rPr>
              <a:t>ПРОСМОТР ИЛЛЮСТРАЦИЙ</a:t>
            </a:r>
            <a:endParaRPr lang="ru-RU" b="1" i="1" dirty="0">
              <a:solidFill>
                <a:srgbClr val="A52B9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215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6000">
        <p:circle/>
      </p:transition>
    </mc:Choice>
    <mc:Fallback xmlns="">
      <p:transition spd="slow" advClick="0" advTm="6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389855"/>
            <a:ext cx="75713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dirty="0" smtClean="0">
                <a:solidFill>
                  <a:srgbClr val="A52B9F"/>
                </a:solidFill>
              </a:rPr>
              <a:t>Сюжетно - </a:t>
            </a:r>
            <a:r>
              <a:rPr lang="ru-RU" sz="2800" b="1" i="1" dirty="0">
                <a:solidFill>
                  <a:srgbClr val="A52B9F"/>
                </a:solidFill>
              </a:rPr>
              <a:t>ролевая игра «Кафе Лакомка»</a:t>
            </a:r>
          </a:p>
        </p:txBody>
      </p:sp>
      <p:pic>
        <p:nvPicPr>
          <p:cNvPr id="15362" name="Picture 2" descr="E:\Users\ИРА\Desktop\DSCN3558-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913075"/>
            <a:ext cx="4464496" cy="3348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E:\Users\ИРА\Desktop\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8024" y="3317716"/>
            <a:ext cx="4355976" cy="3540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8301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6000">
        <p:circle/>
      </p:transition>
    </mc:Choice>
    <mc:Fallback xmlns="">
      <p:transition spd="slow" advClick="0" advTm="6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Горизонт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272</TotalTime>
  <Words>105</Words>
  <Application>Microsoft Office PowerPoint</Application>
  <PresentationFormat>Экран (4:3)</PresentationFormat>
  <Paragraphs>29</Paragraphs>
  <Slides>13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13</vt:i4>
      </vt:variant>
    </vt:vector>
  </HeadingPairs>
  <TitlesOfParts>
    <vt:vector size="21" baseType="lpstr">
      <vt:lpstr>Calibri</vt:lpstr>
      <vt:lpstr>Georgia</vt:lpstr>
      <vt:lpstr>Times New Roman</vt:lpstr>
      <vt:lpstr>Trebuchet MS</vt:lpstr>
      <vt:lpstr>Wingdings</vt:lpstr>
      <vt:lpstr>Воздушный поток</vt:lpstr>
      <vt:lpstr>Документ Microsoft Word</vt:lpstr>
      <vt:lpstr>Слайд</vt:lpstr>
      <vt:lpstr>МДОУ №23 Комбинированного вида «Снежок»  г.Воскресенск     ПРОЕКТ   ЧУДЕСНЫЕ ПРЕВРАЩЕНИЯ  САХАРА               Воспитатель:    Волнова Т.А.       </vt:lpstr>
      <vt:lpstr>Вид проекта:  познавательно – творческий   Срок проведения: 15.02.2016г- 15.03.2016г (краткосрочный)   Участники проекта: дети, логопед, воспитатели, родители     </vt:lpstr>
      <vt:lpstr>Актуальность проекта. Значение сахара для человека велико.  Наш организм не может существовать без продуктов, содержащих сахар. Что такое сахар, какова его роль, влияние на организм, каковы его свойства и как их можно увидеть  с помощью опытов.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МДОУ №23 Комбинированного вида «Снежок»     ПРОЕКТ   ЧУДЕСНЫЕ ПРЕВРАЩЕНИЯ  САХАРА         Воспитатели:   Волнова Т.А.        Горчакова И.В.     Логопед: Дунаева О.В.</dc:title>
  <dc:creator>ИРА</dc:creator>
  <cp:lastModifiedBy>HOME</cp:lastModifiedBy>
  <cp:revision>35</cp:revision>
  <dcterms:created xsi:type="dcterms:W3CDTF">2016-03-13T16:14:29Z</dcterms:created>
  <dcterms:modified xsi:type="dcterms:W3CDTF">2017-02-18T18:19:41Z</dcterms:modified>
</cp:coreProperties>
</file>