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61" r:id="rId3"/>
    <p:sldId id="259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ABB96-A892-4E17-8EBC-160ADD52F8DF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FD79E-0035-4123-B22B-68E2FEF657A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FD79E-0035-4123-B22B-68E2FEF657A1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5572140"/>
            <a:ext cx="9144000" cy="642942"/>
          </a:xfrm>
          <a:prstGeom prst="rect">
            <a:avLst/>
          </a:prstGeom>
          <a:gradFill flip="none" rotWithShape="1">
            <a:gsLst>
              <a:gs pos="0">
                <a:srgbClr val="B7E080"/>
              </a:gs>
              <a:gs pos="8000">
                <a:srgbClr val="FBFFE1"/>
              </a:gs>
              <a:gs pos="19000">
                <a:srgbClr val="B7E080"/>
              </a:gs>
              <a:gs pos="70000">
                <a:srgbClr val="92D050"/>
              </a:gs>
              <a:gs pos="100000">
                <a:srgbClr val="156B13"/>
              </a:gs>
            </a:gsLst>
            <a:lin ang="5400000" scaled="1"/>
            <a:tileRect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71406" y="571501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85720" y="571501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00034" y="571501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14348" y="571501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928662" y="571501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142976" y="571501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357290" y="571501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571604" y="571501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785918" y="571501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00232" y="571501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14546" y="571501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428860" y="571501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643174" y="571501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857488" y="571501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071802" y="571501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286116" y="571501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00430" y="571501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14744" y="571501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3929058" y="571501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143372" y="571501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357686" y="571501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572000" y="571501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7" name="Подзаголовок 176"/>
          <p:cNvSpPr>
            <a:spLocks noGrp="1"/>
          </p:cNvSpPr>
          <p:nvPr>
            <p:ph type="subTitle" idx="1"/>
          </p:nvPr>
        </p:nvSpPr>
        <p:spPr>
          <a:xfrm>
            <a:off x="3286116" y="4429132"/>
            <a:ext cx="5543544" cy="1143008"/>
          </a:xfrm>
          <a:prstGeom prst="round2SameRect">
            <a:avLst>
              <a:gd name="adj1" fmla="val 16667"/>
              <a:gd name="adj2" fmla="val 27273"/>
            </a:avLst>
          </a:prstGeom>
          <a:solidFill>
            <a:schemeClr val="bg1">
              <a:alpha val="51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Подготовила: Воспитатель МБДОУ «Детский сад № 12» Савченко А.В</a:t>
            </a:r>
            <a:r>
              <a:rPr lang="ru-RU" dirty="0" smtClean="0">
                <a:solidFill>
                  <a:srgbClr val="7030A0"/>
                </a:solidFill>
              </a:rPr>
              <a:t>.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76" name="Заголовок 175"/>
          <p:cNvSpPr>
            <a:spLocks noGrp="1"/>
          </p:cNvSpPr>
          <p:nvPr>
            <p:ph type="ctrTitle"/>
          </p:nvPr>
        </p:nvSpPr>
        <p:spPr>
          <a:xfrm>
            <a:off x="214282" y="785794"/>
            <a:ext cx="8643998" cy="2214578"/>
          </a:xfrm>
          <a:prstGeom prst="round2SameRect">
            <a:avLst>
              <a:gd name="adj1" fmla="val 20908"/>
              <a:gd name="adj2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0000" endA="300" endPos="50000" dist="60007" dir="5400000" sy="-100000" algn="bl" rotWithShape="0"/>
                </a:effectLst>
              </a:rPr>
              <a:t>Мастер-класс  по художественно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0000" endA="300" endPos="50000" dist="60007" dir="5400000" sy="-100000" algn="bl" rotWithShape="0"/>
                </a:effectLst>
              </a:rPr>
              <a:t>-эстетическому  развитию: Волшебные нити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0000" endA="300" endPos="50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3" name="Прямоугольник 182"/>
          <p:cNvSpPr/>
          <p:nvPr/>
        </p:nvSpPr>
        <p:spPr>
          <a:xfrm rot="5400000">
            <a:off x="5750723" y="3036119"/>
            <a:ext cx="6429396" cy="357158"/>
          </a:xfrm>
          <a:prstGeom prst="rect">
            <a:avLst/>
          </a:prstGeom>
          <a:gradFill flip="none" rotWithShape="1">
            <a:gsLst>
              <a:gs pos="0">
                <a:srgbClr val="B7E080"/>
              </a:gs>
              <a:gs pos="8000">
                <a:srgbClr val="FBFFE1"/>
              </a:gs>
              <a:gs pos="19000">
                <a:srgbClr val="B7E080"/>
              </a:gs>
              <a:gs pos="70000">
                <a:srgbClr val="92D050"/>
              </a:gs>
              <a:gs pos="100000">
                <a:srgbClr val="156B13"/>
              </a:gs>
            </a:gsLst>
            <a:lin ang="5400000" scaled="1"/>
            <a:tileRect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Прямоугольник 179"/>
          <p:cNvSpPr/>
          <p:nvPr/>
        </p:nvSpPr>
        <p:spPr>
          <a:xfrm rot="16200000">
            <a:off x="-3036119" y="3036119"/>
            <a:ext cx="6357958" cy="285720"/>
          </a:xfrm>
          <a:prstGeom prst="rect">
            <a:avLst/>
          </a:prstGeom>
          <a:gradFill flip="none" rotWithShape="1">
            <a:gsLst>
              <a:gs pos="0">
                <a:srgbClr val="B7E080"/>
              </a:gs>
              <a:gs pos="8000">
                <a:srgbClr val="FBFFE1"/>
              </a:gs>
              <a:gs pos="19000">
                <a:srgbClr val="B7E080"/>
              </a:gs>
              <a:gs pos="70000">
                <a:srgbClr val="92D050"/>
              </a:gs>
              <a:gs pos="100000">
                <a:srgbClr val="156B13"/>
              </a:gs>
            </a:gsLst>
            <a:lin ang="5400000" scaled="1"/>
            <a:tileRect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142844" y="35716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357158" y="35716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71472" y="35716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85786" y="35716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1000100" y="35716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214414" y="35716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428728" y="35716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643042" y="35716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857356" y="35716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71670" y="35716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85984" y="35716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500298" y="35716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714612" y="35716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928926" y="35716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143240" y="35716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357554" y="35716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71868" y="35716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86182" y="35716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214810" y="35716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429124" y="35716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643438" y="35716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9" name="Содержимое 168"/>
          <p:cNvSpPr>
            <a:spLocks noGrp="1"/>
          </p:cNvSpPr>
          <p:nvPr>
            <p:ph idx="1"/>
          </p:nvPr>
        </p:nvSpPr>
        <p:spPr>
          <a:xfrm>
            <a:off x="214282" y="1142984"/>
            <a:ext cx="8715436" cy="50720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.</a:t>
            </a:r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gradFill flip="none" rotWithShape="1">
            <a:gsLst>
              <a:gs pos="0">
                <a:srgbClr val="B7E080"/>
              </a:gs>
              <a:gs pos="8000">
                <a:srgbClr val="FBFFE1"/>
              </a:gs>
              <a:gs pos="19000">
                <a:srgbClr val="B7E080"/>
              </a:gs>
              <a:gs pos="70000">
                <a:srgbClr val="92D050"/>
              </a:gs>
              <a:gs pos="100000">
                <a:srgbClr val="156B13"/>
              </a:gs>
            </a:gsLst>
            <a:lin ang="5400000" scaled="1"/>
            <a:tileRect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Намазываем  клеем заготовку  дула для нашего танка. 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63" name="Рисунок 162" descr="IMG_20170210_1703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80979"/>
            <a:ext cx="3786214" cy="5429288"/>
          </a:xfrm>
          <a:prstGeom prst="rect">
            <a:avLst/>
          </a:prstGeom>
        </p:spPr>
      </p:pic>
      <p:pic>
        <p:nvPicPr>
          <p:cNvPr id="177" name="Рисунок 176" descr="IMG_20170210_1735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80329" y="428604"/>
            <a:ext cx="3763637" cy="5286412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3" name="Прямоугольник 182"/>
          <p:cNvSpPr/>
          <p:nvPr/>
        </p:nvSpPr>
        <p:spPr>
          <a:xfrm rot="5400000" flipV="1">
            <a:off x="5727866" y="3058980"/>
            <a:ext cx="6429394" cy="311437"/>
          </a:xfrm>
          <a:prstGeom prst="rect">
            <a:avLst/>
          </a:prstGeom>
          <a:gradFill flip="none" rotWithShape="1">
            <a:gsLst>
              <a:gs pos="0">
                <a:srgbClr val="B7E080"/>
              </a:gs>
              <a:gs pos="8000">
                <a:srgbClr val="FBFFE1"/>
              </a:gs>
              <a:gs pos="19000">
                <a:srgbClr val="B7E080"/>
              </a:gs>
              <a:gs pos="70000">
                <a:srgbClr val="92D050"/>
              </a:gs>
              <a:gs pos="100000">
                <a:srgbClr val="156B13"/>
              </a:gs>
            </a:gsLst>
            <a:lin ang="5400000" scaled="1"/>
            <a:tileRect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Прямоугольник 179"/>
          <p:cNvSpPr/>
          <p:nvPr/>
        </p:nvSpPr>
        <p:spPr>
          <a:xfrm rot="16200000">
            <a:off x="-3036119" y="3036119"/>
            <a:ext cx="6357958" cy="285720"/>
          </a:xfrm>
          <a:prstGeom prst="rect">
            <a:avLst/>
          </a:prstGeom>
          <a:gradFill flip="none" rotWithShape="1">
            <a:gsLst>
              <a:gs pos="0">
                <a:srgbClr val="B7E080"/>
              </a:gs>
              <a:gs pos="8000">
                <a:srgbClr val="FBFFE1"/>
              </a:gs>
              <a:gs pos="19000">
                <a:srgbClr val="B7E080"/>
              </a:gs>
              <a:gs pos="70000">
                <a:srgbClr val="92D050"/>
              </a:gs>
              <a:gs pos="100000">
                <a:srgbClr val="156B13"/>
              </a:gs>
            </a:gsLst>
            <a:lin ang="5400000" scaled="1"/>
            <a:tileRect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142844" y="35716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357158" y="35716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71472" y="35716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85786" y="35716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1000100" y="35716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214414" y="35716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428728" y="35716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643042" y="35716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857356" y="35716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71670" y="35716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85984" y="35716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500298" y="35716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714612" y="35716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928926" y="35716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143240" y="35716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357554" y="35716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71868" y="35716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86182" y="35716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4000496" y="35716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214810" y="35716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429124" y="35716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643438" y="35716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9" name="Содержимое 168"/>
          <p:cNvSpPr>
            <a:spLocks noGrp="1"/>
          </p:cNvSpPr>
          <p:nvPr>
            <p:ph idx="1"/>
          </p:nvPr>
        </p:nvSpPr>
        <p:spPr>
          <a:xfrm>
            <a:off x="214282" y="1142984"/>
            <a:ext cx="8715436" cy="507209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gradFill flip="none" rotWithShape="1">
            <a:gsLst>
              <a:gs pos="0">
                <a:srgbClr val="B7E080"/>
              </a:gs>
              <a:gs pos="8000">
                <a:srgbClr val="FBFFE1"/>
              </a:gs>
              <a:gs pos="19000">
                <a:srgbClr val="B7E080"/>
              </a:gs>
              <a:gs pos="70000">
                <a:srgbClr val="92D050"/>
              </a:gs>
              <a:gs pos="100000">
                <a:srgbClr val="156B13"/>
              </a:gs>
            </a:gsLst>
            <a:lin ang="5400000" scaled="1"/>
            <a:tileRect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Прикрепляем дуло к кабине нашего танка.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63" name="Рисунок 162" descr="IMG_20170210_1704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642918"/>
            <a:ext cx="3750495" cy="5286412"/>
          </a:xfrm>
          <a:prstGeom prst="rect">
            <a:avLst/>
          </a:prstGeom>
        </p:spPr>
      </p:pic>
      <p:pic>
        <p:nvPicPr>
          <p:cNvPr id="177" name="Рисунок 176" descr="IMG_20170210_1736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7" y="642918"/>
            <a:ext cx="3964809" cy="5286412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3" name="Прямоугольник 182"/>
          <p:cNvSpPr/>
          <p:nvPr/>
        </p:nvSpPr>
        <p:spPr>
          <a:xfrm rot="5400000" flipV="1">
            <a:off x="5727865" y="3058979"/>
            <a:ext cx="6429395" cy="311437"/>
          </a:xfrm>
          <a:prstGeom prst="rect">
            <a:avLst/>
          </a:prstGeom>
          <a:gradFill flip="none" rotWithShape="1">
            <a:gsLst>
              <a:gs pos="0">
                <a:srgbClr val="B7E080"/>
              </a:gs>
              <a:gs pos="8000">
                <a:srgbClr val="FBFFE1"/>
              </a:gs>
              <a:gs pos="19000">
                <a:srgbClr val="B7E080"/>
              </a:gs>
              <a:gs pos="70000">
                <a:srgbClr val="92D050"/>
              </a:gs>
              <a:gs pos="100000">
                <a:srgbClr val="156B13"/>
              </a:gs>
            </a:gsLst>
            <a:lin ang="5400000" scaled="1"/>
            <a:tileRect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Прямоугольник 179"/>
          <p:cNvSpPr/>
          <p:nvPr/>
        </p:nvSpPr>
        <p:spPr>
          <a:xfrm rot="16200000">
            <a:off x="-3036119" y="3036119"/>
            <a:ext cx="6357958" cy="285720"/>
          </a:xfrm>
          <a:prstGeom prst="rect">
            <a:avLst/>
          </a:prstGeom>
          <a:gradFill flip="none" rotWithShape="1">
            <a:gsLst>
              <a:gs pos="0">
                <a:srgbClr val="B7E080"/>
              </a:gs>
              <a:gs pos="8000">
                <a:srgbClr val="FBFFE1"/>
              </a:gs>
              <a:gs pos="19000">
                <a:srgbClr val="B7E080"/>
              </a:gs>
              <a:gs pos="70000">
                <a:srgbClr val="92D050"/>
              </a:gs>
              <a:gs pos="100000">
                <a:srgbClr val="156B13"/>
              </a:gs>
            </a:gsLst>
            <a:lin ang="5400000" scaled="1"/>
            <a:tileRect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142844" y="35716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357158" y="35716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71472" y="35716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85786" y="35716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1000100" y="35716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214414" y="35716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428728" y="35716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643042" y="35716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857356" y="35716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71670" y="35716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85984" y="35716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500298" y="35716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714612" y="35716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928926" y="35716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143240" y="35716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357554" y="35716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71868" y="35716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86182" y="35716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4000496" y="35716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214810" y="35716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429124" y="35716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643438" y="35716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63" name="Содержимое 162" descr="IMG_20170210_1705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357166"/>
            <a:ext cx="3643313" cy="4857750"/>
          </a:xfrm>
        </p:spPr>
      </p:pic>
      <p:sp>
        <p:nvSpPr>
          <p:cNvPr id="179" name="Прямоугольник 178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gradFill flip="none" rotWithShape="1">
            <a:gsLst>
              <a:gs pos="0">
                <a:srgbClr val="B7E080"/>
              </a:gs>
              <a:gs pos="8000">
                <a:srgbClr val="FBFFE1"/>
              </a:gs>
              <a:gs pos="19000">
                <a:srgbClr val="B7E080"/>
              </a:gs>
              <a:gs pos="70000">
                <a:srgbClr val="92D050"/>
              </a:gs>
              <a:gs pos="100000">
                <a:srgbClr val="156B13"/>
              </a:gs>
            </a:gsLst>
            <a:lin ang="5400000" scaled="1"/>
            <a:tileRect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Радуемся полученным результатам.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77" name="Рисунок 176" descr="IMG_20170210_1737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42350" y="357166"/>
            <a:ext cx="3692763" cy="485776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3" name="Прямоугольник 182"/>
          <p:cNvSpPr/>
          <p:nvPr/>
        </p:nvSpPr>
        <p:spPr>
          <a:xfrm rot="5400000">
            <a:off x="5786442" y="3071838"/>
            <a:ext cx="6429396" cy="285720"/>
          </a:xfrm>
          <a:prstGeom prst="rect">
            <a:avLst/>
          </a:prstGeom>
          <a:gradFill flip="none" rotWithShape="1">
            <a:gsLst>
              <a:gs pos="0">
                <a:srgbClr val="B7E080"/>
              </a:gs>
              <a:gs pos="8000">
                <a:srgbClr val="FBFFE1"/>
              </a:gs>
              <a:gs pos="19000">
                <a:srgbClr val="B7E080"/>
              </a:gs>
              <a:gs pos="70000">
                <a:srgbClr val="92D050"/>
              </a:gs>
              <a:gs pos="100000">
                <a:srgbClr val="156B13"/>
              </a:gs>
            </a:gsLst>
            <a:lin ang="5400000" scaled="1"/>
            <a:tileRect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Прямоугольник 179"/>
          <p:cNvSpPr/>
          <p:nvPr/>
        </p:nvSpPr>
        <p:spPr>
          <a:xfrm rot="16200000">
            <a:off x="-3036119" y="3036119"/>
            <a:ext cx="6357958" cy="285720"/>
          </a:xfrm>
          <a:prstGeom prst="rect">
            <a:avLst/>
          </a:prstGeom>
          <a:gradFill flip="none" rotWithShape="1">
            <a:gsLst>
              <a:gs pos="0">
                <a:srgbClr val="B7E080"/>
              </a:gs>
              <a:gs pos="8000">
                <a:srgbClr val="FBFFE1"/>
              </a:gs>
              <a:gs pos="19000">
                <a:srgbClr val="B7E080"/>
              </a:gs>
              <a:gs pos="70000">
                <a:srgbClr val="92D050"/>
              </a:gs>
              <a:gs pos="100000">
                <a:srgbClr val="156B13"/>
              </a:gs>
            </a:gsLst>
            <a:lin ang="5400000" scaled="1"/>
            <a:tileRect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142844" y="35716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357158" y="35716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71472" y="35716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85786" y="35716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1000100" y="35716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214414" y="35716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428728" y="35716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643042" y="35716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857356" y="35716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71670" y="35716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85984" y="35716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500298" y="35716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714612" y="35716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928926" y="35716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143240" y="35716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357554" y="35716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71868" y="35716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86182" y="35716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4000496" y="35716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214810" y="35716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429124" y="35716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643438" y="35716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9" name="Содержимое 168"/>
          <p:cNvSpPr>
            <a:spLocks noGrp="1"/>
          </p:cNvSpPr>
          <p:nvPr>
            <p:ph idx="1"/>
          </p:nvPr>
        </p:nvSpPr>
        <p:spPr>
          <a:xfrm>
            <a:off x="214282" y="1142984"/>
            <a:ext cx="8715436" cy="507209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gradFill flip="none" rotWithShape="1">
            <a:gsLst>
              <a:gs pos="0">
                <a:srgbClr val="B7E080"/>
              </a:gs>
              <a:gs pos="8000">
                <a:srgbClr val="FBFFE1"/>
              </a:gs>
              <a:gs pos="19000">
                <a:srgbClr val="B7E080"/>
              </a:gs>
              <a:gs pos="70000">
                <a:srgbClr val="92D050"/>
              </a:gs>
              <a:gs pos="100000">
                <a:srgbClr val="156B13"/>
              </a:gs>
            </a:gsLst>
            <a:lin ang="5400000" scaled="1"/>
            <a:tileRect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Вот что у нас получилось!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63" name="Рисунок 162" descr="IMG_20170210_1738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857356" y="-71462"/>
            <a:ext cx="5500726" cy="6500858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3" name="Прямоугольник 182"/>
          <p:cNvSpPr/>
          <p:nvPr/>
        </p:nvSpPr>
        <p:spPr>
          <a:xfrm rot="5400000">
            <a:off x="6322215" y="3607611"/>
            <a:ext cx="5429288" cy="214282"/>
          </a:xfrm>
          <a:prstGeom prst="rect">
            <a:avLst/>
          </a:prstGeom>
          <a:gradFill flip="none" rotWithShape="1">
            <a:gsLst>
              <a:gs pos="0">
                <a:srgbClr val="B7E080"/>
              </a:gs>
              <a:gs pos="8000">
                <a:srgbClr val="FBFFE1"/>
              </a:gs>
              <a:gs pos="19000">
                <a:srgbClr val="B7E080"/>
              </a:gs>
              <a:gs pos="70000">
                <a:srgbClr val="92D050"/>
              </a:gs>
              <a:gs pos="100000">
                <a:srgbClr val="156B13"/>
              </a:gs>
            </a:gsLst>
            <a:lin ang="5400000" scaled="1"/>
            <a:tileRect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Прямоугольник 179"/>
          <p:cNvSpPr/>
          <p:nvPr/>
        </p:nvSpPr>
        <p:spPr>
          <a:xfrm rot="16200000">
            <a:off x="-2607503" y="3536173"/>
            <a:ext cx="5429288" cy="214282"/>
          </a:xfrm>
          <a:prstGeom prst="rect">
            <a:avLst/>
          </a:prstGeom>
          <a:gradFill flip="none" rotWithShape="1">
            <a:gsLst>
              <a:gs pos="0">
                <a:srgbClr val="B7E080"/>
              </a:gs>
              <a:gs pos="8000">
                <a:srgbClr val="FBFFE1"/>
              </a:gs>
              <a:gs pos="19000">
                <a:srgbClr val="B7E080"/>
              </a:gs>
              <a:gs pos="70000">
                <a:srgbClr val="92D050"/>
              </a:gs>
              <a:gs pos="100000">
                <a:srgbClr val="156B13"/>
              </a:gs>
            </a:gsLst>
            <a:lin ang="5400000" scaled="1"/>
            <a:tileRect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0"/>
            <a:ext cx="9144000" cy="1142984"/>
          </a:xfrm>
          <a:prstGeom prst="rect">
            <a:avLst/>
          </a:prstGeom>
          <a:gradFill flip="none" rotWithShape="1">
            <a:gsLst>
              <a:gs pos="0">
                <a:srgbClr val="B7E080"/>
              </a:gs>
              <a:gs pos="8000">
                <a:srgbClr val="FBFFE1"/>
              </a:gs>
              <a:gs pos="19000">
                <a:srgbClr val="B7E080"/>
              </a:gs>
              <a:gs pos="70000">
                <a:srgbClr val="92D050"/>
              </a:gs>
              <a:gs pos="100000">
                <a:srgbClr val="156B13"/>
              </a:gs>
            </a:gsLst>
            <a:lin ang="5400000" scaled="1"/>
            <a:tileRect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142844" y="35716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357158" y="35716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71472" y="35716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85786" y="35716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1000100" y="35716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214414" y="35716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428728" y="35716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643042" y="35716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857356" y="35716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71670" y="35716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85984" y="35716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500298" y="35716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714612" y="35716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928926" y="35716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143240" y="35716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357554" y="35716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71868" y="35716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86182" y="35716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4000496" y="35716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214810" y="35716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429124" y="35716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643438" y="35716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6" name="Заголовок 175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96908"/>
          </a:xfrm>
        </p:spPr>
        <p:txBody>
          <a:bodyPr/>
          <a:lstStyle/>
          <a:p>
            <a:endParaRPr lang="ru-RU" b="1" spc="200" dirty="0">
              <a:ln w="29210">
                <a:solidFill>
                  <a:srgbClr val="226C30"/>
                </a:solidFill>
              </a:ln>
              <a:gradFill flip="none" rotWithShape="1">
                <a:gsLst>
                  <a:gs pos="0">
                    <a:srgbClr val="CCFF99">
                      <a:shade val="30000"/>
                      <a:satMod val="115000"/>
                    </a:srgbClr>
                  </a:gs>
                  <a:gs pos="50000">
                    <a:srgbClr val="CCFF99">
                      <a:shade val="67500"/>
                      <a:satMod val="115000"/>
                    </a:srgbClr>
                  </a:gs>
                  <a:gs pos="100000">
                    <a:srgbClr val="CCFF99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gradFill flip="none" rotWithShape="1">
            <a:gsLst>
              <a:gs pos="0">
                <a:srgbClr val="B7E080"/>
              </a:gs>
              <a:gs pos="8000">
                <a:srgbClr val="FBFFE1"/>
              </a:gs>
              <a:gs pos="19000">
                <a:srgbClr val="B7E080"/>
              </a:gs>
              <a:gs pos="70000">
                <a:srgbClr val="92D050"/>
              </a:gs>
              <a:gs pos="100000">
                <a:srgbClr val="156B13"/>
              </a:gs>
            </a:gsLst>
            <a:lin ang="5400000" scaled="1"/>
            <a:tileRect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Прямоугольник 162"/>
          <p:cNvSpPr/>
          <p:nvPr/>
        </p:nvSpPr>
        <p:spPr>
          <a:xfrm>
            <a:off x="428597" y="2357430"/>
            <a:ext cx="8215370" cy="185738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Спасибо за внимание!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0" y="0"/>
            <a:ext cx="9250325" cy="1500174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 w="3175">
            <a:noFill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9050">
                  <a:solidFill>
                    <a:schemeClr val="tx1"/>
                  </a:solidFill>
                  <a:prstDash val="solid"/>
                </a:ln>
              </a:rPr>
              <a:t>Знакомство детей с использованием нетрадиционной техники работы с шерстяными нитками.</a:t>
            </a:r>
            <a:endParaRPr lang="ru-RU" sz="2800" dirty="0">
              <a:ln w="190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noFill/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 18"/>
          <p:cNvSpPr/>
          <p:nvPr/>
        </p:nvSpPr>
        <p:spPr>
          <a:xfrm>
            <a:off x="3714744" y="3643314"/>
            <a:ext cx="5444836" cy="2041372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428596" y="1357298"/>
            <a:ext cx="8286808" cy="192882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4714876" y="3286124"/>
            <a:ext cx="3929090" cy="185738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71406" y="571501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85720" y="571501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00034" y="571501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14348" y="571501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928662" y="571501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142976" y="571501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357290" y="571501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571604" y="571501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785918" y="571501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00232" y="571501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14546" y="571501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428860" y="571501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643174" y="571501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857488" y="571501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071802" y="571501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286116" y="571501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00430" y="571501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14744" y="571501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3929058" y="571501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143372" y="571501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357686" y="571501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572000" y="571501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://brjunetka.ru/wp-content/uploads/2014/01/Material-vsegda-dostup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571876"/>
            <a:ext cx="3929089" cy="2944940"/>
          </a:xfrm>
          <a:prstGeom prst="rect">
            <a:avLst/>
          </a:prstGeom>
          <a:noFill/>
        </p:spPr>
      </p:pic>
      <p:pic>
        <p:nvPicPr>
          <p:cNvPr id="2052" name="Picture 4" descr="http://brjunetka.ru/wp-content/uploads/2014/01/Fantaziruyte-i-tvori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571876"/>
            <a:ext cx="3810558" cy="2928958"/>
          </a:xfrm>
          <a:prstGeom prst="rect">
            <a:avLst/>
          </a:prstGeom>
          <a:noFill/>
        </p:spPr>
      </p:pic>
      <p:sp>
        <p:nvSpPr>
          <p:cNvPr id="186" name="Прямоугольник 185"/>
          <p:cNvSpPr/>
          <p:nvPr/>
        </p:nvSpPr>
        <p:spPr>
          <a:xfrm>
            <a:off x="0" y="0"/>
            <a:ext cx="9144000" cy="1142984"/>
          </a:xfrm>
          <a:prstGeom prst="rect">
            <a:avLst/>
          </a:prstGeom>
          <a:gradFill flip="none" rotWithShape="1">
            <a:gsLst>
              <a:gs pos="0">
                <a:srgbClr val="B7E080"/>
              </a:gs>
              <a:gs pos="8000">
                <a:srgbClr val="FBFFE1"/>
              </a:gs>
              <a:gs pos="19000">
                <a:srgbClr val="B7E080"/>
              </a:gs>
              <a:gs pos="70000">
                <a:srgbClr val="92D050"/>
              </a:gs>
              <a:gs pos="100000">
                <a:srgbClr val="156B13"/>
              </a:gs>
            </a:gsLst>
            <a:lin ang="5400000" scaled="1"/>
            <a:tileRect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spc="200" dirty="0" smtClean="0">
                <a:ln w="29210">
                  <a:solidFill>
                    <a:srgbClr val="226C30"/>
                  </a:solidFill>
                </a:ln>
                <a:gradFill flip="none" rotWithShape="1">
                  <a:gsLst>
                    <a:gs pos="0">
                      <a:srgbClr val="CCFF99">
                        <a:shade val="30000"/>
                        <a:satMod val="115000"/>
                      </a:srgbClr>
                    </a:gs>
                    <a:gs pos="50000">
                      <a:srgbClr val="CCFF99">
                        <a:shade val="67500"/>
                        <a:satMod val="115000"/>
                      </a:srgbClr>
                    </a:gs>
                    <a:gs pos="100000">
                      <a:srgbClr val="CCFF99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ea typeface="+mj-ea"/>
                <a:cs typeface="+mj-cs"/>
              </a:rPr>
              <a:t>Цель</a:t>
            </a:r>
            <a:r>
              <a:rPr lang="ru-RU" sz="4400" b="1" spc="200" dirty="0" smtClean="0">
                <a:ln w="29210">
                  <a:solidFill>
                    <a:srgbClr val="226C30"/>
                  </a:solidFill>
                </a:ln>
                <a:gradFill flip="none" rotWithShape="1">
                  <a:gsLst>
                    <a:gs pos="0">
                      <a:srgbClr val="CCFF99">
                        <a:shade val="30000"/>
                        <a:satMod val="115000"/>
                      </a:srgbClr>
                    </a:gs>
                    <a:gs pos="50000">
                      <a:srgbClr val="CCFF99">
                        <a:shade val="67500"/>
                        <a:satMod val="115000"/>
                      </a:srgbClr>
                    </a:gs>
                    <a:gs pos="100000">
                      <a:srgbClr val="CCFF99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ea typeface="+mj-ea"/>
                <a:cs typeface="+mj-cs"/>
              </a:rPr>
              <a:t>: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3" name="Прямоугольник 182"/>
          <p:cNvSpPr/>
          <p:nvPr/>
        </p:nvSpPr>
        <p:spPr>
          <a:xfrm rot="5400000">
            <a:off x="6322215" y="3607611"/>
            <a:ext cx="5429288" cy="214282"/>
          </a:xfrm>
          <a:prstGeom prst="rect">
            <a:avLst/>
          </a:prstGeom>
          <a:gradFill flip="none" rotWithShape="1">
            <a:gsLst>
              <a:gs pos="0">
                <a:srgbClr val="B7E080"/>
              </a:gs>
              <a:gs pos="8000">
                <a:srgbClr val="FBFFE1"/>
              </a:gs>
              <a:gs pos="19000">
                <a:srgbClr val="B7E080"/>
              </a:gs>
              <a:gs pos="70000">
                <a:srgbClr val="92D050"/>
              </a:gs>
              <a:gs pos="100000">
                <a:srgbClr val="156B13"/>
              </a:gs>
            </a:gsLst>
            <a:lin ang="5400000" scaled="1"/>
            <a:tileRect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Прямоугольник 179"/>
          <p:cNvSpPr/>
          <p:nvPr/>
        </p:nvSpPr>
        <p:spPr>
          <a:xfrm rot="16200000">
            <a:off x="-2607503" y="3536173"/>
            <a:ext cx="5429288" cy="214282"/>
          </a:xfrm>
          <a:prstGeom prst="rect">
            <a:avLst/>
          </a:prstGeom>
          <a:gradFill flip="none" rotWithShape="1">
            <a:gsLst>
              <a:gs pos="0">
                <a:srgbClr val="B7E080"/>
              </a:gs>
              <a:gs pos="8000">
                <a:srgbClr val="FBFFE1"/>
              </a:gs>
              <a:gs pos="19000">
                <a:srgbClr val="B7E080"/>
              </a:gs>
              <a:gs pos="70000">
                <a:srgbClr val="92D050"/>
              </a:gs>
              <a:gs pos="100000">
                <a:srgbClr val="156B13"/>
              </a:gs>
            </a:gsLst>
            <a:lin ang="5400000" scaled="1"/>
            <a:tileRect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0"/>
            <a:ext cx="9144000" cy="1142984"/>
          </a:xfrm>
          <a:prstGeom prst="rect">
            <a:avLst/>
          </a:prstGeom>
          <a:gradFill flip="none" rotWithShape="1">
            <a:gsLst>
              <a:gs pos="0">
                <a:srgbClr val="B7E080"/>
              </a:gs>
              <a:gs pos="8000">
                <a:srgbClr val="FBFFE1"/>
              </a:gs>
              <a:gs pos="19000">
                <a:srgbClr val="B7E080"/>
              </a:gs>
              <a:gs pos="70000">
                <a:srgbClr val="92D050"/>
              </a:gs>
              <a:gs pos="100000">
                <a:srgbClr val="156B13"/>
              </a:gs>
            </a:gsLst>
            <a:lin ang="5400000" scaled="1"/>
            <a:tileRect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142844" y="35716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357158" y="35716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71472" y="35716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85786" y="35716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1000100" y="35716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214414" y="35716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428728" y="35716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643042" y="35716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857356" y="35716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71670" y="35716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85984" y="35716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500298" y="35716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714612" y="35716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928926" y="35716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143240" y="35716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357554" y="35716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71868" y="35716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86182" y="35716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4000496" y="35716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214810" y="35716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429124" y="35716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643438" y="35716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6" name="Заголовок 175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96908"/>
          </a:xfrm>
        </p:spPr>
        <p:txBody>
          <a:bodyPr/>
          <a:lstStyle/>
          <a:p>
            <a:r>
              <a:rPr lang="ru-RU" b="1" spc="200" dirty="0" smtClean="0">
                <a:ln w="29210">
                  <a:solidFill>
                    <a:srgbClr val="226C30"/>
                  </a:solidFill>
                </a:ln>
                <a:gradFill flip="none" rotWithShape="1">
                  <a:gsLst>
                    <a:gs pos="0">
                      <a:srgbClr val="CCFF99">
                        <a:shade val="30000"/>
                        <a:satMod val="115000"/>
                      </a:srgbClr>
                    </a:gs>
                    <a:gs pos="50000">
                      <a:srgbClr val="CCFF99">
                        <a:shade val="67500"/>
                        <a:satMod val="115000"/>
                      </a:srgbClr>
                    </a:gs>
                    <a:gs pos="100000">
                      <a:srgbClr val="CCFF99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Задачи:</a:t>
            </a:r>
            <a:endParaRPr lang="ru-RU" b="1" spc="200" dirty="0">
              <a:ln w="29210">
                <a:solidFill>
                  <a:srgbClr val="226C30"/>
                </a:solidFill>
              </a:ln>
              <a:gradFill flip="none" rotWithShape="1">
                <a:gsLst>
                  <a:gs pos="0">
                    <a:srgbClr val="CCFF99">
                      <a:shade val="30000"/>
                      <a:satMod val="115000"/>
                    </a:srgbClr>
                  </a:gs>
                  <a:gs pos="50000">
                    <a:srgbClr val="CCFF99">
                      <a:shade val="67500"/>
                      <a:satMod val="115000"/>
                    </a:srgbClr>
                  </a:gs>
                  <a:gs pos="100000">
                    <a:srgbClr val="CCFF99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169" name="Содержимое 168"/>
          <p:cNvSpPr>
            <a:spLocks noGrp="1"/>
          </p:cNvSpPr>
          <p:nvPr>
            <p:ph idx="1"/>
          </p:nvPr>
        </p:nvSpPr>
        <p:spPr>
          <a:xfrm>
            <a:off x="214282" y="1142984"/>
            <a:ext cx="8715436" cy="507209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600" dirty="0" smtClean="0"/>
          </a:p>
          <a:p>
            <a:pPr>
              <a:buFont typeface="Wingdings" pitchFamily="2" charset="2"/>
              <a:buChar char="Ø"/>
            </a:pPr>
            <a:r>
              <a:rPr lang="ru-RU" sz="2800" b="1" dirty="0" smtClean="0"/>
              <a:t>Развитие мелкой моторики рук ребёнка.</a:t>
            </a:r>
            <a:endParaRPr lang="ru-RU" sz="2800" b="1" dirty="0" smtClean="0"/>
          </a:p>
          <a:p>
            <a:pPr>
              <a:buFont typeface="Wingdings" pitchFamily="2" charset="2"/>
              <a:buChar char="Ø"/>
            </a:pPr>
            <a:r>
              <a:rPr lang="ru-RU" sz="2800" b="1" dirty="0" smtClean="0"/>
              <a:t>Р</a:t>
            </a:r>
            <a:r>
              <a:rPr lang="ru-RU" sz="2800" b="1" dirty="0" smtClean="0"/>
              <a:t>азвивать </a:t>
            </a:r>
            <a:r>
              <a:rPr lang="ru-RU" sz="2800" b="1" dirty="0" smtClean="0"/>
              <a:t>эстетическое восприятие </a:t>
            </a:r>
            <a:r>
              <a:rPr lang="ru-RU" sz="2800" b="1" dirty="0" smtClean="0"/>
              <a:t>детей.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/>
              <a:t>Развивать </a:t>
            </a:r>
            <a:r>
              <a:rPr lang="ru-RU" sz="2800" b="1" dirty="0" smtClean="0"/>
              <a:t>образное мышление и </a:t>
            </a:r>
            <a:r>
              <a:rPr lang="ru-RU" sz="2800" b="1" dirty="0" smtClean="0"/>
              <a:t>фантазию.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/>
              <a:t> </a:t>
            </a:r>
            <a:r>
              <a:rPr lang="ru-RU" sz="2800" b="1" dirty="0" smtClean="0"/>
              <a:t>воспитывать </a:t>
            </a:r>
            <a:r>
              <a:rPr lang="ru-RU" sz="2800" b="1" dirty="0" smtClean="0"/>
              <a:t>усидчивость.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/>
              <a:t> самостоятельность.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/>
              <a:t> </a:t>
            </a:r>
            <a:r>
              <a:rPr lang="ru-RU" sz="2800" b="1" dirty="0" smtClean="0"/>
              <a:t>аккуратность в работе.</a:t>
            </a:r>
          </a:p>
          <a:p>
            <a:pPr>
              <a:buNone/>
            </a:pPr>
            <a:r>
              <a:rPr lang="ru-RU" sz="2800" b="1" dirty="0" smtClean="0"/>
              <a:t> </a:t>
            </a:r>
          </a:p>
          <a:p>
            <a:pPr>
              <a:buNone/>
            </a:pPr>
            <a:r>
              <a:rPr lang="ru-RU" sz="2800" b="1" dirty="0" smtClean="0"/>
              <a:t> </a:t>
            </a:r>
          </a:p>
          <a:p>
            <a:pPr>
              <a:buNone/>
            </a:pPr>
            <a:endParaRPr lang="ru-RU" sz="2800" dirty="0"/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gradFill flip="none" rotWithShape="1">
            <a:gsLst>
              <a:gs pos="0">
                <a:srgbClr val="B7E080"/>
              </a:gs>
              <a:gs pos="8000">
                <a:srgbClr val="FBFFE1"/>
              </a:gs>
              <a:gs pos="19000">
                <a:srgbClr val="B7E080"/>
              </a:gs>
              <a:gs pos="70000">
                <a:srgbClr val="92D050"/>
              </a:gs>
              <a:gs pos="100000">
                <a:srgbClr val="156B13"/>
              </a:gs>
            </a:gsLst>
            <a:lin ang="5400000" scaled="1"/>
            <a:tileRect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3" name="Прямоугольник 182"/>
          <p:cNvSpPr/>
          <p:nvPr/>
        </p:nvSpPr>
        <p:spPr>
          <a:xfrm rot="5400000">
            <a:off x="6322215" y="3607611"/>
            <a:ext cx="5429288" cy="214282"/>
          </a:xfrm>
          <a:prstGeom prst="rect">
            <a:avLst/>
          </a:prstGeom>
          <a:gradFill flip="none" rotWithShape="1">
            <a:gsLst>
              <a:gs pos="0">
                <a:srgbClr val="B7E080"/>
              </a:gs>
              <a:gs pos="8000">
                <a:srgbClr val="FBFFE1"/>
              </a:gs>
              <a:gs pos="19000">
                <a:srgbClr val="B7E080"/>
              </a:gs>
              <a:gs pos="70000">
                <a:srgbClr val="92D050"/>
              </a:gs>
              <a:gs pos="100000">
                <a:srgbClr val="156B13"/>
              </a:gs>
            </a:gsLst>
            <a:lin ang="5400000" scaled="1"/>
            <a:tileRect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Прямоугольник 179"/>
          <p:cNvSpPr/>
          <p:nvPr/>
        </p:nvSpPr>
        <p:spPr>
          <a:xfrm rot="16200000">
            <a:off x="-2607503" y="3536173"/>
            <a:ext cx="5429288" cy="214282"/>
          </a:xfrm>
          <a:prstGeom prst="rect">
            <a:avLst/>
          </a:prstGeom>
          <a:gradFill flip="none" rotWithShape="1">
            <a:gsLst>
              <a:gs pos="0">
                <a:srgbClr val="B7E080"/>
              </a:gs>
              <a:gs pos="8000">
                <a:srgbClr val="FBFFE1"/>
              </a:gs>
              <a:gs pos="19000">
                <a:srgbClr val="B7E080"/>
              </a:gs>
              <a:gs pos="70000">
                <a:srgbClr val="92D050"/>
              </a:gs>
              <a:gs pos="100000">
                <a:srgbClr val="156B13"/>
              </a:gs>
            </a:gsLst>
            <a:lin ang="5400000" scaled="1"/>
            <a:tileRect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0"/>
            <a:ext cx="9144000" cy="1142984"/>
          </a:xfrm>
          <a:prstGeom prst="rect">
            <a:avLst/>
          </a:prstGeom>
          <a:gradFill flip="none" rotWithShape="1">
            <a:gsLst>
              <a:gs pos="0">
                <a:srgbClr val="B7E080"/>
              </a:gs>
              <a:gs pos="8000">
                <a:srgbClr val="FBFFE1"/>
              </a:gs>
              <a:gs pos="19000">
                <a:srgbClr val="B7E080"/>
              </a:gs>
              <a:gs pos="70000">
                <a:srgbClr val="92D050"/>
              </a:gs>
              <a:gs pos="100000">
                <a:srgbClr val="156B13"/>
              </a:gs>
            </a:gsLst>
            <a:lin ang="5400000" scaled="1"/>
            <a:tileRect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142844" y="35716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357158" y="35716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71472" y="35716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85786" y="35716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1000100" y="35716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214414" y="35716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428728" y="35716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643042" y="35716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857356" y="35716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71670" y="35716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85984" y="35716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500298" y="35716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714612" y="35716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928926" y="35716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143240" y="35716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357554" y="35716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71868" y="35716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86182" y="35716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4000496" y="35716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214810" y="35716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429124" y="35716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643438" y="35716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6" name="Заголовок 175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96908"/>
          </a:xfrm>
        </p:spPr>
        <p:txBody>
          <a:bodyPr/>
          <a:lstStyle/>
          <a:p>
            <a:r>
              <a:rPr lang="ru-RU" b="1" spc="200" dirty="0" smtClean="0">
                <a:ln w="29210">
                  <a:solidFill>
                    <a:srgbClr val="226C30"/>
                  </a:solidFill>
                </a:ln>
                <a:gradFill flip="none" rotWithShape="1">
                  <a:gsLst>
                    <a:gs pos="0">
                      <a:srgbClr val="CCFF99">
                        <a:shade val="30000"/>
                        <a:satMod val="115000"/>
                      </a:srgbClr>
                    </a:gs>
                    <a:gs pos="50000">
                      <a:srgbClr val="CCFF99">
                        <a:shade val="67500"/>
                        <a:satMod val="115000"/>
                      </a:srgbClr>
                    </a:gs>
                    <a:gs pos="100000">
                      <a:srgbClr val="CCFF99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Материалы и оборудование:</a:t>
            </a:r>
            <a:endParaRPr lang="ru-RU" b="1" spc="200" dirty="0">
              <a:ln w="29210">
                <a:solidFill>
                  <a:srgbClr val="226C30"/>
                </a:solidFill>
              </a:ln>
              <a:gradFill flip="none" rotWithShape="1">
                <a:gsLst>
                  <a:gs pos="0">
                    <a:srgbClr val="CCFF99">
                      <a:shade val="30000"/>
                      <a:satMod val="115000"/>
                    </a:srgbClr>
                  </a:gs>
                  <a:gs pos="50000">
                    <a:srgbClr val="CCFF99">
                      <a:shade val="67500"/>
                      <a:satMod val="115000"/>
                    </a:srgbClr>
                  </a:gs>
                  <a:gs pos="100000">
                    <a:srgbClr val="CCFF99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gradFill flip="none" rotWithShape="1">
            <a:gsLst>
              <a:gs pos="0">
                <a:srgbClr val="B7E080"/>
              </a:gs>
              <a:gs pos="8000">
                <a:srgbClr val="FBFFE1"/>
              </a:gs>
              <a:gs pos="19000">
                <a:srgbClr val="B7E080"/>
              </a:gs>
              <a:gs pos="70000">
                <a:srgbClr val="92D050"/>
              </a:gs>
              <a:gs pos="100000">
                <a:srgbClr val="156B13"/>
              </a:gs>
            </a:gsLst>
            <a:lin ang="5400000" scaled="1"/>
            <a:tileRect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Содержимое 162"/>
          <p:cNvSpPr>
            <a:spLocks noGrp="1"/>
          </p:cNvSpPr>
          <p:nvPr>
            <p:ph idx="1"/>
          </p:nvPr>
        </p:nvSpPr>
        <p:spPr>
          <a:xfrm>
            <a:off x="457200" y="1600200"/>
            <a:ext cx="5114932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Хорошее настроение 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Клей ПВА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Лист картона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Шерстяные нитки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Ножницы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Простой карандаш.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77" name="Рисунок 176" descr="IMG_20170210_0913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2000240"/>
            <a:ext cx="3187512" cy="321471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олилиния 25"/>
          <p:cNvSpPr/>
          <p:nvPr/>
        </p:nvSpPr>
        <p:spPr>
          <a:xfrm>
            <a:off x="0" y="2571744"/>
            <a:ext cx="9250325" cy="1714512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3" name="Прямоугольник 182"/>
          <p:cNvSpPr/>
          <p:nvPr/>
        </p:nvSpPr>
        <p:spPr>
          <a:xfrm rot="5400000">
            <a:off x="6322215" y="3607611"/>
            <a:ext cx="5429288" cy="214282"/>
          </a:xfrm>
          <a:prstGeom prst="rect">
            <a:avLst/>
          </a:prstGeom>
          <a:gradFill flip="none" rotWithShape="1">
            <a:gsLst>
              <a:gs pos="0">
                <a:srgbClr val="B7E080"/>
              </a:gs>
              <a:gs pos="8000">
                <a:srgbClr val="FBFFE1"/>
              </a:gs>
              <a:gs pos="19000">
                <a:srgbClr val="B7E080"/>
              </a:gs>
              <a:gs pos="70000">
                <a:srgbClr val="92D050"/>
              </a:gs>
              <a:gs pos="100000">
                <a:srgbClr val="156B13"/>
              </a:gs>
            </a:gsLst>
            <a:lin ang="5400000" scaled="1"/>
            <a:tileRect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Прямоугольник 179"/>
          <p:cNvSpPr/>
          <p:nvPr/>
        </p:nvSpPr>
        <p:spPr>
          <a:xfrm rot="16200000">
            <a:off x="-2607503" y="3536173"/>
            <a:ext cx="5429288" cy="214282"/>
          </a:xfrm>
          <a:prstGeom prst="rect">
            <a:avLst/>
          </a:prstGeom>
          <a:gradFill flip="none" rotWithShape="1">
            <a:gsLst>
              <a:gs pos="0">
                <a:srgbClr val="B7E080"/>
              </a:gs>
              <a:gs pos="8000">
                <a:srgbClr val="FBFFE1"/>
              </a:gs>
              <a:gs pos="19000">
                <a:srgbClr val="B7E080"/>
              </a:gs>
              <a:gs pos="70000">
                <a:srgbClr val="92D050"/>
              </a:gs>
              <a:gs pos="100000">
                <a:srgbClr val="156B13"/>
              </a:gs>
            </a:gsLst>
            <a:lin ang="5400000" scaled="1"/>
            <a:tileRect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0"/>
            <a:ext cx="9144000" cy="1142984"/>
          </a:xfrm>
          <a:prstGeom prst="rect">
            <a:avLst/>
          </a:prstGeom>
          <a:gradFill flip="none" rotWithShape="1">
            <a:gsLst>
              <a:gs pos="0">
                <a:srgbClr val="B7E080"/>
              </a:gs>
              <a:gs pos="8000">
                <a:srgbClr val="FBFFE1"/>
              </a:gs>
              <a:gs pos="19000">
                <a:srgbClr val="B7E080"/>
              </a:gs>
              <a:gs pos="70000">
                <a:srgbClr val="92D050"/>
              </a:gs>
              <a:gs pos="100000">
                <a:srgbClr val="156B13"/>
              </a:gs>
            </a:gsLst>
            <a:lin ang="5400000" scaled="1"/>
            <a:tileRect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142844" y="35716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357158" y="35716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71472" y="35716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85786" y="35716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1000100" y="35716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214414" y="35716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428728" y="35716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643042" y="35716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857356" y="35716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71670" y="35716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85984" y="35716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500298" y="35716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714612" y="35716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928926" y="35716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143240" y="35716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357554" y="35716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71868" y="35716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86182" y="35716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4000496" y="35716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214810" y="35716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429124" y="35716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643438" y="35716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6" name="Заголовок 175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b="1" spc="200" dirty="0" smtClean="0">
                <a:ln w="29210">
                  <a:solidFill>
                    <a:srgbClr val="226C30"/>
                  </a:solidFill>
                </a:ln>
                <a:gradFill flip="none" rotWithShape="1">
                  <a:gsLst>
                    <a:gs pos="0">
                      <a:srgbClr val="CCFF99">
                        <a:shade val="30000"/>
                        <a:satMod val="115000"/>
                      </a:srgbClr>
                    </a:gs>
                    <a:gs pos="50000">
                      <a:srgbClr val="CCFF99">
                        <a:shade val="67500"/>
                        <a:satMod val="115000"/>
                      </a:srgbClr>
                    </a:gs>
                    <a:gs pos="100000">
                      <a:srgbClr val="CCFF99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/>
            </a:r>
            <a:br>
              <a:rPr lang="ru-RU" b="1" spc="200" dirty="0" smtClean="0">
                <a:ln w="29210">
                  <a:solidFill>
                    <a:srgbClr val="226C30"/>
                  </a:solidFill>
                </a:ln>
                <a:gradFill flip="none" rotWithShape="1">
                  <a:gsLst>
                    <a:gs pos="0">
                      <a:srgbClr val="CCFF99">
                        <a:shade val="30000"/>
                        <a:satMod val="115000"/>
                      </a:srgbClr>
                    </a:gs>
                    <a:gs pos="50000">
                      <a:srgbClr val="CCFF99">
                        <a:shade val="67500"/>
                        <a:satMod val="115000"/>
                      </a:srgbClr>
                    </a:gs>
                    <a:gs pos="100000">
                      <a:srgbClr val="CCFF99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</a:br>
            <a:r>
              <a:rPr lang="ru-RU" b="1" spc="200" dirty="0" smtClean="0">
                <a:ln w="29210">
                  <a:solidFill>
                    <a:srgbClr val="226C30"/>
                  </a:solidFill>
                </a:ln>
                <a:gradFill flip="none" rotWithShape="1">
                  <a:gsLst>
                    <a:gs pos="0">
                      <a:srgbClr val="CCFF99">
                        <a:shade val="30000"/>
                        <a:satMod val="115000"/>
                      </a:srgbClr>
                    </a:gs>
                    <a:gs pos="50000">
                      <a:srgbClr val="CCFF99">
                        <a:shade val="67500"/>
                        <a:satMod val="115000"/>
                      </a:srgbClr>
                    </a:gs>
                    <a:gs pos="100000">
                      <a:srgbClr val="CCFF99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Принципы и приемы обучения:</a:t>
            </a:r>
            <a:br>
              <a:rPr lang="ru-RU" b="1" spc="200" dirty="0" smtClean="0">
                <a:ln w="29210">
                  <a:solidFill>
                    <a:srgbClr val="226C30"/>
                  </a:solidFill>
                </a:ln>
                <a:gradFill flip="none" rotWithShape="1">
                  <a:gsLst>
                    <a:gs pos="0">
                      <a:srgbClr val="CCFF99">
                        <a:shade val="30000"/>
                        <a:satMod val="115000"/>
                      </a:srgbClr>
                    </a:gs>
                    <a:gs pos="50000">
                      <a:srgbClr val="CCFF99">
                        <a:shade val="67500"/>
                        <a:satMod val="115000"/>
                      </a:srgbClr>
                    </a:gs>
                    <a:gs pos="100000">
                      <a:srgbClr val="CCFF99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</a:br>
            <a:endParaRPr lang="ru-RU" b="1" spc="200" dirty="0">
              <a:ln w="29210">
                <a:solidFill>
                  <a:srgbClr val="226C30"/>
                </a:solidFill>
              </a:ln>
              <a:gradFill flip="none" rotWithShape="1">
                <a:gsLst>
                  <a:gs pos="0">
                    <a:srgbClr val="CCFF99">
                      <a:shade val="30000"/>
                      <a:satMod val="115000"/>
                    </a:srgbClr>
                  </a:gs>
                  <a:gs pos="50000">
                    <a:srgbClr val="CCFF99">
                      <a:shade val="67500"/>
                      <a:satMod val="115000"/>
                    </a:srgbClr>
                  </a:gs>
                  <a:gs pos="100000">
                    <a:srgbClr val="CCFF99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gradFill flip="none" rotWithShape="1">
            <a:gsLst>
              <a:gs pos="0">
                <a:srgbClr val="B7E080"/>
              </a:gs>
              <a:gs pos="8000">
                <a:srgbClr val="FBFFE1"/>
              </a:gs>
              <a:gs pos="19000">
                <a:srgbClr val="B7E080"/>
              </a:gs>
              <a:gs pos="70000">
                <a:srgbClr val="92D050"/>
              </a:gs>
              <a:gs pos="100000">
                <a:srgbClr val="156B13"/>
              </a:gs>
            </a:gsLst>
            <a:lin ang="5400000" scaled="1"/>
            <a:tileRect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Содержимое 16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 smtClean="0"/>
              <a:t>От простого к сложному.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Системность работ.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Индивидуальный подход.</a:t>
            </a:r>
            <a:endParaRPr lang="ru-RU" dirty="0"/>
          </a:p>
        </p:txBody>
      </p:sp>
      <p:pic>
        <p:nvPicPr>
          <p:cNvPr id="177" name="Рисунок 176" descr="IMG_20170125_105926.jpg"/>
          <p:cNvPicPr>
            <a:picLocks noChangeAspect="1"/>
          </p:cNvPicPr>
          <p:nvPr/>
        </p:nvPicPr>
        <p:blipFill>
          <a:blip r:embed="rId2" cstate="print"/>
          <a:srcRect r="18044" b="4348"/>
          <a:stretch>
            <a:fillRect/>
          </a:stretch>
        </p:blipFill>
        <p:spPr>
          <a:xfrm>
            <a:off x="4643438" y="3143248"/>
            <a:ext cx="4143404" cy="2928958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3" name="Прямоугольник 182"/>
          <p:cNvSpPr/>
          <p:nvPr/>
        </p:nvSpPr>
        <p:spPr>
          <a:xfrm rot="5400000">
            <a:off x="5822161" y="3107557"/>
            <a:ext cx="6429396" cy="214282"/>
          </a:xfrm>
          <a:prstGeom prst="rect">
            <a:avLst/>
          </a:prstGeom>
          <a:gradFill flip="none" rotWithShape="1">
            <a:gsLst>
              <a:gs pos="0">
                <a:srgbClr val="B7E080"/>
              </a:gs>
              <a:gs pos="8000">
                <a:srgbClr val="FBFFE1"/>
              </a:gs>
              <a:gs pos="19000">
                <a:srgbClr val="B7E080"/>
              </a:gs>
              <a:gs pos="70000">
                <a:srgbClr val="92D050"/>
              </a:gs>
              <a:gs pos="100000">
                <a:srgbClr val="156B13"/>
              </a:gs>
            </a:gsLst>
            <a:lin ang="5400000" scaled="1"/>
            <a:tileRect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Прямоугольник 179"/>
          <p:cNvSpPr/>
          <p:nvPr/>
        </p:nvSpPr>
        <p:spPr>
          <a:xfrm rot="16200000" flipV="1">
            <a:off x="-2906101" y="2951823"/>
            <a:ext cx="6143644" cy="239998"/>
          </a:xfrm>
          <a:prstGeom prst="rect">
            <a:avLst/>
          </a:prstGeom>
          <a:gradFill flip="none" rotWithShape="1">
            <a:gsLst>
              <a:gs pos="0">
                <a:srgbClr val="B7E080"/>
              </a:gs>
              <a:gs pos="8000">
                <a:srgbClr val="FBFFE1"/>
              </a:gs>
              <a:gs pos="19000">
                <a:srgbClr val="B7E080"/>
              </a:gs>
              <a:gs pos="70000">
                <a:srgbClr val="92D050"/>
              </a:gs>
              <a:gs pos="100000">
                <a:srgbClr val="156B13"/>
              </a:gs>
            </a:gsLst>
            <a:lin ang="5400000" scaled="1"/>
            <a:tileRect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142844" y="35716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357158" y="35716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71472" y="35716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85786" y="35716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1000100" y="35716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214414" y="35716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428728" y="35716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643042" y="35716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857356" y="35716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71670" y="35716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85984" y="35716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500298" y="35716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714612" y="35716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928926" y="35716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143240" y="35716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357554" y="35716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71868" y="35716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86182" y="35716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4000496" y="35716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214810" y="35716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429124" y="35716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643438" y="35716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9" name="Прямоугольник 178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gradFill flip="none" rotWithShape="1">
            <a:gsLst>
              <a:gs pos="0">
                <a:srgbClr val="B7E080"/>
              </a:gs>
              <a:gs pos="8000">
                <a:srgbClr val="FBFFE1"/>
              </a:gs>
              <a:gs pos="19000">
                <a:srgbClr val="B7E080"/>
              </a:gs>
              <a:gs pos="70000">
                <a:srgbClr val="92D050"/>
              </a:gs>
              <a:gs pos="100000">
                <a:srgbClr val="156B13"/>
              </a:gs>
            </a:gsLst>
            <a:lin ang="5400000" scaled="1"/>
            <a:tileRect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Содержимое 162"/>
          <p:cNvSpPr>
            <a:spLocks noGrp="1"/>
          </p:cNvSpPr>
          <p:nvPr>
            <p:ph idx="1"/>
          </p:nvPr>
        </p:nvSpPr>
        <p:spPr>
          <a:xfrm>
            <a:off x="457200" y="357167"/>
            <a:ext cx="3829048" cy="5643601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Из картона вырезаем заготовки для нашей работы. ( Два овала, один большой, второй маленький)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От большого клубка шерстяных ниток отматываем маленькие клубочки, для того чтоб ребенку было удобно держать в руках.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192" name="Рисунок 191" descr="IMG_20170210_111507.jpg"/>
          <p:cNvPicPr>
            <a:picLocks noChangeAspect="1"/>
          </p:cNvPicPr>
          <p:nvPr/>
        </p:nvPicPr>
        <p:blipFill>
          <a:blip r:embed="rId2" cstate="print"/>
          <a:srcRect r="12195" b="826"/>
          <a:stretch>
            <a:fillRect/>
          </a:stretch>
        </p:blipFill>
        <p:spPr>
          <a:xfrm>
            <a:off x="5715008" y="3143248"/>
            <a:ext cx="3071834" cy="2857520"/>
          </a:xfrm>
          <a:prstGeom prst="rect">
            <a:avLst/>
          </a:prstGeom>
        </p:spPr>
      </p:pic>
      <p:pic>
        <p:nvPicPr>
          <p:cNvPr id="193" name="Рисунок 192" descr="IMG_20170210_103649.jpg"/>
          <p:cNvPicPr>
            <a:picLocks noChangeAspect="1"/>
          </p:cNvPicPr>
          <p:nvPr/>
        </p:nvPicPr>
        <p:blipFill>
          <a:blip r:embed="rId3" cstate="print"/>
          <a:srcRect t="19444" r="-463"/>
          <a:stretch>
            <a:fillRect/>
          </a:stretch>
        </p:blipFill>
        <p:spPr>
          <a:xfrm>
            <a:off x="4357686" y="500042"/>
            <a:ext cx="4429156" cy="242889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3" name="Прямоугольник 182"/>
          <p:cNvSpPr/>
          <p:nvPr/>
        </p:nvSpPr>
        <p:spPr>
          <a:xfrm rot="5400000">
            <a:off x="5786442" y="3071838"/>
            <a:ext cx="6429396" cy="285720"/>
          </a:xfrm>
          <a:prstGeom prst="rect">
            <a:avLst/>
          </a:prstGeom>
          <a:gradFill flip="none" rotWithShape="1">
            <a:gsLst>
              <a:gs pos="0">
                <a:srgbClr val="B7E080"/>
              </a:gs>
              <a:gs pos="8000">
                <a:srgbClr val="FBFFE1"/>
              </a:gs>
              <a:gs pos="19000">
                <a:srgbClr val="B7E080"/>
              </a:gs>
              <a:gs pos="70000">
                <a:srgbClr val="92D050"/>
              </a:gs>
              <a:gs pos="100000">
                <a:srgbClr val="156B13"/>
              </a:gs>
            </a:gsLst>
            <a:lin ang="5400000" scaled="1"/>
            <a:tileRect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Прямоугольник 179"/>
          <p:cNvSpPr/>
          <p:nvPr/>
        </p:nvSpPr>
        <p:spPr>
          <a:xfrm rot="16200000">
            <a:off x="-3036119" y="3036118"/>
            <a:ext cx="6357959" cy="285720"/>
          </a:xfrm>
          <a:prstGeom prst="rect">
            <a:avLst/>
          </a:prstGeom>
          <a:gradFill flip="none" rotWithShape="1">
            <a:gsLst>
              <a:gs pos="0">
                <a:srgbClr val="B7E080"/>
              </a:gs>
              <a:gs pos="8000">
                <a:srgbClr val="FBFFE1"/>
              </a:gs>
              <a:gs pos="19000">
                <a:srgbClr val="B7E080"/>
              </a:gs>
              <a:gs pos="70000">
                <a:srgbClr val="92D050"/>
              </a:gs>
              <a:gs pos="100000">
                <a:srgbClr val="156B13"/>
              </a:gs>
            </a:gsLst>
            <a:lin ang="5400000" scaled="1"/>
            <a:tileRect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142844" y="35716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357158" y="35716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71472" y="35716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85786" y="35716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1000100" y="35716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214414" y="35716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428728" y="35716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643042" y="35716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857356" y="35716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71670" y="35716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85984" y="35716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500298" y="35716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714612" y="35716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928926" y="35716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143240" y="35716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357554" y="35716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71868" y="35716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86182" y="35716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4000496" y="35716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214810" y="35716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429124" y="35716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643438" y="35716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9" name="Прямоугольник 178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gradFill flip="none" rotWithShape="1">
            <a:gsLst>
              <a:gs pos="0">
                <a:srgbClr val="B7E080"/>
              </a:gs>
              <a:gs pos="8000">
                <a:srgbClr val="FBFFE1"/>
              </a:gs>
              <a:gs pos="19000">
                <a:srgbClr val="B7E080"/>
              </a:gs>
              <a:gs pos="70000">
                <a:srgbClr val="92D050"/>
              </a:gs>
              <a:gs pos="100000">
                <a:srgbClr val="156B13"/>
              </a:gs>
            </a:gsLst>
            <a:lin ang="5400000" scaled="1"/>
            <a:tileRect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Начинаем наматывать нитку на картонную деталь.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92" name="Содержимое 191" descr="IMG_20170210_1045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500174"/>
            <a:ext cx="3394472" cy="4525963"/>
          </a:xfrm>
        </p:spPr>
      </p:pic>
      <p:pic>
        <p:nvPicPr>
          <p:cNvPr id="193" name="Рисунок 192" descr="IMG_20170210_1051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357166"/>
            <a:ext cx="4086635" cy="4429156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6072206"/>
            <a:ext cx="9144000" cy="785794"/>
          </a:xfrm>
          <a:prstGeom prst="rect">
            <a:avLst/>
          </a:prstGeom>
          <a:gradFill flip="none" rotWithShape="1">
            <a:gsLst>
              <a:gs pos="0">
                <a:srgbClr val="B7E080"/>
              </a:gs>
              <a:gs pos="8000">
                <a:srgbClr val="FBFFE1"/>
              </a:gs>
              <a:gs pos="19000">
                <a:srgbClr val="B7E080"/>
              </a:gs>
              <a:gs pos="70000">
                <a:srgbClr val="92D050"/>
              </a:gs>
              <a:gs pos="100000">
                <a:srgbClr val="156B13"/>
              </a:gs>
            </a:gsLst>
            <a:lin ang="5400000" scaled="1"/>
            <a:tileRect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Наматываем нить на вторую  картонную заготовку.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 flipH="1">
            <a:off x="0" y="2143116"/>
            <a:ext cx="71406" cy="38936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85720" y="571501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00034" y="571501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14348" y="571501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928662" y="571501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142976" y="571501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357290" y="571501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571604" y="571501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785918" y="571501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00232" y="571501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14546" y="571501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428860" y="571501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643174" y="571501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857488" y="571501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071802" y="571501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286116" y="571501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00430" y="571501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14744" y="571501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3929058" y="571501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143372" y="571501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357686" y="571501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572000" y="571501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9" name="Рисунок 168" descr="IMG_20170210_1653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500042"/>
            <a:ext cx="3857652" cy="5143536"/>
          </a:xfrm>
          <a:prstGeom prst="rect">
            <a:avLst/>
          </a:prstGeom>
        </p:spPr>
      </p:pic>
      <p:pic>
        <p:nvPicPr>
          <p:cNvPr id="183" name="Рисунок 182" descr="IMG_20170210_1654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452416"/>
            <a:ext cx="3839775" cy="511969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3" name="Прямоугольник 182"/>
          <p:cNvSpPr/>
          <p:nvPr/>
        </p:nvSpPr>
        <p:spPr>
          <a:xfrm rot="5400000">
            <a:off x="5786443" y="3071839"/>
            <a:ext cx="6429394" cy="285720"/>
          </a:xfrm>
          <a:prstGeom prst="rect">
            <a:avLst/>
          </a:prstGeom>
          <a:gradFill flip="none" rotWithShape="1">
            <a:gsLst>
              <a:gs pos="0">
                <a:srgbClr val="B7E080"/>
              </a:gs>
              <a:gs pos="8000">
                <a:srgbClr val="FBFFE1"/>
              </a:gs>
              <a:gs pos="19000">
                <a:srgbClr val="B7E080"/>
              </a:gs>
              <a:gs pos="70000">
                <a:srgbClr val="92D050"/>
              </a:gs>
              <a:gs pos="100000">
                <a:srgbClr val="156B13"/>
              </a:gs>
            </a:gsLst>
            <a:lin ang="5400000" scaled="1"/>
            <a:tileRect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Прямоугольник 179"/>
          <p:cNvSpPr/>
          <p:nvPr/>
        </p:nvSpPr>
        <p:spPr>
          <a:xfrm rot="16200000">
            <a:off x="-3071841" y="3071837"/>
            <a:ext cx="6429398" cy="285720"/>
          </a:xfrm>
          <a:prstGeom prst="rect">
            <a:avLst/>
          </a:prstGeom>
          <a:gradFill flip="none" rotWithShape="1">
            <a:gsLst>
              <a:gs pos="0">
                <a:srgbClr val="B7E080"/>
              </a:gs>
              <a:gs pos="8000">
                <a:srgbClr val="FBFFE1"/>
              </a:gs>
              <a:gs pos="19000">
                <a:srgbClr val="B7E080"/>
              </a:gs>
              <a:gs pos="70000">
                <a:srgbClr val="92D050"/>
              </a:gs>
              <a:gs pos="100000">
                <a:srgbClr val="156B13"/>
              </a:gs>
            </a:gsLst>
            <a:lin ang="5400000" scaled="1"/>
            <a:tileRect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142844" y="35716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357158" y="35716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71472" y="35716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85786" y="35716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1000100" y="35716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214414" y="35716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428728" y="35716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643042" y="35716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857356" y="35716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71670" y="35716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85984" y="35716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500298" y="35716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714612" y="35716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928926" y="35716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143240" y="35716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357554" y="35716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71868" y="35716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86182" y="35716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4000496" y="35716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214810" y="35716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429124" y="35716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643438" y="35716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9" name="Содержимое 168"/>
          <p:cNvSpPr>
            <a:spLocks noGrp="1"/>
          </p:cNvSpPr>
          <p:nvPr>
            <p:ph idx="1"/>
          </p:nvPr>
        </p:nvSpPr>
        <p:spPr>
          <a:xfrm>
            <a:off x="214282" y="1142984"/>
            <a:ext cx="8715436" cy="50720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.</a:t>
            </a:r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gradFill flip="none" rotWithShape="1">
            <a:gsLst>
              <a:gs pos="0">
                <a:srgbClr val="B7E080"/>
              </a:gs>
              <a:gs pos="8000">
                <a:srgbClr val="FBFFE1"/>
              </a:gs>
              <a:gs pos="19000">
                <a:srgbClr val="B7E080"/>
              </a:gs>
              <a:gs pos="70000">
                <a:srgbClr val="92D050"/>
              </a:gs>
              <a:gs pos="100000">
                <a:srgbClr val="156B13"/>
              </a:gs>
            </a:gsLst>
            <a:lin ang="5400000" scaled="1"/>
            <a:tileRect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Намазываем клеем  верхнюю  часть  большой детали.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77" name="Рисунок 176" descr="IMG_20170210_1702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57166"/>
            <a:ext cx="3911213" cy="5214950"/>
          </a:xfrm>
          <a:prstGeom prst="rect">
            <a:avLst/>
          </a:prstGeom>
        </p:spPr>
      </p:pic>
      <p:pic>
        <p:nvPicPr>
          <p:cNvPr id="191" name="Рисунок 190" descr="IMG_20170210_1702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428605"/>
            <a:ext cx="3732618" cy="5119698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uture 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Future 3 GREEN</Template>
  <TotalTime>354</TotalTime>
  <Words>183</Words>
  <PresentationFormat>Экран (4:3)</PresentationFormat>
  <Paragraphs>38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Future 3</vt:lpstr>
      <vt:lpstr>Мастер-класс  по художественно-эстетическому  развитию: Волшебные нити</vt:lpstr>
      <vt:lpstr>Слайд 2</vt:lpstr>
      <vt:lpstr>Задачи:</vt:lpstr>
      <vt:lpstr>Материалы и оборудование:</vt:lpstr>
      <vt:lpstr> Принципы и приемы обучения: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29</cp:revision>
  <dcterms:created xsi:type="dcterms:W3CDTF">2017-02-12T03:18:10Z</dcterms:created>
  <dcterms:modified xsi:type="dcterms:W3CDTF">2017-02-12T09:23:24Z</dcterms:modified>
</cp:coreProperties>
</file>