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49"/>
  </p:notesMasterIdLst>
  <p:sldIdLst>
    <p:sldId id="287" r:id="rId2"/>
    <p:sldId id="328" r:id="rId3"/>
    <p:sldId id="289" r:id="rId4"/>
    <p:sldId id="331" r:id="rId5"/>
    <p:sldId id="323" r:id="rId6"/>
    <p:sldId id="294" r:id="rId7"/>
    <p:sldId id="292" r:id="rId8"/>
    <p:sldId id="293" r:id="rId9"/>
    <p:sldId id="260" r:id="rId10"/>
    <p:sldId id="412" r:id="rId11"/>
    <p:sldId id="345" r:id="rId12"/>
    <p:sldId id="325" r:id="rId13"/>
    <p:sldId id="432" r:id="rId14"/>
    <p:sldId id="434" r:id="rId15"/>
    <p:sldId id="404" r:id="rId16"/>
    <p:sldId id="414" r:id="rId17"/>
    <p:sldId id="424" r:id="rId18"/>
    <p:sldId id="316" r:id="rId19"/>
    <p:sldId id="369" r:id="rId20"/>
    <p:sldId id="416" r:id="rId21"/>
    <p:sldId id="374" r:id="rId22"/>
    <p:sldId id="364" r:id="rId23"/>
    <p:sldId id="335" r:id="rId24"/>
    <p:sldId id="329" r:id="rId25"/>
    <p:sldId id="334" r:id="rId26"/>
    <p:sldId id="333" r:id="rId27"/>
    <p:sldId id="386" r:id="rId28"/>
    <p:sldId id="337" r:id="rId29"/>
    <p:sldId id="340" r:id="rId30"/>
    <p:sldId id="388" r:id="rId31"/>
    <p:sldId id="371" r:id="rId32"/>
    <p:sldId id="339" r:id="rId33"/>
    <p:sldId id="338" r:id="rId34"/>
    <p:sldId id="389" r:id="rId35"/>
    <p:sldId id="390" r:id="rId36"/>
    <p:sldId id="391" r:id="rId37"/>
    <p:sldId id="392" r:id="rId38"/>
    <p:sldId id="439" r:id="rId39"/>
    <p:sldId id="436" r:id="rId40"/>
    <p:sldId id="429" r:id="rId41"/>
    <p:sldId id="430" r:id="rId42"/>
    <p:sldId id="418" r:id="rId43"/>
    <p:sldId id="425" r:id="rId44"/>
    <p:sldId id="420" r:id="rId45"/>
    <p:sldId id="395" r:id="rId46"/>
    <p:sldId id="379" r:id="rId47"/>
    <p:sldId id="32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6C096"/>
    <a:srgbClr val="E618AB"/>
    <a:srgbClr val="FFFF99"/>
    <a:srgbClr val="EC90C0"/>
    <a:srgbClr val="99CC00"/>
    <a:srgbClr val="66FFFF"/>
    <a:srgbClr val="570941"/>
    <a:srgbClr val="550B2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>
      <p:cViewPr varScale="1">
        <p:scale>
          <a:sx n="123" d="100"/>
          <a:sy n="123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48261154855637"/>
          <c:y val="6.0468750000000029E-2"/>
          <c:w val="0.6438407053345887"/>
          <c:h val="0.72195426453708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сформирован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2014г - 2015 г</c:v>
                </c:pt>
                <c:pt idx="1">
                  <c:v>2015г - 2016г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0.3600000000000001</c:v>
                </c:pt>
                <c:pt idx="1">
                  <c:v>0.56000000000000005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показатель находится в стадии формирования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2014г - 2015 г</c:v>
                </c:pt>
                <c:pt idx="1">
                  <c:v>2015г - 2016г 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0.51</c:v>
                </c:pt>
                <c:pt idx="1">
                  <c:v>0.38000000000000012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показатель не сформирован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2014г - 2015 г</c:v>
                </c:pt>
                <c:pt idx="1">
                  <c:v>2015г - 2016г 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0.13</c:v>
                </c:pt>
                <c:pt idx="1">
                  <c:v>6.0000000000000019E-2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34816"/>
        <c:axId val="166044800"/>
      </c:barChart>
      <c:catAx>
        <c:axId val="166034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044800"/>
        <c:crosses val="autoZero"/>
        <c:auto val="1"/>
        <c:lblAlgn val="ctr"/>
        <c:lblOffset val="100"/>
        <c:noMultiLvlLbl val="0"/>
      </c:catAx>
      <c:valAx>
        <c:axId val="1660448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034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505105617216876"/>
          <c:y val="0.26986977661571732"/>
          <c:w val="0.32494894382783202"/>
          <c:h val="0.46500821326219421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03CEF-6FAD-427A-99E8-5AB034483043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9CA14-A691-473A-9EDC-575DDABEB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9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2/17/2017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pic>
        <p:nvPicPr>
          <p:cNvPr id="4" name="Рисунок 3" descr="71783927_teat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7504" y="260648"/>
            <a:ext cx="3816424" cy="617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934" y="2143117"/>
            <a:ext cx="48577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ТВОРЧЕСКОГО ПОТЕНЦИАЛА У ДЕТЕЙ ДОШКОЛЬНОГО ВОЗРАСТА  ЧЕРЕЗ ТЕАТРАЛИЗОВАННУЮ 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071935" y="142852"/>
            <a:ext cx="4865332" cy="1163660"/>
          </a:xfrm>
        </p:spPr>
        <p:txBody>
          <a:bodyPr>
            <a:noAutofit/>
          </a:bodyPr>
          <a:lstStyle/>
          <a:p>
            <a:pPr algn="ctr"/>
            <a:r>
              <a:rPr lang="ru-RU" sz="1200" b="1" i="1" dirty="0">
                <a:solidFill>
                  <a:srgbClr val="002060"/>
                </a:solidFill>
              </a:rPr>
              <a:t>Муниципальное  бюджетное  дошкольное образовательное  </a:t>
            </a:r>
            <a:r>
              <a:rPr lang="ru-RU" sz="1200" b="1" i="1" dirty="0" smtClean="0">
                <a:solidFill>
                  <a:srgbClr val="002060"/>
                </a:solidFill>
              </a:rPr>
              <a:t>учреждение </a:t>
            </a:r>
            <a:r>
              <a:rPr lang="ru-RU" sz="1200" b="1" i="1" dirty="0">
                <a:solidFill>
                  <a:srgbClr val="002060"/>
                </a:solidFill>
              </a:rPr>
              <a:t>(</a:t>
            </a:r>
            <a:r>
              <a:rPr lang="ru-RU" sz="1200" b="1" i="1" dirty="0" smtClean="0">
                <a:solidFill>
                  <a:srgbClr val="002060"/>
                </a:solidFill>
              </a:rPr>
              <a:t>ясли-сад )№10 «Алёнушка»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sp>
        <p:nvSpPr>
          <p:cNvPr id="11" name="Содержимое 9"/>
          <p:cNvSpPr>
            <a:spLocks noGrp="1"/>
          </p:cNvSpPr>
          <p:nvPr>
            <p:ph sz="quarter" idx="4"/>
          </p:nvPr>
        </p:nvSpPr>
        <p:spPr>
          <a:xfrm>
            <a:off x="4214810" y="4509120"/>
            <a:ext cx="4786346" cy="936104"/>
          </a:xfrm>
        </p:spPr>
        <p:txBody>
          <a:bodyPr>
            <a:normAutofit fontScale="77500" lnSpcReduction="20000"/>
          </a:bodyPr>
          <a:lstStyle/>
          <a:p>
            <a:pPr marL="180000">
              <a:buNone/>
            </a:pPr>
            <a:r>
              <a:rPr lang="ru-RU" dirty="0"/>
              <a:t>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Составила</a:t>
            </a:r>
            <a:r>
              <a:rPr lang="ru-RU" sz="1600" b="1" dirty="0">
                <a:solidFill>
                  <a:srgbClr val="002060"/>
                </a:solidFill>
              </a:rPr>
              <a:t>:</a:t>
            </a:r>
          </a:p>
          <a:p>
            <a:pPr marL="180000">
              <a:buNone/>
            </a:pPr>
            <a:r>
              <a:rPr lang="ru-RU" sz="1600" b="1" dirty="0">
                <a:solidFill>
                  <a:srgbClr val="002060"/>
                </a:solidFill>
              </a:rPr>
              <a:t>        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старший воспитатель</a:t>
            </a:r>
          </a:p>
          <a:p>
            <a:pPr marL="180000">
              <a:buNone/>
            </a:pPr>
            <a:r>
              <a:rPr lang="ru-RU" sz="1600" b="1" dirty="0">
                <a:solidFill>
                  <a:srgbClr val="002060"/>
                </a:solidFill>
              </a:rPr>
              <a:t>         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err="1" smtClean="0">
                <a:solidFill>
                  <a:srgbClr val="002060"/>
                </a:solidFill>
              </a:rPr>
              <a:t>Самуляк</a:t>
            </a:r>
            <a:r>
              <a:rPr lang="ru-RU" sz="1600" b="1" dirty="0" smtClean="0">
                <a:solidFill>
                  <a:srgbClr val="002060"/>
                </a:solidFill>
              </a:rPr>
              <a:t> Л.В.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4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5" y="1003356"/>
            <a:ext cx="92392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528" y="1710099"/>
            <a:ext cx="1296144" cy="782797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родители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87" y="1710099"/>
            <a:ext cx="2698148" cy="78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293434" y="1664666"/>
            <a:ext cx="1646717" cy="878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музыкальный руководитель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5940151" y="1878465"/>
            <a:ext cx="948117" cy="399213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76256" y="1710100"/>
            <a:ext cx="1998980" cy="878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учитель- логопед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Сердце 21"/>
          <p:cNvSpPr/>
          <p:nvPr/>
        </p:nvSpPr>
        <p:spPr>
          <a:xfrm>
            <a:off x="3268626" y="2970517"/>
            <a:ext cx="2376263" cy="1663239"/>
          </a:xfrm>
          <a:prstGeom prst="hear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  Дети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0240" y="3111669"/>
            <a:ext cx="1442720" cy="878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детские театры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0240" y="4902264"/>
            <a:ext cx="1442720" cy="878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музеи кукол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57267" y="5229200"/>
            <a:ext cx="1998980" cy="806196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ysClr val="windowText" lastClr="000000"/>
                </a:solidFill>
                <a:latin typeface="Arial Black"/>
                <a:ea typeface="Calibri"/>
                <a:cs typeface="Times New Roman"/>
              </a:rPr>
              <a:t>Педагог-психолог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05859" y="3212976"/>
            <a:ext cx="2052955" cy="878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Интегрированные занятия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04248" y="4941167"/>
            <a:ext cx="1998980" cy="878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/>
                <a:ea typeface="Calibri"/>
                <a:cs typeface="Times New Roman"/>
              </a:rPr>
              <a:t>Совместные спектакли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Двойная стрелка влево/вправо 28"/>
          <p:cNvSpPr/>
          <p:nvPr/>
        </p:nvSpPr>
        <p:spPr>
          <a:xfrm rot="5400000">
            <a:off x="4175134" y="4822165"/>
            <a:ext cx="563245" cy="250825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Двойная стрелка влево/вправо 29"/>
          <p:cNvSpPr/>
          <p:nvPr/>
        </p:nvSpPr>
        <p:spPr>
          <a:xfrm rot="19845847">
            <a:off x="1591907" y="4724057"/>
            <a:ext cx="2224144" cy="356415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Двойная стрелка влево/вправо 30"/>
          <p:cNvSpPr/>
          <p:nvPr/>
        </p:nvSpPr>
        <p:spPr>
          <a:xfrm rot="1957562">
            <a:off x="4979350" y="4690582"/>
            <a:ext cx="1829733" cy="283778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Двойная стрелка влево/вправо 31"/>
          <p:cNvSpPr/>
          <p:nvPr/>
        </p:nvSpPr>
        <p:spPr>
          <a:xfrm>
            <a:off x="1683089" y="3415770"/>
            <a:ext cx="1634332" cy="236011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Двойная стрелка влево/вправо 32"/>
          <p:cNvSpPr/>
          <p:nvPr/>
        </p:nvSpPr>
        <p:spPr>
          <a:xfrm rot="1478048">
            <a:off x="1437330" y="2849283"/>
            <a:ext cx="1941539" cy="210098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Двойная стрелка влево/вправо 33"/>
          <p:cNvSpPr/>
          <p:nvPr/>
        </p:nvSpPr>
        <p:spPr>
          <a:xfrm rot="2519898">
            <a:off x="2736688" y="2615914"/>
            <a:ext cx="937013" cy="209130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Двойная стрелка влево/вправо 34"/>
          <p:cNvSpPr/>
          <p:nvPr/>
        </p:nvSpPr>
        <p:spPr>
          <a:xfrm rot="5649096">
            <a:off x="4677557" y="2625553"/>
            <a:ext cx="543290" cy="354077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Двойная стрелка влево/вправо 35"/>
          <p:cNvSpPr/>
          <p:nvPr/>
        </p:nvSpPr>
        <p:spPr>
          <a:xfrm rot="19435710">
            <a:off x="5566523" y="2808388"/>
            <a:ext cx="1383384" cy="275820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Двойная стрелка влево/вправо 36"/>
          <p:cNvSpPr/>
          <p:nvPr/>
        </p:nvSpPr>
        <p:spPr>
          <a:xfrm>
            <a:off x="5611096" y="3465033"/>
            <a:ext cx="1242072" cy="265747"/>
          </a:xfrm>
          <a:prstGeom prst="left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1435"/>
      </p:ext>
    </p:extLst>
  </p:cSld>
  <p:clrMapOvr>
    <a:masterClrMapping/>
  </p:clrMapOvr>
  <p:transition spd="slow" advTm="24904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395" y="-243408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8756" cy="115254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 содержание работы </a:t>
            </a:r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	входят следующие   направления: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изучение воспитателями методических источников и педагогических периодических изданий;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работы творческой группы педагогов по художественно – эстетическому развитию;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проведение семинаров-практикумов, педсоветов, консультаций;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работы по разработке перспективного планирования, разработке и реализации образовательных проектов, вовлечение родителей в проведение совместных мероприятий;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изучение, обобщение, распространение и внедрение передового педагогического опыта</a:t>
            </a:r>
            <a:b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развивающей предметно – пространственной среды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b="1" dirty="0">
                <a:solidFill>
                  <a:schemeClr val="accent5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988552" cy="10001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педагога в организации и проведении театрализованной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заключается: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14282" y="1785926"/>
            <a:ext cx="8786874" cy="21431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Char char="-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357826"/>
            <a:ext cx="824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Педагогу очень важно осуществлять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каждому ребенку</a:t>
            </a:r>
          </a:p>
        </p:txBody>
      </p:sp>
      <p:pic>
        <p:nvPicPr>
          <p:cNvPr id="9" name="Picture 2" descr="&amp;Zcy;&amp;acy;&amp;yacy;&amp;vcy;&amp;lcy;&amp;iecy;&amp;ncy;&amp;icy;&amp;iecy; &amp;ncy;&amp;acy; 1 &amp;kcy;&amp;acy;&amp;tcy;&amp;iecy;&amp;gcy;&amp;ocy;&amp;rcy;&amp;icy;&amp;yucy; &amp;vcy;&amp;ocy;&amp;scy;&amp;pcy;&amp;icy;&amp;tcy;&amp;acy;&amp;tcy;&amp;iecy;&amp;lcy;&amp;yacy; - &amp;ocy;&amp;bcy;&amp;mcy;&amp;iecy;&amp;ncy;&amp;icy;&amp;vcy;&amp;acy;&amp;iecy;&amp;mcy;&amp;scy;&amp;yacy; &amp;fcy;&amp;acy;&amp;jcy;&amp;lcy;&amp;acy;&amp;mcy;&amp;i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5498916"/>
            <a:ext cx="1755825" cy="11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158" y="1214422"/>
            <a:ext cx="85725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/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 в создании условий </a:t>
            </a:r>
            <a:r>
              <a:rPr lang="ru-RU" sz="1200" b="1" dirty="0">
                <a:solidFill>
                  <a:srgbClr val="002060"/>
                </a:solidFill>
              </a:rPr>
              <a:t>для развития творческой активности </a:t>
            </a:r>
            <a:r>
              <a:rPr lang="ru-RU" sz="1200" b="1" dirty="0" smtClean="0">
                <a:solidFill>
                  <a:srgbClr val="002060"/>
                </a:solidFill>
              </a:rPr>
              <a:t>детей;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 в приобщении детей к театральной культуре через знакомство с устройством театра,  видами кукольных театров и театральных жанров;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 в побуждении </a:t>
            </a:r>
            <a:r>
              <a:rPr lang="ru-RU" sz="1200" b="1" dirty="0">
                <a:solidFill>
                  <a:srgbClr val="002060"/>
                </a:solidFill>
              </a:rPr>
              <a:t>к импровизации средствами мимики, пантомимы, выразительных движений и интонаций </a:t>
            </a:r>
            <a:r>
              <a:rPr lang="ru-RU" sz="1200" b="1" dirty="0" smtClean="0">
                <a:solidFill>
                  <a:srgbClr val="002060"/>
                </a:solidFill>
              </a:rPr>
              <a:t>при </a:t>
            </a:r>
            <a:r>
              <a:rPr lang="ru-RU" sz="1200" b="1" dirty="0">
                <a:solidFill>
                  <a:srgbClr val="002060"/>
                </a:solidFill>
              </a:rPr>
              <a:t>передаче характерных особенностей </a:t>
            </a:r>
            <a:r>
              <a:rPr lang="ru-RU" sz="1200" b="1" dirty="0" smtClean="0">
                <a:solidFill>
                  <a:srgbClr val="002060"/>
                </a:solidFill>
              </a:rPr>
              <a:t>персонажей, эмоциональных </a:t>
            </a:r>
            <a:r>
              <a:rPr lang="ru-RU" sz="1200" b="1" dirty="0">
                <a:solidFill>
                  <a:srgbClr val="002060"/>
                </a:solidFill>
              </a:rPr>
              <a:t>состояний, </a:t>
            </a:r>
            <a:r>
              <a:rPr lang="ru-RU" sz="1200" b="1" dirty="0" smtClean="0">
                <a:solidFill>
                  <a:srgbClr val="002060"/>
                </a:solidFill>
              </a:rPr>
              <a:t>переживаний </a:t>
            </a:r>
            <a:r>
              <a:rPr lang="ru-RU" sz="1200" b="1" i="1" dirty="0" smtClean="0">
                <a:solidFill>
                  <a:srgbClr val="002060"/>
                </a:solidFill>
              </a:rPr>
              <a:t>(необходимо обучать ребёнка свободно и раскрепощено держаться при выступлении перед взрослыми и сверстниками в т.ч. предоставлять главные роли застенчивым детям, включать в спектакли детей с речевыми трудностями, обеспечивать активное участие каждого ребенка в постановке спектаклей</a:t>
            </a:r>
            <a:r>
              <a:rPr lang="ru-RU" sz="1200" b="1" dirty="0" smtClean="0">
                <a:solidFill>
                  <a:srgbClr val="002060"/>
                </a:solidFill>
              </a:rPr>
              <a:t>); </a:t>
            </a:r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в побуждении  </a:t>
            </a:r>
            <a:r>
              <a:rPr lang="ru-RU" sz="1200" b="1" dirty="0">
                <a:solidFill>
                  <a:srgbClr val="002060"/>
                </a:solidFill>
              </a:rPr>
              <a:t>к выбору сюжетов драматизации, ролей, атрибутов, костюмов, видов театров;</a:t>
            </a:r>
          </a:p>
          <a:p>
            <a:pPr algn="just"/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в обеспечении взаимосвязи </a:t>
            </a:r>
            <a:r>
              <a:rPr lang="ru-RU" sz="1200" b="1" dirty="0">
                <a:solidFill>
                  <a:srgbClr val="002060"/>
                </a:solidFill>
              </a:rPr>
              <a:t>театрализованной деятельности с другими </a:t>
            </a:r>
            <a:r>
              <a:rPr lang="ru-RU" sz="1200" b="1" dirty="0" smtClean="0">
                <a:solidFill>
                  <a:srgbClr val="002060"/>
                </a:solidFill>
              </a:rPr>
              <a:t>образовательными областями (например: </a:t>
            </a:r>
            <a:r>
              <a:rPr lang="ru-RU" sz="1200" b="1" i="1" dirty="0" smtClean="0">
                <a:solidFill>
                  <a:srgbClr val="002060"/>
                </a:solidFill>
              </a:rPr>
              <a:t>использование </a:t>
            </a:r>
            <a:r>
              <a:rPr lang="ru-RU" sz="1200" b="1" i="1" dirty="0">
                <a:solidFill>
                  <a:srgbClr val="002060"/>
                </a:solidFill>
              </a:rPr>
              <a:t>игры-драматизации на занятиях по развитию речи; ритмопластики на  музыкальных занятиях; </a:t>
            </a:r>
            <a:r>
              <a:rPr lang="ru-RU" sz="1200" b="1" i="1" dirty="0" err="1">
                <a:solidFill>
                  <a:srgbClr val="002060"/>
                </a:solidFill>
              </a:rPr>
              <a:t>логоритмики</a:t>
            </a:r>
            <a:r>
              <a:rPr lang="ru-RU" sz="1200" b="1" i="1" dirty="0">
                <a:solidFill>
                  <a:srgbClr val="002060"/>
                </a:solidFill>
              </a:rPr>
              <a:t> на логопедических занятиях; ручного - художественного труда, при чтении художественной литературы и </a:t>
            </a:r>
            <a:r>
              <a:rPr lang="ru-RU" sz="1200" b="1" i="1" dirty="0" err="1">
                <a:solidFill>
                  <a:srgbClr val="002060"/>
                </a:solidFill>
              </a:rPr>
              <a:t>тд</a:t>
            </a:r>
            <a:r>
              <a:rPr lang="ru-RU" sz="1200" b="1" i="1" dirty="0">
                <a:solidFill>
                  <a:srgbClr val="002060"/>
                </a:solidFill>
              </a:rPr>
              <a:t>.)</a:t>
            </a:r>
          </a:p>
          <a:p>
            <a:pPr algn="just">
              <a:buFont typeface="Wingdings" pitchFamily="2" charset="2"/>
              <a:buChar char="v"/>
            </a:pPr>
            <a:endParaRPr lang="ru-RU" sz="12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200" b="1" dirty="0" smtClean="0">
                <a:solidFill>
                  <a:srgbClr val="002060"/>
                </a:solidFill>
              </a:rPr>
              <a:t>в создании условий </a:t>
            </a:r>
            <a:r>
              <a:rPr lang="ru-RU" sz="1200" b="1" dirty="0">
                <a:solidFill>
                  <a:srgbClr val="002060"/>
                </a:solidFill>
              </a:rPr>
              <a:t>для совместной и самостоятельной  театрализованной деятельности детей и взрослых </a:t>
            </a:r>
            <a:r>
              <a:rPr lang="ru-RU" sz="1200" b="1" i="1" dirty="0" smtClean="0">
                <a:solidFill>
                  <a:srgbClr val="002060"/>
                </a:solidFill>
              </a:rPr>
              <a:t>(проведение спектаклей </a:t>
            </a:r>
            <a:r>
              <a:rPr lang="ru-RU" sz="1200" b="1" i="1" dirty="0">
                <a:solidFill>
                  <a:srgbClr val="002060"/>
                </a:solidFill>
              </a:rPr>
              <a:t>с участием детей, родителей, сотрудников; организация выступлений детей </a:t>
            </a:r>
            <a:r>
              <a:rPr lang="ru-RU" sz="1200" b="1" i="1" dirty="0" smtClean="0">
                <a:solidFill>
                  <a:srgbClr val="002060"/>
                </a:solidFill>
              </a:rPr>
              <a:t>старшего дошкольного возраста </a:t>
            </a:r>
            <a:r>
              <a:rPr lang="ru-RU" sz="1200" b="1" i="1" dirty="0">
                <a:solidFill>
                  <a:srgbClr val="002060"/>
                </a:solidFill>
              </a:rPr>
              <a:t>перед </a:t>
            </a:r>
            <a:r>
              <a:rPr lang="ru-RU" sz="1200" b="1" i="1" dirty="0" smtClean="0">
                <a:solidFill>
                  <a:srgbClr val="002060"/>
                </a:solidFill>
              </a:rPr>
              <a:t>младшими воспитанниками, постановка игр </a:t>
            </a:r>
            <a:r>
              <a:rPr lang="ru-RU" sz="1200" b="1" i="1" dirty="0">
                <a:solidFill>
                  <a:srgbClr val="002060"/>
                </a:solidFill>
              </a:rPr>
              <a:t>– </a:t>
            </a:r>
            <a:r>
              <a:rPr lang="ru-RU" sz="1200" b="1" i="1" dirty="0" smtClean="0">
                <a:solidFill>
                  <a:srgbClr val="002060"/>
                </a:solidFill>
              </a:rPr>
              <a:t>драматизаций, проведение  ритмопластики, импровизаций, пластических этюдов и  пр</a:t>
            </a:r>
            <a:r>
              <a:rPr lang="ru-RU" sz="1200" b="1" dirty="0">
                <a:solidFill>
                  <a:srgbClr val="002060"/>
                </a:solidFill>
              </a:rPr>
              <a:t>.)</a:t>
            </a:r>
          </a:p>
          <a:p>
            <a:endParaRPr lang="ru-RU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251520" y="323165"/>
            <a:ext cx="8678198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УЧЕБНО-МЕТОДИЧЕСКОЕ ОБЕСПЕЧЕНИЕ </a:t>
            </a:r>
            <a:endParaRPr lang="ru-RU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Методические материалы по театрализованной деятельности;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Детская</a:t>
            </a:r>
            <a:r>
              <a:rPr kumimoji="0" lang="ru-RU" sz="2400" b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художественная литература;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Сценарии досугов и праздников;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Картотека театрализованных игр;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Фонотека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программных произведений;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Различные виды театров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Планируется создание библиотеки познавательной литературы по знакомству детей с миром театра, с целью </a:t>
            </a:r>
            <a:r>
              <a:rPr kumimoji="0" lang="ru-RU" sz="2400" b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повышения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эффективности работы по приобщению старших дошкольников к книге через взаимодействие всех участников образовательного процесса: педагогов, работников библиотеки, детей, родителей.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70147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pic>
        <p:nvPicPr>
          <p:cNvPr id="61443" name="Picture 3" descr="D:\Admin\Desktop\ФОТО 2016Г\108_PANA\P108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857652" cy="2286016"/>
          </a:xfrm>
          <a:prstGeom prst="rect">
            <a:avLst/>
          </a:prstGeom>
          <a:noFill/>
        </p:spPr>
      </p:pic>
      <p:pic>
        <p:nvPicPr>
          <p:cNvPr id="61444" name="Picture 4" descr="D:\Admin\Desktop\ФОТО 2016Г\108_PANA\P1080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3929090" cy="278608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4348" y="500042"/>
            <a:ext cx="3214710" cy="500066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 И ПОСОБИЯ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571480"/>
            <a:ext cx="410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45" name="Picture 5" descr="D:\Admin\Desktop\ФОТО 2016Г\108_PANA\P10807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3786214" cy="2357454"/>
          </a:xfrm>
          <a:prstGeom prst="rect">
            <a:avLst/>
          </a:prstGeom>
          <a:noFill/>
        </p:spPr>
      </p:pic>
      <p:pic>
        <p:nvPicPr>
          <p:cNvPr id="61446" name="Picture 6" descr="D:\Admin\Desktop\ФОТО 2016Г\108_PANA\P10807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876"/>
            <a:ext cx="3857652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339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Формы работы с родителями</a:t>
            </a: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57158" y="1337533"/>
            <a:ext cx="835824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консультации (о способах совместного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преодоления трудностей для  достижения успеха и  развития  творческих способностей детей)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Дни открытых дверей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Выставки (фото выставки, выставки детских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работ)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творческие вечера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Творческие мастерские (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костюмов, декораций, атрибутов, афиш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еатральные праздники с участием родителей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D:\Admin\Desktop\ФОТО НА ДИСК 2015 - 2016Г\фото родсобран\108_PANA\P1080412.JPG"/>
          <p:cNvPicPr>
            <a:picLocks noChangeAspect="1" noChangeArrowheads="1"/>
          </p:cNvPicPr>
          <p:nvPr/>
        </p:nvPicPr>
        <p:blipFill>
          <a:blip r:embed="rId3" cstate="print"/>
          <a:srcRect t="14185" r="-1"/>
          <a:stretch>
            <a:fillRect/>
          </a:stretch>
        </p:blipFill>
        <p:spPr bwMode="auto">
          <a:xfrm>
            <a:off x="971600" y="4322966"/>
            <a:ext cx="3357586" cy="2160976"/>
          </a:xfrm>
          <a:prstGeom prst="snip2Diag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5065"/>
            <a:ext cx="3923928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4" y="4005065"/>
            <a:ext cx="424745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5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" y="332656"/>
            <a:ext cx="5256584" cy="3120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45024"/>
            <a:ext cx="537659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8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artshtora.ru/datas/menu/salon1zanaves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483768" y="2780928"/>
            <a:ext cx="4248472" cy="11521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780928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 по изготовлению сказочных персонажей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2" descr="C:\Users\User\Documents\Мастеркласс\IMG_555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1080000">
            <a:off x="104703" y="613491"/>
            <a:ext cx="3120347" cy="2340260"/>
          </a:xfrm>
          <a:prstGeom prst="ellipse">
            <a:avLst/>
          </a:prstGeom>
          <a:noFill/>
        </p:spPr>
      </p:pic>
      <p:pic>
        <p:nvPicPr>
          <p:cNvPr id="9" name="Picture 4" descr="C:\Users\User\Documents\Мастеркласс\IMG_557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4005064"/>
            <a:ext cx="3083835" cy="2312876"/>
          </a:xfrm>
          <a:prstGeom prst="ellipse">
            <a:avLst/>
          </a:prstGeom>
          <a:noFill/>
        </p:spPr>
      </p:pic>
      <p:pic>
        <p:nvPicPr>
          <p:cNvPr id="10" name="Picture 3" descr="C:\Users\User\Documents\Мастеркласс\IMG_5559.JPG"/>
          <p:cNvPicPr>
            <a:picLocks noChangeAspect="1" noChangeArrowheads="1"/>
          </p:cNvPicPr>
          <p:nvPr/>
        </p:nvPicPr>
        <p:blipFill rotWithShape="1">
          <a:blip r:embed="rId5" cstate="email"/>
          <a:srcRect/>
          <a:stretch/>
        </p:blipFill>
        <p:spPr bwMode="auto">
          <a:xfrm>
            <a:off x="3923928" y="188640"/>
            <a:ext cx="1584176" cy="2356057"/>
          </a:xfrm>
          <a:prstGeom prst="ellipse">
            <a:avLst/>
          </a:prstGeom>
          <a:noFill/>
        </p:spPr>
      </p:pic>
      <p:pic>
        <p:nvPicPr>
          <p:cNvPr id="12" name="Picture 5" descr="C:\Users\User\Documents\ДОУ\DSCF098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40152" y="466568"/>
            <a:ext cx="1221564" cy="18002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C:\Users\User\Documents\ДОУ\DSCF098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64288" y="2606050"/>
            <a:ext cx="1800200" cy="154302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C:\Users\User\Documents\ДОУ\DSCF0949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81437" y="4221088"/>
            <a:ext cx="1368152" cy="222098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C:\Users\User\Documents\ДОУ\DSCF094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6858063" y="4581337"/>
            <a:ext cx="1944216" cy="17744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5922917"/>
      </p:ext>
    </p:extLst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27584" y="785794"/>
            <a:ext cx="7848872" cy="1857388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является  основой для 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самостоятельного творчества каждого ребенка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cs typeface="Times New Roman" pitchFamily="18" charset="0"/>
              </a:rPr>
              <a:t>насыщенность,  доступность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0" y="2786058"/>
            <a:ext cx="4860032" cy="1584176"/>
          </a:xfrm>
          <a:prstGeom prst="cloudCallou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пространства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изменение предметно-пространственной среды в зависимости от образовательной ситуации, интересов детей</a:t>
            </a:r>
            <a:endParaRPr lang="ru-RU" sz="1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4499992" y="2420888"/>
            <a:ext cx="4644008" cy="1872208"/>
          </a:xfrm>
          <a:prstGeom prst="cloudCallout">
            <a:avLst/>
          </a:prstGeom>
          <a:solidFill>
            <a:srgbClr val="B043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материалов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разнообразное использование различных составляющих предметной среды</a:t>
            </a: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0" y="4437112"/>
            <a:ext cx="4788024" cy="1546086"/>
          </a:xfrm>
          <a:prstGeom prst="cloudCallou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соответствие  возрастным особенностям детей </a:t>
            </a:r>
          </a:p>
        </p:txBody>
      </p:sp>
      <p:sp>
        <p:nvSpPr>
          <p:cNvPr id="11" name="Выноска-облако 10"/>
          <p:cNvSpPr/>
          <p:nvPr/>
        </p:nvSpPr>
        <p:spPr>
          <a:xfrm>
            <a:off x="4786314" y="4143380"/>
            <a:ext cx="4104456" cy="2088232"/>
          </a:xfrm>
          <a:prstGeom prst="cloudCallout">
            <a:avLst/>
          </a:prstGeom>
          <a:solidFill>
            <a:srgbClr val="DF3F93"/>
          </a:solidFill>
          <a:ln>
            <a:solidFill>
              <a:srgbClr val="B043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</a:rPr>
              <a:t>Вариативность среды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наличие в группе различных пространств </a:t>
            </a:r>
            <a:endParaRPr lang="ru-RU" sz="1200" b="1" u="sng" dirty="0">
              <a:solidFill>
                <a:srgbClr val="002060"/>
              </a:solidFill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45607"/>
            <a:ext cx="8892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проектировании предметно-пространственной среды, обеспечивающей театрализованную деятельность детей мы учитываем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pic>
        <p:nvPicPr>
          <p:cNvPr id="62466" name="Picture 2" descr="D:\Admin\Desktop\ФОТО 2016Г\108_PANA\P10807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500570"/>
            <a:ext cx="2571736" cy="1714512"/>
          </a:xfrm>
          <a:prstGeom prst="rect">
            <a:avLst/>
          </a:prstGeom>
          <a:noFill/>
        </p:spPr>
      </p:pic>
      <p:pic>
        <p:nvPicPr>
          <p:cNvPr id="62467" name="Picture 3" descr="D:\Admin\Desktop\ФОТО 2016Г\108_PANA\P1080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2565931" cy="2143116"/>
          </a:xfrm>
          <a:prstGeom prst="rect">
            <a:avLst/>
          </a:prstGeom>
          <a:noFill/>
        </p:spPr>
      </p:pic>
      <p:pic>
        <p:nvPicPr>
          <p:cNvPr id="62468" name="Picture 4" descr="D:\Admin\Desktop\ФОТО 2016Г\108_PANA\P1080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357430"/>
            <a:ext cx="2500298" cy="1875224"/>
          </a:xfrm>
          <a:prstGeom prst="rect">
            <a:avLst/>
          </a:prstGeom>
          <a:noFill/>
        </p:spPr>
      </p:pic>
      <p:pic>
        <p:nvPicPr>
          <p:cNvPr id="62470" name="Picture 6" descr="D:\Admin\Desktop\ФОТО 2016Г\108_PANA\P10807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0"/>
            <a:ext cx="2357453" cy="2214554"/>
          </a:xfrm>
          <a:prstGeom prst="rect">
            <a:avLst/>
          </a:prstGeom>
          <a:noFill/>
        </p:spPr>
      </p:pic>
      <p:pic>
        <p:nvPicPr>
          <p:cNvPr id="62471" name="Picture 7" descr="D:\Admin\Desktop\ФОТО 2016Г\108_PANA\P1080663.JPG"/>
          <p:cNvPicPr>
            <a:picLocks noChangeAspect="1" noChangeArrowheads="1"/>
          </p:cNvPicPr>
          <p:nvPr/>
        </p:nvPicPr>
        <p:blipFill>
          <a:blip r:embed="rId7" cstate="print"/>
          <a:srcRect r="10417"/>
          <a:stretch>
            <a:fillRect/>
          </a:stretch>
        </p:blipFill>
        <p:spPr bwMode="auto">
          <a:xfrm>
            <a:off x="2928926" y="2357430"/>
            <a:ext cx="2389203" cy="2000264"/>
          </a:xfrm>
          <a:prstGeom prst="rect">
            <a:avLst/>
          </a:prstGeom>
          <a:noFill/>
        </p:spPr>
      </p:pic>
      <p:pic>
        <p:nvPicPr>
          <p:cNvPr id="62472" name="Picture 8" descr="D:\Admin\Desktop\ФОТО 2016Г\108_PANA\P10806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0"/>
            <a:ext cx="2500330" cy="2500306"/>
          </a:xfrm>
          <a:prstGeom prst="rect">
            <a:avLst/>
          </a:prstGeom>
          <a:noFill/>
        </p:spPr>
      </p:pic>
      <p:pic>
        <p:nvPicPr>
          <p:cNvPr id="62473" name="Picture 9" descr="D:\Admin\Desktop\ФОТО 2016Г\108_PANA\P10806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2571744"/>
            <a:ext cx="2905113" cy="2178835"/>
          </a:xfrm>
          <a:prstGeom prst="rect">
            <a:avLst/>
          </a:prstGeom>
          <a:noFill/>
        </p:spPr>
      </p:pic>
      <p:pic>
        <p:nvPicPr>
          <p:cNvPr id="62474" name="Picture 10" descr="D:\Admin\Desktop\ФОТО 2016Г\108_PANA\P108069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4500570"/>
            <a:ext cx="2428892" cy="1714512"/>
          </a:xfrm>
          <a:prstGeom prst="rect">
            <a:avLst/>
          </a:prstGeom>
          <a:noFill/>
        </p:spPr>
      </p:pic>
      <p:pic>
        <p:nvPicPr>
          <p:cNvPr id="62475" name="Picture 11" descr="D:\Admin\Desktop\ФОТО 2016Г\108_PANA\P10807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857760"/>
            <a:ext cx="3071834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500306"/>
            <a:ext cx="8072494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su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86050" cy="256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Top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991600" cy="8572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работы с детьми по театрализованной деятельности </a:t>
            </a:r>
            <a:b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включает в себя: </a:t>
            </a:r>
            <a:r>
              <a:rPr lang="ru-RU" sz="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6715140" cy="2143140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i="1" dirty="0">
                <a:solidFill>
                  <a:srgbClr val="00206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на улучшение дикции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(артикуляционная гимнастика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Задания для развития речевой интонационной выразительности;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Игры-превращения, образные упражнения;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Упражнения на развитие детской пластики;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Ритмические минутки;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Пальчиковый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Упражнения на развитие выразительной мимики, элементы пантомимы;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Театральные этюды;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Разыгрывание мини-диалогов,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потешек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песенок, стихов;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Просмотр кукольных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спектаклей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D:\Admin\Desktop\ФОТО 2016Г\108_PANA\P1080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357430"/>
            <a:ext cx="2863101" cy="428630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33112"/>
            <a:ext cx="5087549" cy="3815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33112"/>
            <a:ext cx="5116384" cy="3815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0" y="3033112"/>
            <a:ext cx="5139547" cy="38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1827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" y="-171400"/>
            <a:ext cx="923925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Лента лицом вверх 7"/>
          <p:cNvSpPr/>
          <p:nvPr/>
        </p:nvSpPr>
        <p:spPr>
          <a:xfrm>
            <a:off x="85790" y="606202"/>
            <a:ext cx="3534410" cy="808355"/>
          </a:xfrm>
          <a:prstGeom prst="ribbon2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Режиссерские игры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723488" y="1318576"/>
            <a:ext cx="161290" cy="397065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7665" y="5311422"/>
            <a:ext cx="1731645" cy="79946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СТЕНДОВЫЙ ТЕАТР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864426" y="2132731"/>
            <a:ext cx="169545" cy="13462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26" y="3102290"/>
            <a:ext cx="2016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778" y="4133998"/>
            <a:ext cx="2016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71" y="2114316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75" y="4149080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086391" y="1872063"/>
            <a:ext cx="1816735" cy="7169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Театр на    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фланелеграфе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87538" y="3970962"/>
            <a:ext cx="1907540" cy="69913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НАСТОЛЬНЫЙ ТЕАТР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8805" y="1823168"/>
            <a:ext cx="1379855" cy="7169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ТЕАТР НА РУКЕ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8395" y="2942426"/>
            <a:ext cx="1317625" cy="7169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ТЕАТР МАСОК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150" y="3977153"/>
            <a:ext cx="1413510" cy="7169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ТЕАТР ЖИВОЙ КУКЛЫ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75" y="3129433"/>
            <a:ext cx="2016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Лента лицом вверх 24"/>
          <p:cNvSpPr/>
          <p:nvPr/>
        </p:nvSpPr>
        <p:spPr>
          <a:xfrm>
            <a:off x="4791934" y="585837"/>
            <a:ext cx="3920490" cy="808355"/>
          </a:xfrm>
          <a:prstGeom prst="ribbon2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ИГРЫ-ДРАМАТИЗАЦИИ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Стрелка вниз 25"/>
          <p:cNvSpPr/>
          <p:nvPr/>
        </p:nvSpPr>
        <p:spPr>
          <a:xfrm flipH="1">
            <a:off x="6664549" y="2693517"/>
            <a:ext cx="175260" cy="2663190"/>
          </a:xfrm>
          <a:prstGeom prst="downArrow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20634" y="1795545"/>
            <a:ext cx="1863090" cy="86995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ИНСЦЕНИРОВАНИЕ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681324" y="2856748"/>
            <a:ext cx="1546860" cy="81724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потешок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682594" y="4031672"/>
            <a:ext cx="1545590" cy="87503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песен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891025" y="5372110"/>
            <a:ext cx="1590675" cy="104584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Творчество детей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62683" y="2856748"/>
            <a:ext cx="1695762" cy="76856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небольших сказок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164288" y="4092894"/>
            <a:ext cx="1854835" cy="104584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небольших литературных текстов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Стрелка влево 32"/>
          <p:cNvSpPr/>
          <p:nvPr/>
        </p:nvSpPr>
        <p:spPr>
          <a:xfrm>
            <a:off x="6249997" y="3215158"/>
            <a:ext cx="436365" cy="143510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Стрелка влево 33"/>
          <p:cNvSpPr/>
          <p:nvPr/>
        </p:nvSpPr>
        <p:spPr>
          <a:xfrm>
            <a:off x="6249997" y="4454316"/>
            <a:ext cx="436365" cy="143510"/>
          </a:xfrm>
          <a:prstGeom prst="lef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6814301" y="3212909"/>
            <a:ext cx="422874" cy="155572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6787013" y="4458761"/>
            <a:ext cx="377275" cy="134620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Стрелка вниз 36"/>
          <p:cNvSpPr/>
          <p:nvPr/>
        </p:nvSpPr>
        <p:spPr>
          <a:xfrm>
            <a:off x="6648962" y="1261384"/>
            <a:ext cx="206434" cy="534161"/>
          </a:xfrm>
          <a:prstGeom prst="downArrow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943">
        <p14:reveal/>
      </p:transition>
    </mc:Choice>
    <mc:Fallback xmlns="">
      <p:transition spd="slow" advTm="58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59688" cy="983602"/>
          </a:xfrm>
          <a:effectLst/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non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Кукловождение</a:t>
            </a:r>
            <a:r>
              <a:rPr lang="ru-RU" sz="18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–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умение управлять куклой, передавая  характер, эмоции и чувства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 героя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через «оживление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cs typeface="Times New Roman" pitchFamily="18" charset="0"/>
              </a:rPr>
              <a:t>».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Превращается рука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 котенка, и в щенка.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Чтоб рука артисткой стала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Нужно очень-очень мало</a:t>
            </a: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:, </a:t>
            </a:r>
            <a:b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Специальные перчатки</a:t>
            </a:r>
            <a:b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 талант – и всё в порядке!</a:t>
            </a:r>
            <a:r>
              <a:rPr lang="ru-RU" sz="20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ФЛЕШКА от Л до П\ОФОРМЛЕНИЕ СТЕНДА\фото на выставку\DSC0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071678"/>
            <a:ext cx="4953035" cy="4000528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39" y="2071678"/>
            <a:ext cx="5422761" cy="41656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1" y="214290"/>
            <a:ext cx="7786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CC"/>
                </a:solidFill>
                <a:latin typeface="Georgia" pitchFamily="18" charset="0"/>
              </a:rPr>
              <a:t>Театр-топотушки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071546"/>
            <a:ext cx="83582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Помогает расширять словарный запас, подключая слуховое и тактильное восприятие;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Знакомит с народным творчеством;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Обучает навыкам общения, игры, счета.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41986" name="Picture 2" descr="http://www.filipp-ok.ru/files/images/2016-otchetyi/03.2016/kolomna-03.2016/1784794-html-m1950183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928934"/>
            <a:ext cx="3539677" cy="2857520"/>
          </a:xfrm>
          <a:prstGeom prst="rect">
            <a:avLst/>
          </a:prstGeom>
          <a:noFill/>
        </p:spPr>
      </p:pic>
      <p:pic>
        <p:nvPicPr>
          <p:cNvPr id="41988" name="Picture 4" descr="http://3.bp.blogspot.com/-vsuxWWcn1tM/UH2l0mn0OoI/AAAAAAAAZCw/KAVjWuJfAd4/s1600/P83126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000372"/>
            <a:ext cx="4000528" cy="2803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Пальчиковый    театр</a:t>
            </a:r>
            <a:br>
              <a:rPr lang="ru-RU" b="1" dirty="0">
                <a:solidFill>
                  <a:srgbClr val="0000CC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285860"/>
            <a:ext cx="828680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Способствует развитию речи, внимания, памяти;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Формирует пространственные представления;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Развивает ловкость, точность, выразительность, координацию движений;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Повышает работоспособность, тонус коры головного мозга, ускоряет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процесс речевого и умственного развития </a:t>
            </a: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9218" name="Picture 2" descr="http://shopingbasket.ru/img/2015/070513/34348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86190"/>
            <a:ext cx="3564683" cy="2714644"/>
          </a:xfrm>
          <a:prstGeom prst="rect">
            <a:avLst/>
          </a:prstGeom>
          <a:noFill/>
        </p:spPr>
      </p:pic>
      <p:pic>
        <p:nvPicPr>
          <p:cNvPr id="9220" name="Picture 4" descr="http://img2.searchmasterclass.net/uploads/posts/2013-06-05/image_21253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786190"/>
            <a:ext cx="4396184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Конусный, настольный театр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643050"/>
            <a:ext cx="8358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Помогает учить детей координировать движения рук и глаз;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Сопровождать движения пальцев речью;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Побуждает выражать свои эмоции посредством мимики и речи.</a:t>
            </a:r>
          </a:p>
        </p:txBody>
      </p:sp>
      <p:pic>
        <p:nvPicPr>
          <p:cNvPr id="5" name="Picture 2" descr="D:\рабочий стол\театр\4f79c28c169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3643314"/>
            <a:ext cx="2592288" cy="2922086"/>
          </a:xfrm>
          <a:prstGeom prst="rect">
            <a:avLst/>
          </a:prstGeom>
          <a:noFill/>
        </p:spPr>
      </p:pic>
      <p:pic>
        <p:nvPicPr>
          <p:cNvPr id="43010" name="Picture 2" descr="http://lt-solnyshko.narod.ru/photogallery/img_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286057"/>
            <a:ext cx="4572032" cy="3427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Театр НА </a:t>
            </a:r>
            <a:r>
              <a:rPr lang="ru-RU" b="1" dirty="0" err="1">
                <a:solidFill>
                  <a:srgbClr val="0000CC"/>
                </a:solidFill>
                <a:latin typeface="Georgia" pitchFamily="18" charset="0"/>
              </a:rPr>
              <a:t>фланелеграфЕ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785926"/>
            <a:ext cx="86439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Развивает творческие способности;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Содействует эстетическому воспитанию;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Развивает ловкость, умение управлять своими движениями, концентрировать внимание на одном виде деятельности.</a:t>
            </a:r>
          </a:p>
        </p:txBody>
      </p:sp>
      <p:pic>
        <p:nvPicPr>
          <p:cNvPr id="37892" name="Picture 4" descr="http://www.maam.ru/upload/blogs/4e45c4694a4488ddcaf53d42819c503d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643314"/>
            <a:ext cx="3571900" cy="2678925"/>
          </a:xfrm>
          <a:prstGeom prst="rect">
            <a:avLst/>
          </a:prstGeom>
          <a:noFill/>
        </p:spPr>
      </p:pic>
      <p:pic>
        <p:nvPicPr>
          <p:cNvPr id="37894" name="Picture 6" descr="http://www.maam.ru/upload/blogs/detsad-100961-1410865501.jpg"/>
          <p:cNvPicPr>
            <a:picLocks noChangeAspect="1" noChangeArrowheads="1"/>
          </p:cNvPicPr>
          <p:nvPr/>
        </p:nvPicPr>
        <p:blipFill>
          <a:blip r:embed="rId4"/>
          <a:srcRect l="3704" t="4942"/>
          <a:stretch>
            <a:fillRect/>
          </a:stretch>
        </p:blipFill>
        <p:spPr bwMode="auto">
          <a:xfrm>
            <a:off x="4500562" y="3643314"/>
            <a:ext cx="3714776" cy="2748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" y="287270"/>
            <a:ext cx="8232915" cy="61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9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1555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0000CC"/>
                </a:solidFill>
                <a:latin typeface="Georgia" pitchFamily="18" charset="0"/>
              </a:rPr>
              <a:t>Варежковый</a:t>
            </a:r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 Театр и </a:t>
            </a:r>
            <a:br>
              <a:rPr lang="ru-RU" b="1" dirty="0">
                <a:solidFill>
                  <a:srgbClr val="0000CC"/>
                </a:solidFill>
                <a:latin typeface="Georgia" pitchFamily="18" charset="0"/>
              </a:rPr>
            </a:br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театр на перчатке</a:t>
            </a:r>
            <a:endParaRPr lang="ru-RU" dirty="0"/>
          </a:p>
        </p:txBody>
      </p:sp>
      <p:pic>
        <p:nvPicPr>
          <p:cNvPr id="39940" name="Picture 4" descr="http://www.maam.ru/upload/blogs/1278db31eab72505bcc0ef43d4253067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357694"/>
            <a:ext cx="3071834" cy="2063323"/>
          </a:xfrm>
          <a:prstGeom prst="rect">
            <a:avLst/>
          </a:prstGeom>
          <a:noFill/>
        </p:spPr>
      </p:pic>
      <p:pic>
        <p:nvPicPr>
          <p:cNvPr id="39944" name="Picture 8" descr="http://rastishka.by/wp-content/uploads/2016/02/dom_teatr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4500570"/>
            <a:ext cx="2500331" cy="20884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34" y="1214423"/>
            <a:ext cx="8286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Оказывает потрясающее терапевтическое воздействие: помогает бороться с нарушениями речи, неврозами;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Помогает справиться с переживаниями, страхами;</a:t>
            </a:r>
          </a:p>
          <a:p>
            <a:pPr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Перчаточная кукла передает весь спектр эмоций, которые испытывают дети.</a:t>
            </a:r>
          </a:p>
        </p:txBody>
      </p:sp>
      <p:pic>
        <p:nvPicPr>
          <p:cNvPr id="9" name="Объект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4000504"/>
            <a:ext cx="2500900" cy="2702585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Georgia" pitchFamily="18" charset="0"/>
              </a:rPr>
              <a:t>Театр кукол </a:t>
            </a:r>
            <a:r>
              <a:rPr lang="ru-RU" b="1" dirty="0" err="1">
                <a:solidFill>
                  <a:srgbClr val="0000CC"/>
                </a:solidFill>
                <a:latin typeface="Georgia" pitchFamily="18" charset="0"/>
              </a:rPr>
              <a:t>Би-ба-бо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60"/>
            <a:ext cx="8858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Посредством куклы, одетой на руку, дети говорят о своих переживаниях, тревогах и радостях, поскольку полностью отождествляют себя (свою руку) с куклой.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Georgia" pitchFamily="18" charset="0"/>
              </a:rPr>
              <a:t>Поэтому именно эти куклы часто используют в своей работе логопеды, психологи и педагоги!</a:t>
            </a:r>
            <a:endParaRPr lang="ru-RU" sz="2000" dirty="0">
              <a:solidFill>
                <a:srgbClr val="800000"/>
              </a:solidFill>
            </a:endParaRPr>
          </a:p>
        </p:txBody>
      </p:sp>
      <p:pic>
        <p:nvPicPr>
          <p:cNvPr id="44035" name="Picture 3" descr="F:\ТЕМАТИЧЕСКИЙ КОНТРОЛЬ\театрализованная деятельность\для театрализованной деятельности контроль\ДУЗ 37 Фото - Театрализация\P1040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643314"/>
            <a:ext cx="4392121" cy="264320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40187"/>
            <a:ext cx="5987657" cy="36192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285776"/>
            <a:ext cx="9205243" cy="71437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2357430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14348" y="644049"/>
            <a:ext cx="77153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Одним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из  направлений работы дошкольного образовательного учреждения является  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71538" y="1714488"/>
            <a:ext cx="7215238" cy="127727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B043DB"/>
                </a:solidFill>
                <a:effectLst/>
                <a:latin typeface="Times New Roman" pitchFamily="18" charset="0"/>
                <a:cs typeface="Times New Roman" pitchFamily="18" charset="0"/>
              </a:rPr>
              <a:t>Театрализованная деятельность 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rgbClr val="B043DB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36" y="476672"/>
            <a:ext cx="5106356" cy="3829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4" y="3861048"/>
            <a:ext cx="3594602" cy="26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2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6866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Театр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ТЕНЕЙ или  Игры с тенью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img.tyt.by/n/shukaylo/01/10/027_teatr_tenei_shuk_tutby_phsl_20140416_2467.jpg"/>
          <p:cNvPicPr>
            <a:picLocks noChangeAspect="1" noChangeArrowheads="1"/>
          </p:cNvPicPr>
          <p:nvPr/>
        </p:nvPicPr>
        <p:blipFill>
          <a:blip r:embed="rId3" cstate="print"/>
          <a:srcRect r="24444" b="-1"/>
          <a:stretch>
            <a:fillRect/>
          </a:stretch>
        </p:blipFill>
        <p:spPr bwMode="auto">
          <a:xfrm>
            <a:off x="5929322" y="3214686"/>
            <a:ext cx="283370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://www.event-er.ru/i/children/theatre/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071810"/>
            <a:ext cx="2901452" cy="235743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6" name="Picture 6" descr="http://1.bp.blogspot.com/-bZsa_l5rPvA/Tzi2aNyldZI/AAAAAAAADbk/jNXrKHxRhVE/s1600/PA060006.JPG"/>
          <p:cNvPicPr>
            <a:picLocks noChangeAspect="1" noChangeArrowheads="1"/>
          </p:cNvPicPr>
          <p:nvPr/>
        </p:nvPicPr>
        <p:blipFill>
          <a:blip r:embed="rId5" cstate="print"/>
          <a:srcRect r="4000" b="8000"/>
          <a:stretch>
            <a:fillRect/>
          </a:stretch>
        </p:blipFill>
        <p:spPr bwMode="auto">
          <a:xfrm>
            <a:off x="3214678" y="4857760"/>
            <a:ext cx="2286015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2844" y="1214423"/>
            <a:ext cx="87154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Стимулируют фантазию;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Развивают воображение, ловкость рук путем складывания пальцев; определенным образом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Способствуют развитию абстрактного мышления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Развивают  умение использовать и понимать символы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43608" y="775342"/>
            <a:ext cx="8100391" cy="6082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 один другой вид театрализованной деятельности  так не способствует развитию артистизма, выразительности движений и речи, как игра-драматизация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7" name="Picture 1" descr="F:\ТЕМАТИЧЕСКИЙ КОНТРОЛЬ\театрализованная деятельность\для театрализованной деятельности контроль\ДУЗ 37 Фото - Театрализация\Изображение 2.jpg"/>
          <p:cNvPicPr>
            <a:picLocks noChangeAspect="1" noChangeArrowheads="1"/>
          </p:cNvPicPr>
          <p:nvPr/>
        </p:nvPicPr>
        <p:blipFill>
          <a:blip r:embed="rId3"/>
          <a:srcRect t="1526" r="2614" b="2343"/>
          <a:stretch>
            <a:fillRect/>
          </a:stretch>
        </p:blipFill>
        <p:spPr bwMode="auto">
          <a:xfrm>
            <a:off x="285720" y="1500174"/>
            <a:ext cx="4357718" cy="3080954"/>
          </a:xfrm>
          <a:prstGeom prst="rect">
            <a:avLst/>
          </a:prstGeom>
          <a:noFill/>
        </p:spPr>
      </p:pic>
      <p:pic>
        <p:nvPicPr>
          <p:cNvPr id="45058" name="Picture 2" descr="F:\ТЕМАТИЧЕСКИЙ КОНТРОЛЬ\театрализованная деятельность\для театрализованной деятельности контроль\фото 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00174"/>
            <a:ext cx="4000528" cy="407196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4" y="1268081"/>
            <a:ext cx="4338344" cy="509717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85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Georgia" pitchFamily="18" charset="0"/>
              </a:rPr>
              <a:t>Игра-драматизация</a:t>
            </a:r>
            <a:br>
              <a:rPr lang="ru-RU" sz="4800" b="1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Georgia" pitchFamily="18" charset="0"/>
              </a:rPr>
              <a:t>Самый «разговорный»</a:t>
            </a:r>
            <a:br>
              <a:rPr lang="ru-RU" sz="2700" b="1" dirty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Georgia" pitchFamily="18" charset="0"/>
              </a:rPr>
              <a:t>вид театрализованной деятельности</a:t>
            </a:r>
            <a:endParaRPr lang="ru-RU" sz="27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785926"/>
            <a:ext cx="8786874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Оказывает целос</a:t>
            </a: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тное воздействие на личность ребенка: его раскрепощение, самостоятельное творчество, развитие ведущих психических процессов;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Способствует самопознанию и самовыражению личности;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sz="2200" b="1" dirty="0">
                <a:solidFill>
                  <a:srgbClr val="002060"/>
                </a:solidFill>
                <a:latin typeface="Georgia" pitchFamily="18" charset="0"/>
              </a:rPr>
              <a:t>Создает условия для социализации, усиливая адаптационные способности, корректирует коммуникативные качества, помогает осознанию чувства удовлетворения, радости, успешности.</a:t>
            </a:r>
          </a:p>
        </p:txBody>
      </p:sp>
      <p:pic>
        <p:nvPicPr>
          <p:cNvPr id="38913" name="Picture 1" descr="F:\ТЕМАТИЧЕСКИЙ КОНТРОЛЬ\театрализованная деятельность\для театрализованной деятельности контроль\ДУЗ 37 Фото - Театрализация\DSCN2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643446"/>
            <a:ext cx="3000396" cy="2089562"/>
          </a:xfrm>
          <a:prstGeom prst="rect">
            <a:avLst/>
          </a:prstGeom>
          <a:noFill/>
        </p:spPr>
      </p:pic>
      <p:pic>
        <p:nvPicPr>
          <p:cNvPr id="38914" name="Picture 2" descr="F:\ТЕМАТИЧЕСКИЙ КОНТРОЛЬ\театрализованная деятельность\для театрализованной деятельности контроль\ДУЗ 37 Фото - Театрализация\P10304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643446"/>
            <a:ext cx="2928958" cy="204757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78" y="4645145"/>
            <a:ext cx="3456385" cy="2103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1"/>
            <a:ext cx="3389506" cy="2181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1"/>
            <a:ext cx="3389506" cy="218189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КРУЖОК «В гостях у сказки»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1" y="1357178"/>
            <a:ext cx="7632848" cy="435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314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4124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МЮЗИКЛ «Репка»</a:t>
            </a:r>
            <a:endParaRPr lang="ru-RU" sz="1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30830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86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Мюзикл «Муха-цокотуха»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06742"/>
            <a:ext cx="8604448" cy="4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Инсценировка сказки «Под грибом»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280920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14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90488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485948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«Театр и мы»</a:t>
            </a:r>
            <a:endParaRPr lang="ru-RU" sz="28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340768"/>
            <a:ext cx="6750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u="sng" dirty="0">
                <a:solidFill>
                  <a:srgbClr val="FF0000"/>
                </a:solidFill>
              </a:rPr>
              <a:t>Цель проекта.          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Создание оптимальных условий для развития эмоционально- волевой, познавательной, двигательной сферы, речи, развитие позитивных качеств личности каждого ребенка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b="1" u="sng" dirty="0" smtClean="0">
                <a:solidFill>
                  <a:srgbClr val="FF0000"/>
                </a:solidFill>
              </a:rPr>
              <a:t>Задачи </a:t>
            </a:r>
            <a:r>
              <a:rPr lang="ru-RU" b="1" u="sng" dirty="0">
                <a:solidFill>
                  <a:srgbClr val="FF0000"/>
                </a:solidFill>
              </a:rPr>
              <a:t>проекта.</a:t>
            </a:r>
            <a:endParaRPr lang="ru-RU" b="1" dirty="0">
              <a:solidFill>
                <a:srgbClr val="FF0000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1.Пробудить интерес детей к театру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2.Привить детям первичные навыки в области театрального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искусств </a:t>
            </a:r>
            <a:r>
              <a:rPr lang="ru-RU" dirty="0">
                <a:solidFill>
                  <a:prstClr val="black"/>
                </a:solidFill>
              </a:rPr>
              <a:t>(использование мимики, жестов, голоса, </a:t>
            </a:r>
            <a:r>
              <a:rPr lang="ru-RU" dirty="0" err="1">
                <a:solidFill>
                  <a:prstClr val="black"/>
                </a:solidFill>
              </a:rPr>
              <a:t>кукловождения</a:t>
            </a:r>
            <a:r>
              <a:rPr lang="ru-RU" dirty="0">
                <a:solidFill>
                  <a:prstClr val="black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63498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658" y="-3155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243408"/>
            <a:ext cx="8686800" cy="144016"/>
          </a:xfrm>
          <a:effectLst/>
        </p:spPr>
        <p:txBody>
          <a:bodyPr>
            <a:normAutofit fontScale="90000"/>
          </a:bodyPr>
          <a:lstStyle/>
          <a:p>
            <a:pPr algn="ctr"/>
            <a:endParaRPr lang="ru-RU" sz="28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720841"/>
            <a:ext cx="8929718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20841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4.Развивать	память, выразительную грамотную речь, словарный запас, формировать правильное звукопроизношение.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Воспитывать уверенность в себе, положительную самооценку, умение преодолевать комплексы.</a:t>
            </a: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5.Заинтересовать родителей в приобретении, изготовлении разных видов театра и дать сведения о способах обыгрывания дома с детьми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6.Расширить взаимодействие с родителями воспитанников, путем создания творческой мастерской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7.Знакомить детей с техникой безопасности при работе с ножницами, клеем при изготовлении атрибутов к играм.</a:t>
            </a:r>
          </a:p>
        </p:txBody>
      </p:sp>
    </p:spTree>
    <p:extLst>
      <p:ext uri="{BB962C8B-B14F-4D97-AF65-F5344CB8AC3E}">
        <p14:creationId xmlns:p14="http://schemas.microsoft.com/office/powerpoint/2010/main" val="220837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9657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АКТУАЛЬНОСТЬ ВЫБРАННОГО НАПРАВЛЕНИЯ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1752" y="1071546"/>
            <a:ext cx="834221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 целевыми ориентирами, которые обозначены во ФГОС ДО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«Ребенок на этапе завершения дошкольного образования должен обладать развитым воображением, проявлять инициативу и самостоятельность в разных видах деятельности, активно взаимодействовать со взрослыми и сверстниками».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	Все эти личностные характеристики особенно ярко развиваются в театрализованной деятельности.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в детском саду – это прекрасная возможность раскрытия творческого потенциала ребенка, воспитание всестороннего развития личности. 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/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театре ребенок раскрывает все свои возможности, он чувствует себя не самим собой, а тем героем, которого играет. Поэтому у него пропадает стеснительность, скованность движений, исчезают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имеющиеся комплексы.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83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Сказка «Колобок», «Приключения Буратино»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9" y="1196752"/>
            <a:ext cx="45720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1" y="3140968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81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" y="188640"/>
            <a:ext cx="4535488" cy="3401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82" y="3076972"/>
            <a:ext cx="4561317" cy="34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9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педагогического обследования детей за два года по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«Формированию артистических способностей у дошкольников»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представленный 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виде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диаграммы показал, что: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57158" y="3786190"/>
            <a:ext cx="8634442" cy="285752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конец ноября 2016года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артистических способностей у  детей участвующих в педагогическом обследовании  увеличился на 20%. При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творческих заданий эта категория  детей проявляла инициативу,  самостоятельность,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показала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высокое качество выполненной работы.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13% уменьшилось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детей испытывающих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трудности в создании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образов. Эта категория детей </a:t>
            </a: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воспитателя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обыгрывала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драматическую ситуацию в определенной последовательности и по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образцу,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мало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проявляла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самостоятельность и творчество в создании выразительных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образов.  Показала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удовлетворительное качество выполненной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работы.</a:t>
            </a:r>
          </a:p>
          <a:p>
            <a:pPr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7% уменьшился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показатель не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артистических способностей у детей. Эта категория детей затруднялась даже с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помощью воспитателя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образцу создать оригинальный образ, не проявляла самостоятельности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творчество при выполнении заданий.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Показала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низкое качество выполненной работы.</a:t>
            </a:r>
          </a:p>
          <a:p>
            <a:endParaRPr lang="ru-RU" sz="14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357290" y="1428736"/>
          <a:ext cx="6500858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6383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0011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Проявление интереса и  желания к театрализованной деятельности.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Овладение навыками выразительной речи, правилами   поведения во взаимодействии со сверстниками и взрослыми.</a:t>
            </a:r>
          </a:p>
          <a:p>
            <a:pPr algn="just">
              <a:buFont typeface="Wingdings" pitchFamily="2" charset="2"/>
              <a:buChar char="v"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Овладение исполнительскими умениями в создании художественного образа.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 передавать различные чувства, эмоции, действия  посредством мимики, жестов, интонации.</a:t>
            </a:r>
          </a:p>
          <a:p>
            <a:pPr algn="just">
              <a:buFont typeface="Wingdings" pitchFamily="2" charset="2"/>
              <a:buChar char="v"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Обогащение  и активизация  словаря, развитие памяти, мышления, воображения.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Возможность самостоятельно передавать образы сказочных персонажей  в играх драматизациях.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Приобретут уверенность в себе. </a:t>
            </a:r>
          </a:p>
          <a:p>
            <a:pPr algn="just">
              <a:buFont typeface="Wingdings" pitchFamily="2" charset="2"/>
              <a:buChar char="v"/>
            </a:pP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2050" name="Picture 2" descr="E:\фото\P1050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572008"/>
            <a:ext cx="2857520" cy="2125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4563752"/>
            <a:ext cx="2857520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32456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1485948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показывает,</a:t>
            </a:r>
            <a:b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ea typeface="Times New Roman" pitchFamily="18" charset="0"/>
                <a:cs typeface="Tahoma" pitchFamily="34" charset="0"/>
              </a:rPr>
              <a:t>что такое построение образовательного процесса по театрализованной деятельности позволило  добиться: </a:t>
            </a:r>
            <a:endParaRPr lang="ru-RU" sz="28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720841"/>
            <a:ext cx="8929718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 эмоционального благополучия каждого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уровня речевого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музыкального развития дошкольников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результативности в усвоении практического материала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уровня развития творческих способностей детей;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 физической и умственной работоспособности.</a:t>
            </a:r>
          </a:p>
          <a:p>
            <a:pPr>
              <a:defRPr/>
            </a:pP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41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Театрализованная деятельность-это…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57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1600" b="1" dirty="0">
                <a:solidFill>
                  <a:srgbClr val="0000CC"/>
                </a:solidFill>
                <a:latin typeface="Georgia" pitchFamily="18" charset="0"/>
              </a:rPr>
              <a:t>…не просто игра!</a:t>
            </a:r>
          </a:p>
          <a:p>
            <a:pPr algn="ctr">
              <a:buFontTx/>
              <a:buNone/>
            </a:pPr>
            <a:r>
              <a:rPr lang="ru-RU" sz="1600" b="1" dirty="0">
                <a:solidFill>
                  <a:srgbClr val="0000CC"/>
                </a:solidFill>
                <a:latin typeface="Georgia" pitchFamily="18" charset="0"/>
              </a:rPr>
              <a:t>   Это прекрасное средство для интенсивного развития речи детей, обогащения словаря, развития мышления, воображения, творческих способностей 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детей дошкольного возраста</a:t>
            </a:r>
            <a:endParaRPr lang="ru-RU" sz="20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46082" name="Picture 2" descr="F:\ТЕМАТИЧЕСКИЙ КОНТРОЛЬ\театрализованная деятельность\для театрализованной деятельности контроль\ДУЗ 37 Фото - Театрализация\P7230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232286"/>
            <a:ext cx="5357850" cy="333893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18" y="3232286"/>
            <a:ext cx="5652120" cy="3338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999357"/>
            <a:ext cx="5747766" cy="36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62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8"/>
            <a:ext cx="9144000" cy="6795684"/>
          </a:xfrm>
          <a:prstGeom prst="rect">
            <a:avLst/>
          </a:prstGeom>
        </p:spPr>
      </p:pic>
      <p:sp>
        <p:nvSpPr>
          <p:cNvPr id="4" name="Блок-схема: перфолента 3"/>
          <p:cNvSpPr/>
          <p:nvPr/>
        </p:nvSpPr>
        <p:spPr>
          <a:xfrm>
            <a:off x="1835696" y="1412776"/>
            <a:ext cx="5472608" cy="4032448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Как хорошо, что есть театр!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Он был и будет с нами вечно,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Всегда готовый утверждать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Все, что на свете человечно.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Здесь все прекрасно – жесты, маски,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Костюмы, музыка, игра.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Здесь оживают наши сказки,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И с ними светлый мир добра!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40530"/>
      </p:ext>
    </p:extLst>
  </p:cSld>
  <p:clrMapOvr>
    <a:masterClrMapping/>
  </p:clrMapOvr>
  <p:transition spd="slow" advClick="0" advTm="14000">
    <p:pull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3786182" y="1928802"/>
            <a:ext cx="4857784" cy="17859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>
                <a:solidFill>
                  <a:srgbClr val="B043DB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>
              <a:buNone/>
            </a:pPr>
            <a:endParaRPr lang="ru-RU" sz="6000" dirty="0">
              <a:solidFill>
                <a:srgbClr val="00B050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6000" dirty="0">
              <a:solidFill>
                <a:srgbClr val="00B050"/>
              </a:solidFill>
              <a:latin typeface="Book Antiqua" pitchFamily="18" charset="0"/>
            </a:endParaRPr>
          </a:p>
        </p:txBody>
      </p:sp>
      <p:pic>
        <p:nvPicPr>
          <p:cNvPr id="3" name="Рисунок 2" descr="71783927_teat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8597" y="428604"/>
            <a:ext cx="3643337" cy="587558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free-powerpoint-templates-download-2011-i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61243" y="-54300"/>
            <a:ext cx="9205243" cy="69123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1918566"/>
          </a:xfrm>
        </p:spPr>
        <p:txBody>
          <a:bodyPr>
            <a:normAutofit fontScale="90000"/>
          </a:bodyPr>
          <a:lstStyle/>
          <a:p>
            <a:pPr lvl="0" indent="449263" algn="ctr" fontAlgn="base">
              <a:spcAft>
                <a:spcPct val="0"/>
              </a:spcAft>
            </a:pP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cap="none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Используя </a:t>
            </a: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театрализованную деятельность  </a:t>
            </a: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решаем комплекс взаимосвязанных задач </a:t>
            </a: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образовательных областей </a:t>
            </a: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ФГОС ДО:</a:t>
            </a:r>
            <a:r>
              <a:rPr lang="ru-RU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>
                <a:solidFill>
                  <a:srgbClr val="C00000"/>
                </a:solidFill>
                <a:effectLst/>
                <a:latin typeface="Arial Black" pitchFamily="34" charset="0"/>
                <a:cs typeface="Times New Roman" pitchFamily="18" charset="0"/>
              </a:rPr>
              <a:t> </a:t>
            </a:r>
            <a:r>
              <a:rPr lang="ru-RU" sz="2800" cap="none" dirty="0"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/>
            </a:r>
            <a:br>
              <a:rPr lang="ru-RU" sz="2800" cap="none" dirty="0"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</a:br>
            <a:r>
              <a:rPr lang="ru-RU" cap="none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ile_1439892211433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524328" y="696160"/>
            <a:ext cx="1476828" cy="129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00100" y="0"/>
            <a:ext cx="80010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положительных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взаимоотношений между детьми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процессе совместной деятельности;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воспитание культуры познания взрослых и детей (эмоциональные состояния, личностные качества, оценка поступков и пр.);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воспитание у ребенка уважения к себе и  к другим, сознательного отношения к своей деятельности;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развитие эмоций;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воспитание этически ценных способов общения в соответствии с нормами и правилами жизни в обществе.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j042400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594457" cy="812676"/>
          </a:xfrm>
          <a:prstGeom prst="rect">
            <a:avLst/>
          </a:prstGeom>
          <a:noFill/>
        </p:spPr>
      </p:pic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214554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357694"/>
            <a:ext cx="594457" cy="642942"/>
          </a:xfrm>
          <a:prstGeom prst="rect">
            <a:avLst/>
          </a:prstGeom>
          <a:noFill/>
        </p:spPr>
      </p:pic>
      <p:pic>
        <p:nvPicPr>
          <p:cNvPr id="6" name="Picture 2" descr="j042400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8"/>
            <a:ext cx="594457" cy="812676"/>
          </a:xfrm>
          <a:prstGeom prst="rect">
            <a:avLst/>
          </a:prstGeom>
          <a:noFill/>
        </p:spPr>
      </p:pic>
      <p:pic>
        <p:nvPicPr>
          <p:cNvPr id="7" name="Picture 2" descr="j042400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857760"/>
            <a:ext cx="594457" cy="8126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810327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 algn="ctr"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овладение выразительными средствами общения: словесными (регулированием темпа речи, динамики произношения, интонационной выразительности и др.) и невербальными (мимикой, позами, жестами).</a:t>
            </a:r>
          </a:p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содействие развитию монологической и диалогической речи;</a:t>
            </a:r>
          </a:p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обогащение словаря (образными выражениями, сравнениями, эпитетами, синонимами, антонимами пр.).</a:t>
            </a:r>
          </a:p>
          <a:p>
            <a:pPr>
              <a:buNone/>
            </a:pPr>
            <a:endParaRPr lang="ru-RU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3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594457" cy="812676"/>
          </a:xfrm>
          <a:prstGeom prst="rect">
            <a:avLst/>
          </a:prstGeom>
          <a:noFill/>
        </p:spPr>
      </p:pic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929198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929066"/>
            <a:ext cx="594457" cy="812676"/>
          </a:xfrm>
          <a:prstGeom prst="rect">
            <a:avLst/>
          </a:prstGeom>
          <a:noFill/>
        </p:spPr>
      </p:pic>
      <p:pic>
        <p:nvPicPr>
          <p:cNvPr id="6" name="Рисунок 5" descr="108758642_large_uchimsja_chita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2910" y="428604"/>
            <a:ext cx="2104762" cy="163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2728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приобщение к высокохудожественным произведениям  литературы, музыки, фольклора; </a:t>
            </a:r>
          </a:p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элементарных представлений о различных  видах искусства;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воображения для создания выразительного художественного образа;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приобщение к совместной дизайнерской деятельности (моделирование элементов костюма, декораций, атрибутов);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реализация самостоятельной творческой деятельности детей;</a:t>
            </a:r>
          </a:p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43" y="1004278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27" y="2331236"/>
            <a:ext cx="594457" cy="864096"/>
          </a:xfrm>
          <a:prstGeom prst="rect">
            <a:avLst/>
          </a:prstGeom>
          <a:noFill/>
        </p:spPr>
      </p:pic>
      <p:pic>
        <p:nvPicPr>
          <p:cNvPr id="7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2" y="3132711"/>
            <a:ext cx="594457" cy="812676"/>
          </a:xfrm>
          <a:prstGeom prst="rect">
            <a:avLst/>
          </a:prstGeom>
          <a:noFill/>
        </p:spPr>
      </p:pic>
      <p:pic>
        <p:nvPicPr>
          <p:cNvPr id="8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414" y="3973257"/>
            <a:ext cx="594457" cy="812676"/>
          </a:xfrm>
          <a:prstGeom prst="rect">
            <a:avLst/>
          </a:prstGeom>
          <a:noFill/>
        </p:spPr>
      </p:pic>
      <p:pic>
        <p:nvPicPr>
          <p:cNvPr id="9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414" y="5287341"/>
            <a:ext cx="594457" cy="812676"/>
          </a:xfrm>
          <a:prstGeom prst="rect">
            <a:avLst/>
          </a:prstGeom>
          <a:noFill/>
        </p:spPr>
      </p:pic>
      <p:pic>
        <p:nvPicPr>
          <p:cNvPr id="10" name="Рисунок 9" descr="лето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164288" y="979538"/>
            <a:ext cx="1805225" cy="144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42852"/>
            <a:ext cx="792961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умение согласовывать действия и сопровождающей их речью;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овладение искусством мимики и жеста для создания художественного образа;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выразительность исполнения основных видов движений;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развитие общей и мелкой моторики, координации движений, снятие мышечного напряжения, формирование правильной осанки.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141" y="1647998"/>
            <a:ext cx="594457" cy="812676"/>
          </a:xfrm>
          <a:prstGeom prst="rect">
            <a:avLst/>
          </a:prstGeom>
          <a:noFill/>
        </p:spPr>
      </p:pic>
      <p:pic>
        <p:nvPicPr>
          <p:cNvPr id="5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60674"/>
            <a:ext cx="594457" cy="812676"/>
          </a:xfrm>
          <a:prstGeom prst="rect">
            <a:avLst/>
          </a:prstGeom>
          <a:noFill/>
        </p:spPr>
      </p:pic>
      <p:pic>
        <p:nvPicPr>
          <p:cNvPr id="6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74" y="3369902"/>
            <a:ext cx="594457" cy="812676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572008"/>
            <a:ext cx="3071834" cy="2143140"/>
          </a:xfrm>
          <a:prstGeom prst="rect">
            <a:avLst/>
          </a:prstGeom>
        </p:spPr>
      </p:pic>
      <p:pic>
        <p:nvPicPr>
          <p:cNvPr id="9" name="Picture 2" descr="j042400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594457" cy="8126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5770</TotalTime>
  <Words>1325</Words>
  <Application>Microsoft Office PowerPoint</Application>
  <PresentationFormat>Экран (4:3)</PresentationFormat>
  <Paragraphs>211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Трек</vt:lpstr>
      <vt:lpstr>Презентация PowerPoint</vt:lpstr>
      <vt:lpstr>Презентация PowerPoint</vt:lpstr>
      <vt:lpstr>Презентация PowerPoint</vt:lpstr>
      <vt:lpstr>АКТУАЛЬНОСТЬ ВЫБРАННОГО НАПРАВЛЕНИЯ </vt:lpstr>
      <vt:lpstr>            Используя   театрализованную деятельность  мы решаем комплекс взаимосвязанных задач  образовательных областей  ФГОС ДО: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В содержание работы педагога  входят следующие   направления:   изучение воспитателями методических источников и педагогических периодических изданий; организация работы творческой группы педагогов по художественно – эстетическому развитию; проведение семинаров-практикумов, педсоветов, консультаций; организация работы по разработке перспективного планирования, разработке и реализации образовательных проектов, вовлечение родителей в проведение совместных мероприятий; изучение, обобщение, распространение и внедрение передового педагогического опыта создание развивающей предметно – пространственной среды   </vt:lpstr>
      <vt:lpstr>Роль педагога в организации и проведении театрализованной деятельности заключается:</vt:lpstr>
      <vt:lpstr>Презентация PowerPoint</vt:lpstr>
      <vt:lpstr>МЕТОДИЧЕСКАЯ ЛИТЕРАТУРА И ПОСОБИЯ </vt:lpstr>
      <vt:lpstr>Формы работы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работы с детьми по театрализованной деятельности  включает в себя:  </vt:lpstr>
      <vt:lpstr>Презентация PowerPoint</vt:lpstr>
      <vt:lpstr>                Кукловождение – умение управлять куклой, передавая  характер, эмоции и чувства  героя через «оживление».         Превращается рука И в котенка, и в щенка. Чтоб рука артисткой стала Нужно очень-очень мало:,  Специальные перчатки И талант – и всё в порядке! </vt:lpstr>
      <vt:lpstr>Презентация PowerPoint</vt:lpstr>
      <vt:lpstr>Пальчиковый    театр </vt:lpstr>
      <vt:lpstr>Конусный, настольный театр</vt:lpstr>
      <vt:lpstr>Театр НА фланелеграфЕ</vt:lpstr>
      <vt:lpstr> </vt:lpstr>
      <vt:lpstr>Варежковый Театр и  театр на перчатке</vt:lpstr>
      <vt:lpstr>Театр кукол Би-ба-бо</vt:lpstr>
      <vt:lpstr> </vt:lpstr>
      <vt:lpstr>Театр  ТЕНЕЙ или  Игры с тенью</vt:lpstr>
      <vt:lpstr>Ни один другой вид театрализованной деятельности  так не способствует развитию артистизма, выразительности движений и речи, как игра-драматизация</vt:lpstr>
      <vt:lpstr>Игра-драматизация Самый «разговорный» вид театрализованной деятельности</vt:lpstr>
      <vt:lpstr>      КРУЖОК «В гостях у сказки»</vt:lpstr>
      <vt:lpstr>          МЮЗИКЛ «Репка»</vt:lpstr>
      <vt:lpstr>Мюзикл «Муха-цокотуха»</vt:lpstr>
      <vt:lpstr>     Инсценировка сказки «Под грибом»</vt:lpstr>
      <vt:lpstr> Проект «Театр и мы»</vt:lpstr>
      <vt:lpstr>Презентация PowerPoint</vt:lpstr>
      <vt:lpstr> Сказка «Колобок», «Приключения Буратино»</vt:lpstr>
      <vt:lpstr>Презентация PowerPoint</vt:lpstr>
      <vt:lpstr>Мониторинг педагогического обследования детей за два года по «Формированию артистических способностей у дошкольников» представленный  в виде диаграммы показал, что: </vt:lpstr>
      <vt:lpstr>Презентация PowerPoint</vt:lpstr>
      <vt:lpstr>опыт показывает,  что такое построение образовательного процесса по театрализованной деятельности позволило  добиться: </vt:lpstr>
      <vt:lpstr>Театрализованная деятельность-это…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tcsc</dc:creator>
  <cp:lastModifiedBy>User</cp:lastModifiedBy>
  <cp:revision>442</cp:revision>
  <cp:lastPrinted>2016-11-28T04:28:26Z</cp:lastPrinted>
  <dcterms:created xsi:type="dcterms:W3CDTF">2014-10-01T16:33:10Z</dcterms:created>
  <dcterms:modified xsi:type="dcterms:W3CDTF">2017-02-17T05:49:51Z</dcterms:modified>
</cp:coreProperties>
</file>