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9" r:id="rId3"/>
    <p:sldId id="328" r:id="rId4"/>
    <p:sldId id="330" r:id="rId5"/>
    <p:sldId id="331" r:id="rId6"/>
    <p:sldId id="332" r:id="rId7"/>
    <p:sldId id="333" r:id="rId8"/>
    <p:sldId id="334" r:id="rId9"/>
    <p:sldId id="350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6" r:id="rId18"/>
    <p:sldId id="352" r:id="rId19"/>
    <p:sldId id="351" r:id="rId20"/>
    <p:sldId id="348" r:id="rId21"/>
    <p:sldId id="343" r:id="rId22"/>
    <p:sldId id="349" r:id="rId23"/>
    <p:sldId id="34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AA2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3939712967634"/>
          <c:y val="0.10280110819480898"/>
          <c:w val="0.54632187689630718"/>
          <c:h val="0.6652391367745698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812864"/>
        <c:axId val="82199680"/>
        <c:axId val="6244992"/>
      </c:bar3DChart>
      <c:catAx>
        <c:axId val="8181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2199680"/>
        <c:crosses val="autoZero"/>
        <c:auto val="1"/>
        <c:lblAlgn val="ctr"/>
        <c:lblOffset val="100"/>
        <c:noMultiLvlLbl val="0"/>
      </c:catAx>
      <c:valAx>
        <c:axId val="82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812864"/>
        <c:crosses val="autoZero"/>
        <c:crossBetween val="between"/>
      </c:valAx>
      <c:serAx>
        <c:axId val="624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82199680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5639125379032E-2"/>
          <c:y val="2.4587105902656607E-2"/>
          <c:w val="0.75887785913672212"/>
          <c:h val="0.854334515598926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572032"/>
        <c:axId val="108598400"/>
        <c:axId val="108565824"/>
      </c:bar3DChart>
      <c:catAx>
        <c:axId val="108572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598400"/>
        <c:crosses val="autoZero"/>
        <c:auto val="1"/>
        <c:lblAlgn val="ctr"/>
        <c:lblOffset val="100"/>
        <c:noMultiLvlLbl val="0"/>
      </c:catAx>
      <c:valAx>
        <c:axId val="10859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2032"/>
        <c:crosses val="autoZero"/>
        <c:crossBetween val="between"/>
      </c:valAx>
      <c:serAx>
        <c:axId val="108565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8598400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647168"/>
        <c:axId val="108648704"/>
        <c:axId val="6243648"/>
      </c:bar3DChart>
      <c:catAx>
        <c:axId val="1086471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8648704"/>
        <c:crosses val="autoZero"/>
        <c:auto val="1"/>
        <c:lblAlgn val="ctr"/>
        <c:lblOffset val="100"/>
        <c:noMultiLvlLbl val="0"/>
      </c:catAx>
      <c:valAx>
        <c:axId val="10864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47168"/>
        <c:crosses val="autoZero"/>
        <c:crossBetween val="between"/>
      </c:valAx>
      <c:serAx>
        <c:axId val="6243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8648704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331776"/>
        <c:axId val="86333312"/>
        <c:axId val="86319552"/>
      </c:bar3DChart>
      <c:catAx>
        <c:axId val="8633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86333312"/>
        <c:crosses val="autoZero"/>
        <c:auto val="1"/>
        <c:lblAlgn val="ctr"/>
        <c:lblOffset val="100"/>
        <c:noMultiLvlLbl val="0"/>
      </c:catAx>
      <c:valAx>
        <c:axId val="8633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331776"/>
        <c:crosses val="autoZero"/>
        <c:crossBetween val="between"/>
      </c:valAx>
      <c:serAx>
        <c:axId val="8631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86333312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0.47286</cdr:x>
      <cdr:y>0.66583</cdr:y>
    </cdr:from>
    <cdr:to>
      <cdr:x>0.7038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2208" y="266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324982"/>
            <a:ext cx="8668089" cy="627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7" y="4722238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261456" y="295252"/>
            <a:ext cx="8652519" cy="6302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img-fotki.yandex.ru/get/4607/nikkica.13/0_58ca6_a770e2d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3" y="41109"/>
            <a:ext cx="2598011" cy="18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66000">
              <a:srgbClr val="0070C0"/>
            </a:gs>
            <a:gs pos="34000">
              <a:srgbClr val="FF0000"/>
            </a:gs>
            <a:gs pos="35000">
              <a:srgbClr val="0070C0"/>
            </a:gs>
            <a:gs pos="2000">
              <a:srgbClr val="FF0300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7842" y="10007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68000">
                <a:schemeClr val="bg1"/>
              </a:gs>
              <a:gs pos="66000">
                <a:srgbClr val="0070C0"/>
              </a:gs>
              <a:gs pos="34000">
                <a:srgbClr val="FF0000"/>
              </a:gs>
              <a:gs pos="35000">
                <a:srgbClr val="0070C0"/>
              </a:gs>
              <a:gs pos="2000">
                <a:srgbClr val="FF0300"/>
              </a:gs>
              <a:gs pos="100000">
                <a:schemeClr val="bg1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113" y="6667577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Матюшкина А.В. </a:t>
            </a:r>
            <a:r>
              <a:rPr lang="en-US" sz="1000" dirty="0" smtClean="0">
                <a:solidFill>
                  <a:srgbClr val="AA2106"/>
                </a:solidFill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solidFill>
                  <a:srgbClr val="AA2106"/>
                </a:solidFill>
                <a:latin typeface="Monotype Corsiva" pitchFamily="66" charset="0"/>
              </a:rPr>
              <a:t>  </a:t>
            </a:r>
            <a:endParaRPr lang="ru-RU" sz="1000" dirty="0">
              <a:solidFill>
                <a:srgbClr val="AA2106"/>
              </a:solidFill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005064"/>
            <a:ext cx="4096544" cy="17526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ученик </a:t>
            </a:r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3а 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lvl="0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Рушан</a:t>
            </a:r>
          </a:p>
          <a:p>
            <a:pPr lvl="0"/>
            <a:endParaRPr lang="ru-RU" sz="8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8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Файзуллина</a:t>
            </a:r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Сария</a:t>
            </a:r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Атрамисовна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lvl="0"/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№2 с. Верхние Киги МР </a:t>
            </a:r>
            <a:r>
              <a:rPr lang="ru-RU" sz="8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Кигинский</a:t>
            </a:r>
            <a:r>
              <a:rPr lang="ru-RU" sz="8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РБ</a:t>
            </a:r>
            <a:endParaRPr lang="ru-RU" sz="8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7200" b="1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Геральдика</a:t>
            </a:r>
            <a:r>
              <a:rPr lang="ru-RU" sz="6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кадетского </a:t>
            </a:r>
            <a:r>
              <a:rPr lang="ru-RU" sz="6000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класса»</a:t>
            </a:r>
          </a:p>
        </p:txBody>
      </p:sp>
    </p:spTree>
    <p:extLst>
      <p:ext uri="{BB962C8B-B14F-4D97-AF65-F5344CB8AC3E}">
        <p14:creationId xmlns:p14="http://schemas.microsoft.com/office/powerpoint/2010/main" val="26615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Гербы </a:t>
            </a: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кадетских корпусов и классов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2" y="1485774"/>
            <a:ext cx="1698971" cy="302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87" y="1412776"/>
            <a:ext cx="1659309" cy="28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17" y="1412776"/>
            <a:ext cx="1889083" cy="2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62" y="1412776"/>
            <a:ext cx="1870269" cy="2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4152"/>
            <a:ext cx="1719565" cy="277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Социологический опрос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3960440" cy="297620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5080"/>
            <a:ext cx="4212372" cy="306728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22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Анкета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1. Что </a:t>
            </a:r>
            <a:r>
              <a:rPr lang="ru-RU" sz="2400" b="1" dirty="0"/>
              <a:t>такое геральдика?</a:t>
            </a:r>
          </a:p>
          <a:p>
            <a:r>
              <a:rPr lang="ru-RU" sz="2400" dirty="0"/>
              <a:t>а) искусство о цветах</a:t>
            </a:r>
          </a:p>
          <a:p>
            <a:r>
              <a:rPr lang="ru-RU" sz="2400" dirty="0"/>
              <a:t>б) искусство составления гербов</a:t>
            </a:r>
          </a:p>
          <a:p>
            <a:r>
              <a:rPr lang="ru-RU" sz="2400" dirty="0"/>
              <a:t>в) коллекция гербариев </a:t>
            </a:r>
            <a:endParaRPr lang="ru-RU" sz="2400" b="1" dirty="0" smtClean="0"/>
          </a:p>
          <a:p>
            <a:r>
              <a:rPr lang="ru-RU" sz="2400" b="1" dirty="0" smtClean="0"/>
              <a:t>2. Что </a:t>
            </a:r>
            <a:r>
              <a:rPr lang="ru-RU" sz="2400" b="1" dirty="0"/>
              <a:t>изображено на государственном гербе России?</a:t>
            </a:r>
            <a:endParaRPr lang="ru-RU" sz="2400" dirty="0"/>
          </a:p>
          <a:p>
            <a:r>
              <a:rPr lang="ru-RU" sz="2400" dirty="0"/>
              <a:t> а) пятиконечная звезда</a:t>
            </a:r>
          </a:p>
          <a:p>
            <a:r>
              <a:rPr lang="ru-RU" sz="2400" dirty="0"/>
              <a:t>б) двуглавый орёл и всадник, убивающий змея</a:t>
            </a:r>
          </a:p>
          <a:p>
            <a:r>
              <a:rPr lang="ru-RU" sz="2400" dirty="0"/>
              <a:t> в) щит и меч</a:t>
            </a:r>
          </a:p>
          <a:p>
            <a:r>
              <a:rPr lang="ru-RU" sz="2400" dirty="0"/>
              <a:t> г) земной шар с колосьями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3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Анкета</a:t>
            </a:r>
            <a:endParaRPr lang="ru-RU" sz="4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4175" y="141277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 Согласны ли Вы с тем, что в символах геральдики кадетов отражена его история?</a:t>
            </a:r>
          </a:p>
          <a:p>
            <a:r>
              <a:rPr lang="ru-RU" sz="2400" dirty="0"/>
              <a:t> а) да</a:t>
            </a:r>
          </a:p>
          <a:p>
            <a:r>
              <a:rPr lang="ru-RU" sz="2400" dirty="0"/>
              <a:t> б) нет </a:t>
            </a:r>
          </a:p>
          <a:p>
            <a:r>
              <a:rPr lang="ru-RU" sz="2400" b="1" dirty="0"/>
              <a:t>4. Должен ли, на Ваш взгляд, кадет  быть патриотом своей страны?</a:t>
            </a:r>
          </a:p>
          <a:p>
            <a:r>
              <a:rPr lang="ru-RU" sz="2400" dirty="0"/>
              <a:t>  а) да</a:t>
            </a:r>
          </a:p>
          <a:p>
            <a:r>
              <a:rPr lang="ru-RU" sz="2400" dirty="0"/>
              <a:t> б) нет</a:t>
            </a:r>
          </a:p>
        </p:txBody>
      </p:sp>
    </p:spTree>
    <p:extLst>
      <p:ext uri="{BB962C8B-B14F-4D97-AF65-F5344CB8AC3E}">
        <p14:creationId xmlns:p14="http://schemas.microsoft.com/office/powerpoint/2010/main" val="31115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Анкетирование показало следующие результаты: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194249"/>
              </p:ext>
            </p:extLst>
          </p:nvPr>
        </p:nvGraphicFramePr>
        <p:xfrm>
          <a:off x="683570" y="1700806"/>
          <a:ext cx="7848871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579"/>
                <a:gridCol w="1570073"/>
                <a:gridCol w="1570073"/>
                <a:gridCol w="1570073"/>
                <a:gridCol w="1570073"/>
              </a:tblGrid>
              <a:tr h="5463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вопроса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 кадетский класс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 кадетский класс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37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1.  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37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2. 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37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37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2400" dirty="0" smtClean="0"/>
                        <a:t>4.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22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5075" y="312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результатов учащихся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6436920"/>
              </p:ext>
            </p:extLst>
          </p:nvPr>
        </p:nvGraphicFramePr>
        <p:xfrm>
          <a:off x="216219" y="1612066"/>
          <a:ext cx="4355781" cy="311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242734"/>
            <a:ext cx="390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значение слова ГЕРАЛЬДИКА: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808" y="2708920"/>
            <a:ext cx="3688895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Знают герб Российской Федерации: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42931112"/>
              </p:ext>
            </p:extLst>
          </p:nvPr>
        </p:nvGraphicFramePr>
        <p:xfrm>
          <a:off x="3986538" y="3356992"/>
          <a:ext cx="4734165" cy="315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90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Анализ результатов учащихся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278499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Знают символику кадетов: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9540670"/>
              </p:ext>
            </p:extLst>
          </p:nvPr>
        </p:nvGraphicFramePr>
        <p:xfrm>
          <a:off x="467544" y="1641813"/>
          <a:ext cx="4320480" cy="279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3169088"/>
            <a:ext cx="4180312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Считают себя патриотами своей страны: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42669773"/>
              </p:ext>
            </p:extLst>
          </p:nvPr>
        </p:nvGraphicFramePr>
        <p:xfrm>
          <a:off x="4067944" y="3627162"/>
          <a:ext cx="4764013" cy="29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84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«Русская звезда»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7020"/>
            <a:ext cx="2664296" cy="264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31176"/>
            <a:ext cx="2704541" cy="26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71926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16" y="1445202"/>
            <a:ext cx="2620990" cy="26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t="15549" r="4193" b="19639"/>
          <a:stretch/>
        </p:blipFill>
        <p:spPr bwMode="auto">
          <a:xfrm>
            <a:off x="6050303" y="4212138"/>
            <a:ext cx="2314461" cy="234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Эскиз герба</a:t>
            </a:r>
            <a:endParaRPr lang="ru-RU" dirty="0"/>
          </a:p>
        </p:txBody>
      </p:sp>
      <p:pic>
        <p:nvPicPr>
          <p:cNvPr id="1026" name="Picture 2" descr="H:\DCIM\114___01\IMG_19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t="8532"/>
          <a:stretch/>
        </p:blipFill>
        <p:spPr bwMode="auto">
          <a:xfrm>
            <a:off x="1742926" y="1700808"/>
            <a:ext cx="5912909" cy="4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герба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22362" r="55645" b="25885"/>
          <a:stretch/>
        </p:blipFill>
        <p:spPr bwMode="auto">
          <a:xfrm>
            <a:off x="2843808" y="1328372"/>
            <a:ext cx="2528964" cy="28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J:\DCIM\114___01\IMG_1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8372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DCIM\114___01\IMG_19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5264"/>
            <a:ext cx="3851920" cy="28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DCIM\114___01\IMG_19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r="21707"/>
          <a:stretch/>
        </p:blipFill>
        <p:spPr bwMode="auto">
          <a:xfrm>
            <a:off x="251520" y="1257593"/>
            <a:ext cx="2304256" cy="29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DCIM\114___01\IMG_19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7" y="3839270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11560" y="908720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40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исследования:</a:t>
            </a:r>
            <a:r>
              <a:rPr lang="ru-RU" sz="4000" b="1" i="1" dirty="0" smtClean="0">
                <a:solidFill>
                  <a:srgbClr val="FF0000"/>
                </a:solidFill>
              </a:rPr>
              <a:t>    </a:t>
            </a:r>
            <a:endParaRPr lang="ru-RU" sz="4000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1</a:t>
            </a:r>
            <a:r>
              <a:rPr lang="ru-RU" sz="3600" b="1" i="1" dirty="0">
                <a:solidFill>
                  <a:srgbClr val="0070C0"/>
                </a:solidFill>
              </a:rPr>
              <a:t>. Исследовать историю геральдики </a:t>
            </a:r>
            <a:r>
              <a:rPr lang="ru-RU" sz="3600" b="1" i="1" dirty="0" smtClean="0">
                <a:solidFill>
                  <a:srgbClr val="0070C0"/>
                </a:solidFill>
              </a:rPr>
              <a:t>кадетов</a:t>
            </a:r>
          </a:p>
          <a:p>
            <a:endParaRPr lang="ru-RU" sz="3600" b="1" i="1" dirty="0">
              <a:solidFill>
                <a:srgbClr val="0070C0"/>
              </a:solidFill>
            </a:endParaRPr>
          </a:p>
          <a:p>
            <a:r>
              <a:rPr lang="ru-RU" sz="3600" b="1" i="1" dirty="0">
                <a:solidFill>
                  <a:srgbClr val="FF0000"/>
                </a:solidFill>
              </a:rPr>
              <a:t>2. Изготовить герб кадетского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11103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Герб нашего кадетского класса</a:t>
            </a:r>
            <a:endParaRPr lang="ru-RU" dirty="0"/>
          </a:p>
        </p:txBody>
      </p:sp>
      <p:pic>
        <p:nvPicPr>
          <p:cNvPr id="3" name="Рисунок 2" descr="J:\кадеты САРА\DSCF90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26201" r="14263" b="18511"/>
          <a:stretch/>
        </p:blipFill>
        <p:spPr bwMode="auto">
          <a:xfrm>
            <a:off x="611560" y="1484784"/>
            <a:ext cx="3600400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1" name="Picture 3" descr="C:\Users\пользователь\Desktop\СА ИССЛЕДОВАТЕЛЬ\Грамоты\Рушан Символи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" b="2078"/>
          <a:stretch/>
        </p:blipFill>
        <p:spPr bwMode="auto">
          <a:xfrm>
            <a:off x="4716016" y="1340768"/>
            <a:ext cx="3706401" cy="51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9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Кадет – патриот России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i="1" dirty="0">
                <a:solidFill>
                  <a:srgbClr val="7030A0"/>
                </a:solidFill>
              </a:rPr>
              <a:t>«Как же стать настоящим патриотом России?».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Патрио́т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>
                <a:solidFill>
                  <a:srgbClr val="7030A0"/>
                </a:solidFill>
              </a:rPr>
              <a:t>— тот, кто любит своё Отечество, предан своему народу, готов на жертвы и подвиги во имя интересов своей Родины.</a:t>
            </a:r>
          </a:p>
        </p:txBody>
      </p:sp>
    </p:spTree>
    <p:extLst>
      <p:ext uri="{BB962C8B-B14F-4D97-AF65-F5344CB8AC3E}">
        <p14:creationId xmlns:p14="http://schemas.microsoft.com/office/powerpoint/2010/main" val="8170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«Великая Россия глазами ребёнка»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3" y="1784786"/>
            <a:ext cx="5044074" cy="280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490360"/>
            <a:ext cx="3696692" cy="507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9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br>
              <a:rPr lang="ru-RU" sz="9600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9600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br>
              <a:rPr lang="ru-RU" sz="9600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9600" b="1" dirty="0" smtClean="0">
                <a:ln w="11430"/>
                <a:gradFill>
                  <a:gsLst>
                    <a:gs pos="17000">
                      <a:prstClr val="white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004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исследования: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28092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 по интересующей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нас проблеме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Убедиться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геральдика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кадетского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необходима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Изготовить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 кадетского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6311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Объект исследования: </a:t>
            </a:r>
            <a:r>
              <a:rPr lang="ru-RU" b="1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</a:t>
            </a:r>
            <a:r>
              <a:rPr lang="ru-RU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3600" b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ерб </a:t>
            </a:r>
            <a:r>
              <a:rPr lang="ru-RU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кадетов</a:t>
            </a:r>
            <a: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Предмет исследования</a:t>
            </a: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</a:t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Изучение </a:t>
            </a:r>
            <a:r>
              <a:rPr lang="ru-RU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геральдики кадетов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исследования</a:t>
            </a: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</a:t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</a:t>
            </a:r>
            <a:r>
              <a:rPr lang="ru-RU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Ученики         кадетских </a:t>
            </a:r>
            <a:r>
              <a:rPr lang="ru-RU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1868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3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Гипотеза</a:t>
            </a:r>
            <a:r>
              <a:rPr lang="ru-RU" sz="5300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Вероятно, если проявить интерес к геральдике кадетов, то можно раскрыть множество секретов, тайн для изготовления герба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своего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кадетского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класса	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0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Методы </a:t>
            </a: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исследования:  </a:t>
            </a: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нализ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справочной литературы, беседа, проект, наблюдение, сравнительный анализ,  социологический опрос, эксперимент.</a:t>
            </a:r>
            <a:b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300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Практическая </a:t>
            </a:r>
            <a:r>
              <a:rPr lang="ru-RU" sz="5300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значимость:  </a:t>
            </a: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полученные результаты исследования могут быть использованы в 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создании гербов других кадетских классов и на занятиях внеурочной деятельностью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265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17000">
                      <a:schemeClr val="bg1"/>
                    </a:gs>
                    <a:gs pos="51000">
                      <a:srgbClr val="0070C0"/>
                    </a:gs>
                    <a:gs pos="84000">
                      <a:srgbClr val="FF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i="1" dirty="0" smtClean="0">
                <a:solidFill>
                  <a:srgbClr val="00B050"/>
                </a:solidFill>
              </a:rPr>
              <a:t>Герб</a:t>
            </a:r>
            <a:r>
              <a:rPr lang="ru-RU" sz="3100" b="1" i="1" dirty="0">
                <a:solidFill>
                  <a:srgbClr val="00B050"/>
                </a:solidFill>
              </a:rPr>
              <a:t>: немецкое слово. В переводе на русский оно означает «наследство». Герб - это условное изображение, являющееся символом или отличительным знаком государства, города, а в старину - рода или отдельного лица, </a:t>
            </a:r>
            <a:r>
              <a:rPr lang="ru-RU" sz="3100" b="1" i="1" dirty="0" err="1" smtClean="0">
                <a:solidFill>
                  <a:srgbClr val="00B050"/>
                </a:solidFill>
              </a:rPr>
              <a:t>отражающе</a:t>
            </a:r>
            <a:r>
              <a:rPr lang="ru-RU" sz="3100" b="1" i="1" dirty="0" smtClean="0">
                <a:solidFill>
                  <a:srgbClr val="00B050"/>
                </a:solidFill>
              </a:rPr>
              <a:t> исторические </a:t>
            </a:r>
            <a:r>
              <a:rPr lang="ru-RU" sz="3100" b="1" i="1" dirty="0">
                <a:solidFill>
                  <a:srgbClr val="00B050"/>
                </a:solidFill>
              </a:rPr>
              <a:t>традиции </a:t>
            </a:r>
            <a:r>
              <a:rPr lang="ru-RU" sz="3100" b="1" i="1" dirty="0" smtClean="0">
                <a:solidFill>
                  <a:srgbClr val="00B050"/>
                </a:solidFill>
              </a:rPr>
              <a:t>	</a:t>
            </a:r>
            <a:r>
              <a:rPr lang="ru-RU" sz="3100" b="1" i="1" dirty="0">
                <a:solidFill>
                  <a:srgbClr val="00B050"/>
                </a:solidFill>
              </a:rPr>
              <a:t>владельца.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7" y="260648"/>
            <a:ext cx="862540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95262"/>
            <a:ext cx="86264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56490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rgbClr val="003300"/>
                </a:solidFill>
              </a:rPr>
              <a:t>Со временем стали описывать и составлять гербы. Так возникло искусство составления гербов - </a:t>
            </a:r>
            <a:r>
              <a:rPr lang="ru-RU" sz="3600" b="1" i="1" dirty="0">
                <a:solidFill>
                  <a:srgbClr val="003300"/>
                </a:solidFill>
              </a:rPr>
              <a:t>геральдика.</a:t>
            </a:r>
          </a:p>
        </p:txBody>
      </p:sp>
    </p:spTree>
    <p:extLst>
      <p:ext uri="{BB962C8B-B14F-4D97-AF65-F5344CB8AC3E}">
        <p14:creationId xmlns:p14="http://schemas.microsoft.com/office/powerpoint/2010/main" val="34405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90</Template>
  <TotalTime>546</TotalTime>
  <Words>294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90</vt:lpstr>
      <vt:lpstr>«Геральдика кадетского класса»</vt:lpstr>
      <vt:lpstr>Презентация PowerPoint</vt:lpstr>
      <vt:lpstr>Задачи исследования:</vt:lpstr>
      <vt:lpstr>     Объект исследования:                                                  Герб кадетов Предмет исследования:                         Изучение геральдики кадетов Участники исследования:                        Ученики         кадетских классов</vt:lpstr>
      <vt:lpstr>        Гипотеза: Вероятно, если проявить интерес к геральдике кадетов, то можно раскрыть множество секретов, тайн для изготовления герба своего кадетского класса  </vt:lpstr>
      <vt:lpstr>      Методы исследования:   анализ справочной литературы, беседа, проект, наблюдение, сравнительный анализ,  социологический опрос, эксперимент. </vt:lpstr>
      <vt:lpstr>      Практическая значимость:  полученные результаты исследования могут быть использованы в создании гербов других кадетских классов и на занятиях внеурочной деятельностью</vt:lpstr>
      <vt:lpstr>          Герб: немецкое слово. В переводе на русский оно означает «наследство». Герб - это условное изображение, являющееся символом или отличительным знаком государства, города, а в старину - рода или отдельного лица, отражающе исторические традиции  владельца. </vt:lpstr>
      <vt:lpstr>Презентация PowerPoint</vt:lpstr>
      <vt:lpstr>Гербы  кадетских корпусов и классов</vt:lpstr>
      <vt:lpstr>Социологический опрос</vt:lpstr>
      <vt:lpstr>Анкета</vt:lpstr>
      <vt:lpstr> Анкета</vt:lpstr>
      <vt:lpstr>Анкетирование показало следующие результаты:</vt:lpstr>
      <vt:lpstr>Анализ результатов учащихся</vt:lpstr>
      <vt:lpstr>Анализ результатов учащихся</vt:lpstr>
      <vt:lpstr>«Русская звезда»</vt:lpstr>
      <vt:lpstr>Эскиз герба</vt:lpstr>
      <vt:lpstr>Изготовление герба</vt:lpstr>
      <vt:lpstr>Герб нашего кадетского класса</vt:lpstr>
      <vt:lpstr>Кадет – патриот России</vt:lpstr>
      <vt:lpstr>«Великая Россия глазами ребёнка»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Учитель</cp:lastModifiedBy>
  <cp:revision>30</cp:revision>
  <dcterms:created xsi:type="dcterms:W3CDTF">2014-02-16T10:19:24Z</dcterms:created>
  <dcterms:modified xsi:type="dcterms:W3CDTF">2016-03-28T06:52:35Z</dcterms:modified>
</cp:coreProperties>
</file>