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75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317835-428C-47AC-BAA8-12EE616A1DB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A0DE309-6D08-4D34-962B-9D17CA7DD4C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3429000"/>
            <a:ext cx="4536504" cy="151216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Разработал: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преподаватель ОБЖ 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МБОУ </a:t>
            </a:r>
            <a:r>
              <a:rPr lang="ru-RU" sz="2400" dirty="0" smtClean="0">
                <a:solidFill>
                  <a:schemeClr val="tx1"/>
                </a:solidFill>
              </a:rPr>
              <a:t>«Совхозная ООШ»</a:t>
            </a:r>
          </a:p>
          <a:p>
            <a:pPr algn="l"/>
            <a:r>
              <a:rPr lang="ru-RU" sz="2400" dirty="0" err="1" smtClean="0">
                <a:solidFill>
                  <a:schemeClr val="tx1"/>
                </a:solidFill>
              </a:rPr>
              <a:t>Хрыкин</a:t>
            </a:r>
            <a:r>
              <a:rPr lang="ru-RU" sz="2400" dirty="0" smtClean="0">
                <a:solidFill>
                  <a:schemeClr val="tx1"/>
                </a:solidFill>
              </a:rPr>
              <a:t> Алексей Викторович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80831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ru-RU" sz="3100" b="1" spc="-75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«Деловая игра для педагогов,  родителей в процессе организации патриотического воспитания обучающихся»</a:t>
            </a:r>
            <a:r>
              <a:rPr lang="ru-RU" sz="36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75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640960" cy="4536504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b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b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b="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Примерные </a:t>
            </a:r>
            <a:r>
              <a:rPr lang="ru-RU" sz="2800" b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ответы</a:t>
            </a:r>
            <a:r>
              <a:rPr lang="ru-RU" sz="2800" b="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2800" b="0" dirty="0" smtClean="0">
                <a:solidFill>
                  <a:srgbClr val="FF0000"/>
                </a:solidFill>
                <a:latin typeface="Open Sans"/>
                <a:ea typeface="Calibri"/>
                <a:cs typeface="Times New Roman"/>
              </a:rPr>
              <a:t> </a:t>
            </a:r>
            <a:br>
              <a:rPr lang="ru-RU" sz="2800" b="0" dirty="0" smtClean="0">
                <a:solidFill>
                  <a:srgbClr val="FF0000"/>
                </a:solidFill>
                <a:latin typeface="Open Sans"/>
                <a:ea typeface="Calibri"/>
                <a:cs typeface="Times New Roman"/>
              </a:rPr>
            </a:br>
            <a:r>
              <a:rPr lang="ru-RU" sz="2800" b="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b="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потому что  живу и работаю на благо страны</a:t>
            </a:r>
            <a:r>
              <a:rPr lang="ru-RU" sz="2800" b="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»,</a:t>
            </a:r>
            <a:br>
              <a:rPr lang="ru-RU" sz="2800" b="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800" b="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b="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потому что люблю свою родную страну», </a:t>
            </a:r>
            <a:r>
              <a:rPr lang="ru-RU" sz="2800" b="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800" b="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800" b="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b="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потому что горжусь прошлым, ценю настоящее и верю в будущее нашей Великой страны»!,  </a:t>
            </a:r>
            <a:r>
              <a:rPr lang="ru-RU" sz="2800" b="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800" b="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800" b="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b="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потому что люблю помидоры,  ем их с кетчупом и запиваю томатным соком»</a:t>
            </a:r>
            <a:r>
              <a:rPr lang="ru-RU" sz="2800" b="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800" b="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</a:br>
            <a:r>
              <a:rPr lang="ru-RU" sz="2800" b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800" b="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800" b="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</a:br>
            <a:endParaRPr lang="ru-RU" sz="2800" b="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332656"/>
            <a:ext cx="8496944" cy="1440160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Задание 6.</a:t>
            </a:r>
            <a:r>
              <a:rPr lang="ru-RU" sz="28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8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Конкурс психологической разгрузки:</a:t>
            </a:r>
            <a:r>
              <a:rPr lang="ru-RU" sz="28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Командам предлагается продолжить фразу </a:t>
            </a:r>
            <a:r>
              <a:rPr lang="ru-RU" sz="28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«Я патриот …» </a:t>
            </a:r>
            <a:r>
              <a:rPr lang="ru-RU" sz="2800" i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Выбрать лучшее</a:t>
            </a:r>
            <a:r>
              <a:rPr lang="ru-RU" sz="28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i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продолжение</a:t>
            </a:r>
            <a:endParaRPr lang="ru-RU" sz="2800" dirty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1879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725970"/>
            <a:ext cx="8712968" cy="418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7. Подведение итогов</a:t>
            </a:r>
            <a:endParaRPr lang="ru-RU" sz="2800" dirty="0" smtClean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i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Подсчитывается общее количество набранных  баллов и определяется победитель … </a:t>
            </a:r>
            <a:endParaRPr lang="ru-RU" sz="2800" dirty="0" smtClean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FFFF00"/>
                </a:solidFill>
                <a:effectLst/>
                <a:latin typeface="Segoe Script"/>
                <a:ea typeface="Times New Roman"/>
                <a:cs typeface="Times New Roman"/>
              </a:rPr>
              <a:t>Лучшее средство привить детям любовь к своему Отечеству состоит в том, чтобы эта любовь была у их отцов </a:t>
            </a:r>
            <a:endParaRPr lang="ru-RU" sz="2800" dirty="0" smtClean="0">
              <a:solidFill>
                <a:srgbClr val="FFFF00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FFFF00"/>
                </a:solidFill>
                <a:effectLst/>
                <a:latin typeface="Segoe Script"/>
                <a:ea typeface="Times New Roman"/>
                <a:cs typeface="Times New Roman"/>
              </a:rPr>
              <a:t>Шарль Монтескье</a:t>
            </a:r>
            <a:endParaRPr lang="ru-RU" sz="2800" dirty="0" smtClean="0">
              <a:solidFill>
                <a:srgbClr val="FFFF0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FFFF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solidFill>
                <a:srgbClr val="FFFF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21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9144000" cy="597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/>
                <a:ea typeface="Times New Roman"/>
                <a:cs typeface="Times New Roman"/>
              </a:rPr>
              <a:t>Ответы:</a:t>
            </a:r>
            <a:endParaRPr lang="ru-RU" sz="28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effectLst/>
                <a:latin typeface="Times New Roman"/>
                <a:ea typeface="Times New Roman"/>
                <a:cs typeface="Times New Roman"/>
              </a:rPr>
              <a:t>Задание 1.</a:t>
            </a:r>
            <a:endParaRPr lang="ru-RU" sz="28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Мужественно биться — победы добиться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Open Sans"/>
                <a:ea typeface="Times New Roman"/>
                <a:cs typeface="Times New Roman"/>
              </a:rPr>
              <a:t>.</a:t>
            </a:r>
            <a:endParaRPr lang="ru-RU" sz="2800" dirty="0" smtClean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Где воюет храбрый и смелый, там не пройдет фашист оголтелый.</a:t>
            </a:r>
            <a:endParaRPr lang="ru-RU" sz="2800" dirty="0" smtClean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R="95250"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Гордится отец, что у него сын храбрец.</a:t>
            </a:r>
            <a:endParaRPr lang="ru-RU" sz="2800" dirty="0" smtClean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Смелость города берет. </a:t>
            </a:r>
            <a:endParaRPr lang="ru-RU" sz="2800" dirty="0" smtClean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Не тот герой, кто награду ждет, а тот герой, кто за народ идет. </a:t>
            </a:r>
            <a:endParaRPr lang="ru-RU" sz="2800" dirty="0" smtClean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Тот герой, кто за Родину горой. </a:t>
            </a:r>
            <a:endParaRPr lang="ru-RU" sz="2800" dirty="0" smtClean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Очень важно воевать отважно.</a:t>
            </a:r>
            <a:endParaRPr lang="ru-RU" sz="2800" dirty="0" smtClean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  <a:p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Отвага мед пьет и кандалы рвет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9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700808"/>
            <a:ext cx="6400800" cy="1473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864096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/>
                <a:ea typeface="Times New Roman"/>
              </a:rPr>
              <a:t>Задание 2.</a:t>
            </a:r>
            <a:r>
              <a:rPr lang="ru-RU" sz="2800" dirty="0">
                <a:latin typeface="Times New Roman"/>
                <a:ea typeface="Times New Roman"/>
              </a:rPr>
              <a:t> 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734494"/>
              </p:ext>
            </p:extLst>
          </p:nvPr>
        </p:nvGraphicFramePr>
        <p:xfrm>
          <a:off x="251520" y="1268762"/>
          <a:ext cx="8568952" cy="5231460"/>
        </p:xfrm>
        <a:graphic>
          <a:graphicData uri="http://schemas.openxmlformats.org/drawingml/2006/table">
            <a:tbl>
              <a:tblPr firstRow="1" firstCol="1" bandRow="1"/>
              <a:tblGrid>
                <a:gridCol w="3523916"/>
                <a:gridCol w="1649149"/>
                <a:gridCol w="3395887"/>
              </a:tblGrid>
              <a:tr h="709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 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Событие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 сентября 1939 года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Начало Курской битвы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 июня 1941 года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Снятие блокады Ленинграда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9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05 июля 1943 года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Нападение фашистской Германии на СССР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 января 1944 года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День Победы</a:t>
                      </a:r>
                      <a:endParaRPr lang="ru-RU" sz="24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 мая 1945 года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Начало второй мировой войны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3779912" y="2348880"/>
            <a:ext cx="1656184" cy="36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779912" y="3068960"/>
            <a:ext cx="165618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779912" y="2348880"/>
            <a:ext cx="1656184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779912" y="3068960"/>
            <a:ext cx="1656184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779912" y="5229200"/>
            <a:ext cx="165618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47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532317" cy="1296144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ru-RU" sz="4800" i="1" dirty="0">
                <a:effectLst/>
                <a:latin typeface="Times New Roman"/>
                <a:ea typeface="Times New Roman"/>
                <a:cs typeface="Times New Roman"/>
              </a:rPr>
              <a:t>Задание 3.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980728"/>
            <a:ext cx="8640960" cy="5616624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endParaRPr lang="ru-RU" sz="2200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Брестская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Жуков  Георгий  Константинович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Курская дуга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Оранжевая-огонь, пламя, черная-дым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9 мая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Военный парад на Красной площади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Москва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Сталинградская битва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Ладожское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Ал.  Невского, Ал.  Суворова, М.  Кутузова, Б.  Хмельницкого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П.  Нахимова,  Ф.  Ушакова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Алексей </a:t>
            </a:r>
            <a:r>
              <a:rPr lang="ru-RU" sz="22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Маресьев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Берлин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Рокоссовский  Константин  Константинович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2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И.В.  Сталин</a:t>
            </a:r>
            <a:endParaRPr lang="ru-RU" sz="2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19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548681"/>
            <a:ext cx="7175351" cy="129614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Calibri"/>
                <a:cs typeface="Times New Roman"/>
              </a:rPr>
              <a:t>Задание 4.</a:t>
            </a:r>
            <a:r>
              <a:rPr lang="ru-RU" sz="4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873159"/>
              </p:ext>
            </p:extLst>
          </p:nvPr>
        </p:nvGraphicFramePr>
        <p:xfrm>
          <a:off x="899592" y="1412776"/>
          <a:ext cx="5400600" cy="4677408"/>
        </p:xfrm>
        <a:graphic>
          <a:graphicData uri="http://schemas.openxmlformats.org/drawingml/2006/table">
            <a:tbl>
              <a:tblPr firstRow="1" firstCol="1" bandRow="1"/>
              <a:tblGrid>
                <a:gridCol w="3096344"/>
                <a:gridCol w="2304256"/>
              </a:tblGrid>
              <a:tr h="584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2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2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2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424936" cy="53285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12 городов-героев + 1крепость-герой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Москва, 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Ленинград (Санкт-Петербург), 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Новороссийск, 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Тула, 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Смоленск, 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Мурманск, 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Волгоград (Сталинград), 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Одесса (Украина),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Керчь, 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Севастополь, 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Киев (Украина),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b="1" i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Минск (Республика Беларусь), </a:t>
            </a:r>
            <a:endParaRPr lang="ru-RU" sz="1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r>
              <a:rPr lang="ru-RU" sz="2400" b="1" i="1" u="sng" dirty="0" smtClean="0">
                <a:solidFill>
                  <a:schemeClr val="accent2"/>
                </a:solidFill>
                <a:ea typeface="Calibri"/>
              </a:rPr>
              <a:t>13</a:t>
            </a:r>
            <a:r>
              <a:rPr lang="ru-RU" sz="2400" b="1" i="1" u="sng" dirty="0" smtClean="0">
                <a:solidFill>
                  <a:srgbClr val="FF0000"/>
                </a:solidFill>
                <a:ea typeface="Calibri"/>
              </a:rPr>
              <a:t>. Брестская крепость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175351" cy="122413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  <a:cs typeface="Times New Roman"/>
              </a:rPr>
              <a:t>Задание 5. </a:t>
            </a:r>
            <a:r>
              <a:rPr lang="ru-RU" sz="4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75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75169"/>
            <a:ext cx="8280920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Цель: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 сформировать условия у педагогов в получении исторических знаний определенного периода и дальнейшей своей работы по военно-патриотическому воспитанию подрастающего поколения.</a:t>
            </a:r>
            <a:endParaRPr lang="ru-RU" sz="2400" dirty="0" smtClean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Задачи:</a:t>
            </a:r>
            <a:endParaRPr lang="ru-RU" sz="2400" dirty="0" smtClean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- систематизация знаний педагогов, (классных руководителей) о  событиях в период войны1941-1945 гг., полной героических примеров мужества и отваги советских людей в борьбе за свободу и независимость своей Родины и освобождения от фашизма;</a:t>
            </a:r>
            <a:endParaRPr lang="ru-RU" sz="2400" dirty="0" smtClean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- обучение  педагогов, (родителей)  приемам воспитания через средства  получения  конкретной информации  о событиях  в войне 1941-1945 гг.</a:t>
            </a:r>
            <a:endParaRPr lang="ru-RU" sz="2400" dirty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5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512759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Форма проведения: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 мероприятие в виде соревнования групп , можно индивидуально (в зависимости от количества людей).</a:t>
            </a:r>
            <a:endParaRPr lang="ru-RU" sz="2800" dirty="0" smtClean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Форма взаимодействия: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  групповая  деятельность.</a:t>
            </a:r>
            <a:endParaRPr lang="ru-RU" sz="2800" dirty="0" smtClean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Рекомендации: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 объектом изучения  является процесс военно-патриотического воспитания посредством получения информации  о событиях происходящих в 1941-1945 гг.</a:t>
            </a:r>
            <a:endParaRPr lang="ru-RU" sz="2800" dirty="0" smtClean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МТО: 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Интерактивная доска, ноутбук, видеопроектор, анкета, раздаточный материал и т.д.</a:t>
            </a:r>
            <a:endParaRPr lang="ru-RU" sz="2800" dirty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37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856895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Задание 1:</a:t>
            </a:r>
            <a:r>
              <a:rPr lang="ru-RU" sz="32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32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« Пословицы и  поговорки  о мужестве, подвиге, храбрости, героизме и отваге».</a:t>
            </a:r>
            <a:endParaRPr lang="ru-RU" sz="3200" dirty="0" smtClean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i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Команды называют по очереди пословицы и поговорки. Выигрывает команда, назвавшая пословицу самыми последними:</a:t>
            </a:r>
            <a:endParaRPr lang="ru-RU" sz="3200" dirty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285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726726"/>
              </p:ext>
            </p:extLst>
          </p:nvPr>
        </p:nvGraphicFramePr>
        <p:xfrm>
          <a:off x="395535" y="1988840"/>
          <a:ext cx="8424936" cy="4551057"/>
        </p:xfrm>
        <a:graphic>
          <a:graphicData uri="http://schemas.openxmlformats.org/drawingml/2006/table">
            <a:tbl>
              <a:tblPr firstRow="1" firstCol="1" bandRow="1"/>
              <a:tblGrid>
                <a:gridCol w="3368675"/>
                <a:gridCol w="1677596"/>
                <a:gridCol w="3378665"/>
              </a:tblGrid>
              <a:tr h="426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 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Событие</a:t>
                      </a:r>
                      <a:endParaRPr lang="ru-RU" sz="2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 сентября 1939 года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Начало Курской битвы</a:t>
                      </a:r>
                      <a:endParaRPr lang="ru-RU" sz="2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 июня 1941 года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Снятие блокады Ленинграда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05 июля 1943 года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Нападение фашистской Германии на СССР</a:t>
                      </a:r>
                      <a:endParaRPr lang="ru-RU" sz="2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 января 1944 года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День Победы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 мая 1945 года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Начало второй мировой войны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  <a:ln>
            <a:noFill/>
          </a:ln>
          <a:effectLst/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Задание 2.</a:t>
            </a:r>
            <a:r>
              <a:rPr lang="ru-RU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 : </a:t>
            </a:r>
            <a:r>
              <a:rPr lang="ru-RU" sz="2400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С помощью стрелок </a:t>
            </a:r>
            <a:r>
              <a:rPr lang="ru-RU" sz="2400" i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обозначить историческое</a:t>
            </a:r>
            <a:r>
              <a:rPr lang="ru-RU" sz="2400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  событие  в соответствии с датой, произошедшее в период войны 1941-1945 гг. </a:t>
            </a:r>
            <a:r>
              <a:rPr lang="ru-RU" sz="2400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72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46449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1.  Крепость-герой, принявшая  удар фашистских войск в первые дни войны  1941 года? </a:t>
            </a:r>
            <a:endParaRPr lang="ru-RU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2.  Выдающийся советский военачальник,  руководил обороной Москвы в 1941 году?</a:t>
            </a:r>
            <a:endParaRPr lang="ru-RU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3.  Крупное танковое сражение  1943 года?</a:t>
            </a:r>
            <a:endParaRPr lang="ru-RU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4.   Георгиевская лента  –  что символизируют оранжевый и черный  цвета?</a:t>
            </a:r>
            <a:endParaRPr lang="ru-RU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5.   Дата, когда отмечают День Победы в нашей стране?</a:t>
            </a:r>
            <a:endParaRPr lang="ru-RU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6.  Какое историческое событие, транслировалось по радио на всю страну, которое  происходило в Москве в  ноябре 1941 года? </a:t>
            </a:r>
            <a:endParaRPr lang="ru-RU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7.  Назовите город, который  защищали 28 героев-панфиловцев? </a:t>
            </a:r>
            <a:endParaRPr lang="ru-RU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208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Задание </a:t>
            </a:r>
            <a:r>
              <a:rPr lang="ru-RU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3. Блиц-опрос.</a:t>
            </a:r>
            <a:r>
              <a:rPr lang="ru-RU" sz="2400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r>
              <a:rPr lang="ru-RU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Ответить максимально правильно  на   вопросы,  за определенное время.</a:t>
            </a:r>
            <a:r>
              <a:rPr lang="ru-RU" sz="2400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20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36904" cy="547260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8</a:t>
            </a:r>
            <a:r>
              <a:rPr lang="ru-RU" sz="20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.</a:t>
            </a: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 Какое  сражение стало началом коренного перелома в Великой Отечественной                                          войне в пользу Красной Армии?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9. </a:t>
            </a: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«Дорога жизни», которая проходила через водоем и соединяла блокадный Ленинград с Большой землей. Назовите это озеро, по которой эта дорога  проходила?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10.</a:t>
            </a: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 В честь каких  полководцев в годы войны были введены ордена для награждения? Названия орденов?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11. В период с 1941по1945 были введены ордена в честь   русских флотоводцев? Названия орденов?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12.  Советский летчик, Герой Советского Союза, после ранения лишился обеих ног но  вернулся в строй и к концу войны еще сбил 7 самолетов противника?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13. Назовите город, где воздвигнут монумент советскому воину-освободителю с девочкой на руках?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14.  Назовите имя известного, прославленного, советского военачальника, которому выпала честь командовать Парадом Победы в Москве в 1945 году.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15.  Верховный главнокомандующий Вооруженными Силами СССР в 1941-1945 г. г…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36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7"/>
            <a:ext cx="849694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Задание 4. </a:t>
            </a:r>
            <a:r>
              <a:rPr lang="ru-RU" i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Определить правильные названия военной техники и вооружения времен Великой Отечественной войны</a:t>
            </a:r>
            <a:endParaRPr lang="ru-RU" dirty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626204"/>
              </p:ext>
            </p:extLst>
          </p:nvPr>
        </p:nvGraphicFramePr>
        <p:xfrm>
          <a:off x="179512" y="1268760"/>
          <a:ext cx="8712968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3096344"/>
                <a:gridCol w="950137"/>
                <a:gridCol w="208280"/>
                <a:gridCol w="3738127"/>
              </a:tblGrid>
              <a:tr h="6570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Боевая машина реактивной артиллерии  «БИ-31»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Танк  «КВ-2»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Станковый пулемет «Максим»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Пистолет-пулемет системы Шпагина (ППШ)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Бомбардировщик «Пе-2»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Истребитель «Як-3»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Танк  «Т-34»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95" y="5949280"/>
            <a:ext cx="273031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C:\Documents and Settings\Дмитрий\Рабочий стол\Валеры\танк\T34.jpg"/>
          <p:cNvPicPr/>
          <p:nvPr/>
        </p:nvPicPr>
        <p:blipFill>
          <a:blip r:embed="rId3" cstate="print">
            <a:clrChange>
              <a:clrFrom>
                <a:srgbClr val="F4F4F6"/>
              </a:clrFrom>
              <a:clrTo>
                <a:srgbClr val="F4F4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9595" y="5229200"/>
            <a:ext cx="2730317" cy="571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 descr="C:\Users\User\Desktop\Фотки\kv-2-1940_sm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95" y="4581128"/>
            <a:ext cx="2730317" cy="6480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C:\Users\User\Documents\19411945-13-638.jpg"/>
          <p:cNvPicPr/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77" t="19167" r="3703" b="7500"/>
          <a:stretch/>
        </p:blipFill>
        <p:spPr bwMode="auto">
          <a:xfrm>
            <a:off x="1049596" y="3933056"/>
            <a:ext cx="2730316" cy="6480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2" descr="C:\Documents and Settings\Дмитрий\Рабочий стол\yak-3.jpg"/>
          <p:cNvPicPr/>
          <p:nvPr/>
        </p:nvPicPr>
        <p:blipFill>
          <a:blip r:embed="rId7" cstate="print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9597" y="3284984"/>
            <a:ext cx="2730315" cy="648072"/>
          </a:xfrm>
          <a:prstGeom prst="rect">
            <a:avLst/>
          </a:prstGeom>
          <a:noFill/>
        </p:spPr>
      </p:pic>
      <p:pic>
        <p:nvPicPr>
          <p:cNvPr id="15" name="Picture 2" descr="C:\Documents and Settings\Дмитрий\Рабочий стол\Валеры\катюша\artBM31.jpg"/>
          <p:cNvPicPr/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8"/>
          <a:stretch>
            <a:fillRect/>
          </a:stretch>
        </p:blipFill>
        <p:spPr bwMode="auto">
          <a:xfrm>
            <a:off x="1049595" y="2636911"/>
            <a:ext cx="2730317" cy="648073"/>
          </a:xfrm>
          <a:prstGeom prst="rect">
            <a:avLst/>
          </a:prstGeom>
          <a:noFill/>
        </p:spPr>
      </p:pic>
      <p:pic>
        <p:nvPicPr>
          <p:cNvPr id="16" name="Picture 2" descr="C:\Documents and Settings\Дмитрий\Рабочий стол\Валеры\самолеты\Pe-2.jpg"/>
          <p:cNvPicPr/>
          <p:nvPr/>
        </p:nvPicPr>
        <p:blipFill>
          <a:blip r:embed="rId9" cstate="print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9595" y="1916833"/>
            <a:ext cx="2730317" cy="6948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506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72816"/>
            <a:ext cx="8568952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Задание 5. Ответьте на вопрос.  </a:t>
            </a:r>
            <a:r>
              <a:rPr lang="ru-RU" sz="3600" i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Назовите  количество  и города Советского Союза удостоенные в период  с 08.05.1965года  по 06.05.1985 года почетных званий «город-герой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»?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endParaRPr lang="ru-RU" sz="3600" dirty="0">
              <a:solidFill>
                <a:schemeClr val="accent1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116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109</TotalTime>
  <Words>570</Words>
  <Application>Microsoft Office PowerPoint</Application>
  <PresentationFormat>Экран (4:3)</PresentationFormat>
  <Paragraphs>145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«Деловая игра для педагогов,  родителей в процессе организации патриотического воспитания обучающихся» </vt:lpstr>
      <vt:lpstr>Презентация PowerPoint</vt:lpstr>
      <vt:lpstr>Презентация PowerPoint</vt:lpstr>
      <vt:lpstr>Презентация PowerPoint</vt:lpstr>
      <vt:lpstr>Задание 2. : С помощью стрелок обозначить историческое  событие  в соответствии с датой, произошедшее в период войны 1941-1945 гг.  </vt:lpstr>
      <vt:lpstr>Задание 3. Блиц-опрос.  Ответить максимально правильно  на   вопросы,  за определенное время. </vt:lpstr>
      <vt:lpstr>8.  Какое  сражение стало началом коренного перелома в Великой Отечественной                                          войне в пользу Красной Армии? 9. «Дорога жизни», которая проходила через водоем и соединяла блокадный Ленинград с Большой землей. Назовите это озеро, по которой эта дорога  проходила? 10.  В честь каких  полководцев в годы войны были введены ордена для награждения? Названия орденов? 11. В период с 1941по1945 были введены ордена в честь   русских флотоводцев? Названия орденов? 12.  Советский летчик, Герой Советского Союза, после ранения лишился обеих ног но  вернулся в строй и к концу войны еще сбил 7 самолетов противника? 13. Назовите город, где воздвигнут монумент советскому воину-освободителю с девочкой на руках?  14.  Назовите имя известного, прославленного, советского военачальника, которому выпала честь командовать Парадом Победы в Москве в 1945 году.  15.  Верховный главнокомандующий Вооруженными Силами СССР в 1941-1945 г. г… </vt:lpstr>
      <vt:lpstr>Презентация PowerPoint</vt:lpstr>
      <vt:lpstr>Презентация PowerPoint</vt:lpstr>
      <vt:lpstr>  Примерные ответы:  «потому что  живу и работаю на благо страны», «потому что люблю свою родную страну»,  «потому что горжусь прошлым, ценю настоящее и верю в будущее нашей Великой страны»!,   «потому что люблю помидоры,  ем их с кетчупом и запиваю томатным соком»   </vt:lpstr>
      <vt:lpstr>Презентация PowerPoint</vt:lpstr>
      <vt:lpstr>Презентация PowerPoint</vt:lpstr>
      <vt:lpstr>Задание 2. </vt:lpstr>
      <vt:lpstr>Задание 3. </vt:lpstr>
      <vt:lpstr>Задание 4. </vt:lpstr>
      <vt:lpstr>Задание 5.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«Деловая игра для педагогов,  родителей в процессе организации патриотического воспитания обучающихся»</dc:title>
  <dc:creator>Windows User</dc:creator>
  <cp:lastModifiedBy>Windows User</cp:lastModifiedBy>
  <cp:revision>13</cp:revision>
  <dcterms:created xsi:type="dcterms:W3CDTF">2017-01-10T17:39:44Z</dcterms:created>
  <dcterms:modified xsi:type="dcterms:W3CDTF">2017-02-15T16:37:32Z</dcterms:modified>
</cp:coreProperties>
</file>