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76" r:id="rId4"/>
    <p:sldId id="259" r:id="rId5"/>
    <p:sldId id="256" r:id="rId6"/>
    <p:sldId id="261" r:id="rId7"/>
    <p:sldId id="263" r:id="rId8"/>
    <p:sldId id="262" r:id="rId9"/>
    <p:sldId id="265" r:id="rId10"/>
    <p:sldId id="257" r:id="rId11"/>
    <p:sldId id="266" r:id="rId12"/>
    <p:sldId id="264" r:id="rId13"/>
    <p:sldId id="268" r:id="rId14"/>
    <p:sldId id="274" r:id="rId15"/>
    <p:sldId id="270" r:id="rId16"/>
    <p:sldId id="269" r:id="rId17"/>
    <p:sldId id="272" r:id="rId18"/>
    <p:sldId id="273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4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D0DBA-F0F9-41A3-8ACF-6921A73AC42E}" type="datetimeFigureOut">
              <a:rPr lang="ru-RU" smtClean="0"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0089-58FA-4530-9BCE-74A25B7537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253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D0DBA-F0F9-41A3-8ACF-6921A73AC42E}" type="datetimeFigureOut">
              <a:rPr lang="ru-RU" smtClean="0"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0089-58FA-4530-9BCE-74A25B7537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490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D0DBA-F0F9-41A3-8ACF-6921A73AC42E}" type="datetimeFigureOut">
              <a:rPr lang="ru-RU" smtClean="0"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0089-58FA-4530-9BCE-74A25B7537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073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D0DBA-F0F9-41A3-8ACF-6921A73AC42E}" type="datetimeFigureOut">
              <a:rPr lang="ru-RU" smtClean="0"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0089-58FA-4530-9BCE-74A25B7537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555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D0DBA-F0F9-41A3-8ACF-6921A73AC42E}" type="datetimeFigureOut">
              <a:rPr lang="ru-RU" smtClean="0"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0089-58FA-4530-9BCE-74A25B7537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180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D0DBA-F0F9-41A3-8ACF-6921A73AC42E}" type="datetimeFigureOut">
              <a:rPr lang="ru-RU" smtClean="0"/>
              <a:t>17.01.2016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0089-58FA-4530-9BCE-74A25B7537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76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D0DBA-F0F9-41A3-8ACF-6921A73AC42E}" type="datetimeFigureOut">
              <a:rPr lang="ru-RU" smtClean="0"/>
              <a:t>17.01.2016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0089-58FA-4530-9BCE-74A25B7537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36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D0DBA-F0F9-41A3-8ACF-6921A73AC42E}" type="datetimeFigureOut">
              <a:rPr lang="ru-RU" smtClean="0"/>
              <a:t>17.01.2016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0089-58FA-4530-9BCE-74A25B7537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998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D0DBA-F0F9-41A3-8ACF-6921A73AC42E}" type="datetimeFigureOut">
              <a:rPr lang="ru-RU" smtClean="0"/>
              <a:t>17.01.2016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0089-58FA-4530-9BCE-74A25B7537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702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D0DBA-F0F9-41A3-8ACF-6921A73AC42E}" type="datetimeFigureOut">
              <a:rPr lang="ru-RU" smtClean="0"/>
              <a:t>17.01.2016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0089-58FA-4530-9BCE-74A25B7537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179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D0DBA-F0F9-41A3-8ACF-6921A73AC42E}" type="datetimeFigureOut">
              <a:rPr lang="ru-RU" smtClean="0"/>
              <a:t>17.01.2016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0089-58FA-4530-9BCE-74A25B7537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346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D0DBA-F0F9-41A3-8ACF-6921A73AC42E}" type="datetimeFigureOut">
              <a:rPr lang="ru-RU" smtClean="0"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50089-58FA-4530-9BCE-74A25B7537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966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70C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-387424"/>
            <a:ext cx="7772400" cy="1470025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effectLst/>
              </a:rPr>
              <a:t>ПОРТАЛ ПЕДАГОГА</a:t>
            </a:r>
            <a:endParaRPr lang="ru-RU" sz="1600" dirty="0">
              <a:solidFill>
                <a:schemeClr val="bg1"/>
              </a:solidFill>
              <a:effectLst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611560" y="1628800"/>
            <a:ext cx="7992888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b="1" dirty="0" smtClean="0">
                <a:solidFill>
                  <a:srgbClr val="0070C0"/>
                </a:solidFill>
              </a:rPr>
              <a:t>ПОРТФОЛИО</a:t>
            </a:r>
            <a:endParaRPr lang="ru-RU" sz="4000" b="1" dirty="0" smtClean="0">
              <a:solidFill>
                <a:srgbClr val="0070C0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учителя – логопеда</a:t>
            </a:r>
          </a:p>
          <a:p>
            <a:r>
              <a:rPr lang="ru-RU" sz="2400" i="1" dirty="0" smtClean="0">
                <a:solidFill>
                  <a:schemeClr val="tx1"/>
                </a:solidFill>
              </a:rPr>
              <a:t>МБДОУ «Центр развития ребенка – детский сад № 11 «Рябинушка»</a:t>
            </a:r>
            <a:endParaRPr lang="ru-RU" sz="2400" i="1" dirty="0">
              <a:solidFill>
                <a:schemeClr val="tx1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-468560" y="4066727"/>
            <a:ext cx="7992888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b="1" dirty="0" smtClean="0">
                <a:solidFill>
                  <a:srgbClr val="0070C0"/>
                </a:solidFill>
              </a:rPr>
              <a:t>ЛИМАНСКОЙ</a:t>
            </a:r>
          </a:p>
          <a:p>
            <a:r>
              <a:rPr lang="ru-RU" sz="4400" b="1" dirty="0" smtClean="0">
                <a:solidFill>
                  <a:srgbClr val="0070C0"/>
                </a:solidFill>
              </a:rPr>
              <a:t>ЕЛЕНЫ ОЛЕГОВНЫ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7170" name="Picture 2" descr="I:\ДОКУМЕНТЫ\DSC0005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373711">
            <a:off x="6810609" y="3664274"/>
            <a:ext cx="1737103" cy="26055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8100392" y="188640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7617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8976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9249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0" dirty="0" smtClean="0">
                <a:effectLst/>
              </a:rPr>
              <a:t>Для родителей действует</a:t>
            </a:r>
            <a:br>
              <a:rPr lang="ru-RU" sz="3600" b="0" dirty="0" smtClean="0">
                <a:effectLst/>
              </a:rPr>
            </a:br>
            <a:r>
              <a:rPr lang="ru-RU" sz="5300" dirty="0" smtClean="0">
                <a:effectLst/>
              </a:rPr>
              <a:t>«Школа </a:t>
            </a:r>
            <a:r>
              <a:rPr lang="ru-RU" sz="5300" dirty="0">
                <a:effectLst/>
              </a:rPr>
              <a:t>логопеда»</a:t>
            </a:r>
            <a:r>
              <a:rPr lang="ru-RU" dirty="0">
                <a:effectLst/>
              </a:rPr>
              <a:t> - 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sz="3600" b="0" dirty="0" smtClean="0">
                <a:effectLst/>
              </a:rPr>
              <a:t>это </a:t>
            </a:r>
            <a:r>
              <a:rPr lang="ru-RU" sz="3600" b="0" dirty="0">
                <a:effectLst/>
              </a:rPr>
              <a:t>совместные занятия (в вечернее </a:t>
            </a:r>
            <a:r>
              <a:rPr lang="ru-RU" sz="3600" b="0" dirty="0" smtClean="0">
                <a:effectLst/>
              </a:rPr>
              <a:t>время) </a:t>
            </a:r>
            <a:r>
              <a:rPr lang="ru-RU" sz="3600" b="0" dirty="0">
                <a:effectLst/>
              </a:rPr>
              <a:t>детей, посещающих логопедические занятия, и родителей, а также бабушек и дедушек детей. </a:t>
            </a:r>
            <a:r>
              <a:rPr lang="ru-RU" sz="3600" b="0" dirty="0" smtClean="0">
                <a:effectLst/>
              </a:rPr>
              <a:t/>
            </a:r>
            <a:br>
              <a:rPr lang="ru-RU" sz="3600" b="0" dirty="0" smtClean="0">
                <a:effectLst/>
              </a:rPr>
            </a:br>
            <a:r>
              <a:rPr lang="ru-RU" sz="3600" b="0" dirty="0">
                <a:effectLst/>
              </a:rPr>
              <a:t/>
            </a:r>
            <a:br>
              <a:rPr lang="ru-RU" sz="3600" b="0" dirty="0">
                <a:effectLst/>
              </a:rPr>
            </a:br>
            <a:r>
              <a:rPr lang="ru-RU" sz="3600" b="0" dirty="0" smtClean="0">
                <a:effectLst/>
              </a:rPr>
              <a:t>Школу </a:t>
            </a:r>
            <a:r>
              <a:rPr lang="ru-RU" sz="3600" b="0" dirty="0">
                <a:effectLst/>
              </a:rPr>
              <a:t>могут посещать родители и дети, имеющие нарушения речи, но не посещающие занятия в логопедическом пункте.</a:t>
            </a:r>
          </a:p>
        </p:txBody>
      </p:sp>
    </p:spTree>
    <p:extLst>
      <p:ext uri="{BB962C8B-B14F-4D97-AF65-F5344CB8AC3E}">
        <p14:creationId xmlns:p14="http://schemas.microsoft.com/office/powerpoint/2010/main" val="2964928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0" dirty="0" smtClean="0">
                <a:effectLst/>
              </a:rPr>
              <a:t>Для родителей создан сайт</a:t>
            </a:r>
            <a:br>
              <a:rPr lang="ru-RU" sz="3600" b="0" dirty="0" smtClean="0">
                <a:effectLst/>
              </a:rPr>
            </a:br>
            <a:r>
              <a:rPr lang="ru-RU" sz="5300" dirty="0" smtClean="0">
                <a:effectLst/>
              </a:rPr>
              <a:t>«ЛОГОПЕД»</a:t>
            </a:r>
            <a:endParaRPr lang="ru-RU" sz="3600" b="0" dirty="0"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7584" y="1988840"/>
            <a:ext cx="7632847" cy="40689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15288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/>
              </a:rPr>
              <a:t>Постоянно занимаюсь профессиональным развитием через различные формы</a:t>
            </a:r>
            <a:br>
              <a:rPr lang="ru-RU" dirty="0" smtClean="0">
                <a:effectLst/>
              </a:rPr>
            </a:b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24769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/>
              </a:rPr>
              <a:t>Курсы повышения квалификации</a:t>
            </a:r>
            <a:endParaRPr lang="ru-RU" dirty="0">
              <a:effectLst/>
            </a:endParaRPr>
          </a:p>
        </p:txBody>
      </p:sp>
      <p:pic>
        <p:nvPicPr>
          <p:cNvPr id="3075" name="Picture 3" descr="I:\ДОКУМЕНТЫ\выложены\IMG_20140312_0009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691" y="2060848"/>
            <a:ext cx="4464496" cy="3163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I:\ДОКУМЕНТЫ\выложены\фото_20141114_00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1" y="1412776"/>
            <a:ext cx="3594770" cy="2571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:\ДОКУМЕНТЫ\выложены\IMG_20140312_001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4149080"/>
            <a:ext cx="3605027" cy="25021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980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92413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effectLst/>
              </a:rPr>
              <a:t>Конференции</a:t>
            </a:r>
            <a:endParaRPr lang="ru-RU" dirty="0">
              <a:effectLst/>
            </a:endParaRPr>
          </a:p>
        </p:txBody>
      </p:sp>
      <p:pic>
        <p:nvPicPr>
          <p:cNvPr id="4098" name="Picture 2" descr="I:\ДОКУМЕНТЫ\выложены\IMG_20140312_0005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60" y="1196752"/>
            <a:ext cx="3384376" cy="2349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:\ДОКУМЕНТЫ\выложены\IMG_20140312_0007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1412776"/>
            <a:ext cx="3232052" cy="2250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I:\ДОКУМЕНТЫ\выложены\IMG_20140312_0006.pn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40152" y="1628800"/>
            <a:ext cx="3108432" cy="2349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I:\ДОКУМЕНТЫ\выложены\IMG_20140312_0011 (2)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212976"/>
            <a:ext cx="2096096" cy="2966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:\ДОКУМЕНТЫ\выложены\IMG_20140312_0009 (2)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3429000"/>
            <a:ext cx="2078846" cy="2975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I:\ДОКУМЕНТЫ\документы_20141126_0002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3717032"/>
            <a:ext cx="3225849" cy="22726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792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err="1" smtClean="0">
                <a:effectLst/>
              </a:rPr>
              <a:t>Вебинары</a:t>
            </a:r>
            <a:endParaRPr lang="ru-RU" dirty="0">
              <a:effectLst/>
            </a:endParaRPr>
          </a:p>
        </p:txBody>
      </p:sp>
      <p:pic>
        <p:nvPicPr>
          <p:cNvPr id="5122" name="Picture 2" descr="I:\ДОКУМЕНТЫ\00087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777" y="1268760"/>
            <a:ext cx="2965321" cy="2095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I:\ДОКУМЕНТЫ\2795_Лиманская_Елена_Олеговна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1412776"/>
            <a:ext cx="2909302" cy="2057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I:\ДОКУМЕНТЫ\выложены\сертификат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861048"/>
            <a:ext cx="2503068" cy="1769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:\ДОКУМЕНТЫ\выложены\серт 1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4072" y="4581128"/>
            <a:ext cx="2503068" cy="1769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I:\ДОКУМЕНТЫ\выложены\серт 2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1273020"/>
            <a:ext cx="2503068" cy="1769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I:\ДОКУМЕНТЫ\выложены\серт 3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3819942"/>
            <a:ext cx="2503068" cy="1769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I:\ДОКУМЕНТЫ\выложены\сертификат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3140968"/>
            <a:ext cx="2503068" cy="1769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I:\ДОКУМЕНТЫ\create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4745792"/>
            <a:ext cx="2511815" cy="17757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555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effectLst/>
              </a:rPr>
              <a:t>Круглый стол и мастер-классы </a:t>
            </a:r>
            <a:endParaRPr lang="ru-RU" dirty="0">
              <a:effectLst/>
            </a:endParaRPr>
          </a:p>
        </p:txBody>
      </p:sp>
      <p:pic>
        <p:nvPicPr>
          <p:cNvPr id="6146" name="Picture 2" descr="I:\ДОКУМЕНТЫ\create мастер-класс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954" y="1421714"/>
            <a:ext cx="2350763" cy="3323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93620" y="1666812"/>
            <a:ext cx="2390752" cy="3332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92080" y="3467188"/>
            <a:ext cx="3568423" cy="2733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38849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1213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effectLst/>
              </a:rPr>
              <a:t>Мои достижения</a:t>
            </a:r>
            <a:endParaRPr lang="ru-RU" dirty="0">
              <a:effectLst/>
            </a:endParaRPr>
          </a:p>
        </p:txBody>
      </p:sp>
      <p:pic>
        <p:nvPicPr>
          <p:cNvPr id="8194" name="Picture 2" descr="I:\ДОКУМЕНТЫ\документы_20141126_00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836712"/>
            <a:ext cx="2242971" cy="3128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I:\ДОКУМЕНТЫ\документы_20141126_000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7428" y="1253789"/>
            <a:ext cx="2149517" cy="3107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:\ДОКУМЕНТЫ\Лиманская Елена Олеговна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2217122" cy="3110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I:\ДОКУМЕНТЫ\2место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1340768"/>
            <a:ext cx="2320277" cy="3107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:\ДОКУМЕНТЫ\выложены\ЛОГОПЕД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7185" y="3429000"/>
            <a:ext cx="2175001" cy="3076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I:\ДОКУМЕНТЫ\выложены\IMG_20140312_0012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3535547"/>
            <a:ext cx="2113135" cy="3041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I:\ДОКУМЕНТЫ\выложены\IMG_20140312_0014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3429000"/>
            <a:ext cx="2209040" cy="3146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4745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dirty="0" smtClean="0">
                <a:effectLst/>
              </a:rPr>
              <a:t>Терпение и творчество,</a:t>
            </a:r>
            <a:br>
              <a:rPr lang="ru-RU" sz="4800" dirty="0" smtClean="0">
                <a:effectLst/>
              </a:rPr>
            </a:br>
            <a:r>
              <a:rPr lang="ru-RU" sz="4800" dirty="0" smtClean="0">
                <a:effectLst/>
              </a:rPr>
              <a:t>Упорство и победа –</a:t>
            </a:r>
            <a:br>
              <a:rPr lang="ru-RU" sz="4800" dirty="0" smtClean="0">
                <a:effectLst/>
              </a:rPr>
            </a:br>
            <a:r>
              <a:rPr lang="ru-RU" sz="4800" dirty="0" smtClean="0">
                <a:effectLst/>
              </a:rPr>
              <a:t>Вот главные этапы</a:t>
            </a:r>
            <a:br>
              <a:rPr lang="ru-RU" sz="4800" dirty="0" smtClean="0">
                <a:effectLst/>
              </a:rPr>
            </a:br>
            <a:r>
              <a:rPr lang="ru-RU" sz="4800" dirty="0" smtClean="0">
                <a:effectLst/>
              </a:rPr>
              <a:t>В работе логопеда.</a:t>
            </a:r>
            <a:endParaRPr lang="ru-RU" sz="4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509533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dirty="0" smtClean="0">
                <a:effectLst/>
              </a:rPr>
              <a:t>СПАСИБО</a:t>
            </a:r>
            <a:br>
              <a:rPr lang="ru-RU" sz="4800" dirty="0" smtClean="0">
                <a:effectLst/>
              </a:rPr>
            </a:br>
            <a:r>
              <a:rPr lang="ru-RU" sz="4800" dirty="0" smtClean="0">
                <a:effectLst/>
              </a:rPr>
              <a:t>ЗА</a:t>
            </a:r>
            <a:br>
              <a:rPr lang="ru-RU" sz="4800" dirty="0" smtClean="0">
                <a:effectLst/>
              </a:rPr>
            </a:br>
            <a:r>
              <a:rPr lang="ru-RU" sz="4800" dirty="0" smtClean="0">
                <a:effectLst/>
              </a:rPr>
              <a:t>ВНИМАНИЕ!</a:t>
            </a:r>
            <a:endParaRPr lang="ru-RU" sz="4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42361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3812" y="2780928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dirty="0" smtClean="0">
                <a:effectLst/>
              </a:rPr>
              <a:t>«Бороться и искать, </a:t>
            </a:r>
            <a:br>
              <a:rPr lang="ru-RU" sz="5400" dirty="0" smtClean="0">
                <a:effectLst/>
              </a:rPr>
            </a:br>
            <a:r>
              <a:rPr lang="ru-RU" sz="5400" dirty="0" smtClean="0">
                <a:effectLst/>
              </a:rPr>
              <a:t>найти и не сдаваться»</a:t>
            </a:r>
            <a:endParaRPr lang="ru-RU" sz="5400" dirty="0">
              <a:effectLst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683568" y="1052736"/>
            <a:ext cx="7992888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dirty="0" smtClean="0">
                <a:solidFill>
                  <a:srgbClr val="0070C0"/>
                </a:solidFill>
              </a:rPr>
              <a:t>ЖИЗНЕННОЕ КРЕДО:</a:t>
            </a:r>
            <a:endParaRPr lang="ru-RU" sz="2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663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3812" y="3068960"/>
            <a:ext cx="7772400" cy="1470025"/>
          </a:xfrm>
        </p:spPr>
        <p:txBody>
          <a:bodyPr>
            <a:noAutofit/>
          </a:bodyPr>
          <a:lstStyle/>
          <a:p>
            <a:r>
              <a:rPr lang="ru-RU" sz="4000" dirty="0" smtClean="0">
                <a:effectLst/>
              </a:rPr>
              <a:t>«От милосердия к педагогике,</a:t>
            </a:r>
            <a:br>
              <a:rPr lang="ru-RU" sz="4000" dirty="0" smtClean="0">
                <a:effectLst/>
              </a:rPr>
            </a:br>
            <a:r>
              <a:rPr lang="ru-RU" sz="4000" dirty="0" smtClean="0">
                <a:effectLst/>
              </a:rPr>
              <a:t>от коррекции к коммуникации,</a:t>
            </a:r>
            <a:br>
              <a:rPr lang="ru-RU" sz="4000" dirty="0" smtClean="0">
                <a:effectLst/>
              </a:rPr>
            </a:br>
            <a:r>
              <a:rPr lang="ru-RU" sz="4000" dirty="0" smtClean="0">
                <a:effectLst/>
              </a:rPr>
              <a:t>от традиции к инновации»</a:t>
            </a:r>
            <a:endParaRPr lang="ru-RU" sz="4000" dirty="0">
              <a:effectLst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683568" y="1052736"/>
            <a:ext cx="7992888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dirty="0" smtClean="0">
                <a:solidFill>
                  <a:srgbClr val="0070C0"/>
                </a:solidFill>
              </a:rPr>
              <a:t>МОЕ ПЕДАГОГИЧЕСКОЕ КРЕДО:</a:t>
            </a:r>
            <a:endParaRPr lang="ru-RU" sz="2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474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5838" y="3293241"/>
            <a:ext cx="8280920" cy="1470025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effectLst/>
              </a:rPr>
              <a:t>Образование</a:t>
            </a:r>
            <a:r>
              <a:rPr lang="ru-RU" sz="2400" b="0" dirty="0" smtClean="0">
                <a:effectLst/>
              </a:rPr>
              <a:t> – 	высшее, специальность </a:t>
            </a:r>
            <a:br>
              <a:rPr lang="ru-RU" sz="2400" b="0" dirty="0" smtClean="0">
                <a:effectLst/>
              </a:rPr>
            </a:br>
            <a:r>
              <a:rPr lang="ru-RU" sz="2400" b="0" dirty="0">
                <a:effectLst/>
              </a:rPr>
              <a:t>	</a:t>
            </a:r>
            <a:r>
              <a:rPr lang="ru-RU" sz="2400" b="0" dirty="0" smtClean="0">
                <a:effectLst/>
              </a:rPr>
              <a:t>		«Олигофренопедагогика.  Логопедия»</a:t>
            </a:r>
            <a:br>
              <a:rPr lang="ru-RU" sz="2400" b="0" dirty="0" smtClean="0">
                <a:effectLst/>
              </a:rPr>
            </a:br>
            <a:r>
              <a:rPr lang="ru-RU" sz="2400" b="0" dirty="0" smtClean="0">
                <a:effectLst/>
              </a:rPr>
              <a:t/>
            </a:r>
            <a:br>
              <a:rPr lang="ru-RU" sz="2400" b="0" dirty="0" smtClean="0">
                <a:effectLst/>
              </a:rPr>
            </a:br>
            <a:r>
              <a:rPr lang="ru-RU" sz="2400" dirty="0" smtClean="0">
                <a:effectLst/>
              </a:rPr>
              <a:t>Место работы </a:t>
            </a:r>
            <a:r>
              <a:rPr lang="ru-RU" sz="2400" b="0" dirty="0" smtClean="0">
                <a:effectLst/>
              </a:rPr>
              <a:t>- 	МБДОУ «Центр развития ребенка –</a:t>
            </a:r>
            <a:br>
              <a:rPr lang="ru-RU" sz="2400" b="0" dirty="0" smtClean="0">
                <a:effectLst/>
              </a:rPr>
            </a:br>
            <a:r>
              <a:rPr lang="ru-RU" sz="2400" b="0" dirty="0">
                <a:effectLst/>
              </a:rPr>
              <a:t>	</a:t>
            </a:r>
            <a:r>
              <a:rPr lang="ru-RU" sz="2400" b="0" dirty="0" smtClean="0">
                <a:effectLst/>
              </a:rPr>
              <a:t>		детский сад № 11 «Рябинушка»</a:t>
            </a:r>
            <a:br>
              <a:rPr lang="ru-RU" sz="2400" b="0" dirty="0" smtClean="0">
                <a:effectLst/>
              </a:rPr>
            </a:br>
            <a:r>
              <a:rPr lang="ru-RU" sz="2400" b="0" dirty="0" smtClean="0">
                <a:effectLst/>
              </a:rPr>
              <a:t/>
            </a:r>
            <a:br>
              <a:rPr lang="ru-RU" sz="2400" b="0" dirty="0" smtClean="0">
                <a:effectLst/>
              </a:rPr>
            </a:br>
            <a:r>
              <a:rPr lang="ru-RU" sz="2400" dirty="0" smtClean="0">
                <a:effectLst/>
              </a:rPr>
              <a:t>Должность </a:t>
            </a:r>
            <a:r>
              <a:rPr lang="ru-RU" sz="2400" b="0" dirty="0" smtClean="0">
                <a:effectLst/>
              </a:rPr>
              <a:t>– 	учитель-логопед</a:t>
            </a:r>
            <a:br>
              <a:rPr lang="ru-RU" sz="2400" b="0" dirty="0" smtClean="0">
                <a:effectLst/>
              </a:rPr>
            </a:br>
            <a:r>
              <a:rPr lang="ru-RU" sz="2400" b="0" dirty="0" smtClean="0">
                <a:effectLst/>
              </a:rPr>
              <a:t/>
            </a:r>
            <a:br>
              <a:rPr lang="ru-RU" sz="2400" b="0" dirty="0" smtClean="0">
                <a:effectLst/>
              </a:rPr>
            </a:br>
            <a:r>
              <a:rPr lang="ru-RU" sz="2400" dirty="0" smtClean="0">
                <a:effectLst/>
              </a:rPr>
              <a:t>Квалификация</a:t>
            </a:r>
            <a:r>
              <a:rPr lang="ru-RU" sz="2400" b="0" dirty="0" smtClean="0">
                <a:effectLst/>
              </a:rPr>
              <a:t> – 	высшая квалификационная категория</a:t>
            </a:r>
            <a:br>
              <a:rPr lang="ru-RU" sz="2400" b="0" dirty="0" smtClean="0">
                <a:effectLst/>
              </a:rPr>
            </a:br>
            <a:r>
              <a:rPr lang="ru-RU" sz="2400" b="0" dirty="0" smtClean="0">
                <a:effectLst/>
              </a:rPr>
              <a:t/>
            </a:r>
            <a:br>
              <a:rPr lang="ru-RU" sz="2400" b="0" dirty="0" smtClean="0">
                <a:effectLst/>
              </a:rPr>
            </a:br>
            <a:r>
              <a:rPr lang="ru-RU" sz="2400" dirty="0" smtClean="0">
                <a:effectLst/>
              </a:rPr>
              <a:t>Педагогический </a:t>
            </a:r>
            <a:br>
              <a:rPr lang="ru-RU" sz="2400" dirty="0" smtClean="0">
                <a:effectLst/>
              </a:rPr>
            </a:br>
            <a:r>
              <a:rPr lang="ru-RU" sz="2400" dirty="0" smtClean="0">
                <a:effectLst/>
              </a:rPr>
              <a:t>стаж</a:t>
            </a:r>
            <a:r>
              <a:rPr lang="ru-RU" sz="2400" b="0" dirty="0" smtClean="0">
                <a:effectLst/>
              </a:rPr>
              <a:t> – 		23 года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683568" y="764704"/>
            <a:ext cx="7992888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dirty="0" smtClean="0">
                <a:solidFill>
                  <a:srgbClr val="0070C0"/>
                </a:solidFill>
              </a:rPr>
              <a:t>ОБЩИЕ СВЕДЕНИЯ:</a:t>
            </a:r>
            <a:endParaRPr lang="ru-RU" sz="2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257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3812" y="2780928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dirty="0" smtClean="0">
                <a:effectLst/>
              </a:rPr>
              <a:t>Это огромное желание помочь детям говорить правильно.</a:t>
            </a:r>
            <a:endParaRPr lang="ru-RU" sz="5400" dirty="0">
              <a:effectLst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683568" y="1052736"/>
            <a:ext cx="7992888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dirty="0" smtClean="0">
                <a:solidFill>
                  <a:srgbClr val="0070C0"/>
                </a:solidFill>
              </a:rPr>
              <a:t>МОЯ РАБОТА:</a:t>
            </a:r>
            <a:endParaRPr lang="ru-RU" sz="2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153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708756" y="620688"/>
            <a:ext cx="7992888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dirty="0" smtClean="0">
                <a:solidFill>
                  <a:srgbClr val="0070C0"/>
                </a:solidFill>
              </a:rPr>
              <a:t>Основные заповеди логопеда:</a:t>
            </a:r>
            <a:endParaRPr lang="ru-RU" sz="2400" i="1" dirty="0">
              <a:solidFill>
                <a:schemeClr val="tx1"/>
              </a:solidFill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12730" y="1484784"/>
            <a:ext cx="8188914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cs typeface="Times New Roman" pitchFamily="18" charset="0"/>
              </a:rPr>
              <a:t>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cs typeface="Times New Roman" pitchFamily="18" charset="0"/>
              </a:rPr>
              <a:t>  -  	люби детей! Защити их своей любовью.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cs typeface="Times New Roman" pitchFamily="18" charset="0"/>
              </a:rPr>
              <a:t>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cs typeface="Times New Roman" pitchFamily="18" charset="0"/>
              </a:rPr>
              <a:t>  - 	обязательно учи детей думать и любить!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cs typeface="Times New Roman" pitchFamily="18" charset="0"/>
              </a:rPr>
              <a:t>Г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cs typeface="Times New Roman" pitchFamily="18" charset="0"/>
              </a:rPr>
              <a:t> – 	главное, не обманывай и ищи в ребенке богатство его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cs typeface="Times New Roman" pitchFamily="18" charset="0"/>
              </a:rPr>
              <a:t>души!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cs typeface="Times New Roman" pitchFamily="18" charset="0"/>
              </a:rPr>
              <a:t>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cs typeface="Times New Roman" pitchFamily="18" charset="0"/>
              </a:rPr>
              <a:t> - 	опираясь на природу ребенка, воспитывай его!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cs typeface="Times New Roman" pitchFamily="18" charset="0"/>
              </a:rPr>
              <a:t>П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cs typeface="Times New Roman" pitchFamily="18" charset="0"/>
              </a:rPr>
              <a:t> - 	постоянно само совершенствуйся, ни дня без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cs typeface="Times New Roman" pitchFamily="18" charset="0"/>
              </a:rPr>
              <a:t>новизны!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cs typeface="Times New Roman" pitchFamily="18" charset="0"/>
              </a:rPr>
              <a:t>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cs typeface="Times New Roman" pitchFamily="18" charset="0"/>
              </a:rPr>
              <a:t> - 	ежедневно, ежечасно учи других, ведь до тех пор пока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cs typeface="Times New Roman" pitchFamily="18" charset="0"/>
              </a:rPr>
              <a:t>	учишь других -  учишься сам!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cs typeface="Times New Roman" pitchFamily="18" charset="0"/>
              </a:rPr>
              <a:t>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cs typeface="Times New Roman" pitchFamily="18" charset="0"/>
              </a:rPr>
              <a:t> - 	дари себя детям!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824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708756" y="620688"/>
            <a:ext cx="7992888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dirty="0" smtClean="0">
                <a:solidFill>
                  <a:srgbClr val="0070C0"/>
                </a:solidFill>
              </a:rPr>
              <a:t>Основные направления работы:</a:t>
            </a:r>
            <a:endParaRPr lang="ru-RU" sz="2400" i="1" dirty="0">
              <a:solidFill>
                <a:schemeClr val="tx1"/>
              </a:solidFill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01076" y="1556792"/>
            <a:ext cx="8188914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2800" b="1" dirty="0" smtClean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предупреждение  и устранение дефектов произношения;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lang="ru-RU" sz="2800" b="1" dirty="0" smtClean="0">
              <a:solidFill>
                <a:srgbClr val="00008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cs typeface="Times New Roman" pitchFamily="18" charset="0"/>
              </a:rPr>
              <a:t>развитие фонематического слуха и навыков звукового анализа;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cs typeface="Times New Roman" pitchFamily="18" charset="0"/>
              </a:rPr>
              <a:t>совершенствование лексико-грамматического строя  и развитие связной речи;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2800" b="1" dirty="0" smtClean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развитие общей и мелкой моторики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748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200239" y="1307842"/>
            <a:ext cx="6840761" cy="4892266"/>
            <a:chOff x="467544" y="548680"/>
            <a:chExt cx="8264749" cy="5920982"/>
          </a:xfrm>
        </p:grpSpPr>
        <p:sp>
          <p:nvSpPr>
            <p:cNvPr id="3" name="Овал 2"/>
            <p:cNvSpPr/>
            <p:nvPr/>
          </p:nvSpPr>
          <p:spPr>
            <a:xfrm>
              <a:off x="3419872" y="548680"/>
              <a:ext cx="2160240" cy="2070230"/>
            </a:xfrm>
            <a:prstGeom prst="ellips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rgbClr val="0070C0"/>
                  </a:solidFill>
                </a:rPr>
                <a:t>Логопед</a:t>
              </a:r>
              <a:endParaRPr lang="ru-RU" sz="2000" b="1" dirty="0">
                <a:solidFill>
                  <a:srgbClr val="0070C0"/>
                </a:solidFill>
              </a:endParaRPr>
            </a:p>
          </p:txBody>
        </p:sp>
        <p:sp>
          <p:nvSpPr>
            <p:cNvPr id="4" name="Овал 3"/>
            <p:cNvSpPr/>
            <p:nvPr/>
          </p:nvSpPr>
          <p:spPr>
            <a:xfrm>
              <a:off x="467544" y="4365104"/>
              <a:ext cx="2160240" cy="207023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rgbClr val="0070C0"/>
                  </a:solidFill>
                </a:rPr>
                <a:t>Педагоги</a:t>
              </a:r>
              <a:endParaRPr lang="ru-RU" sz="2000" b="1" dirty="0">
                <a:solidFill>
                  <a:srgbClr val="0070C0"/>
                </a:solidFill>
              </a:endParaRPr>
            </a:p>
          </p:txBody>
        </p:sp>
        <p:sp>
          <p:nvSpPr>
            <p:cNvPr id="5" name="Овал 4"/>
            <p:cNvSpPr/>
            <p:nvPr/>
          </p:nvSpPr>
          <p:spPr>
            <a:xfrm>
              <a:off x="6572053" y="4399432"/>
              <a:ext cx="2160240" cy="207023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rgbClr val="0070C0"/>
                  </a:solidFill>
                </a:rPr>
                <a:t>Родители</a:t>
              </a:r>
              <a:endParaRPr lang="ru-RU" sz="2000" b="1" dirty="0">
                <a:solidFill>
                  <a:srgbClr val="0070C0"/>
                </a:solidFill>
              </a:endParaRPr>
            </a:p>
          </p:txBody>
        </p:sp>
        <p:cxnSp>
          <p:nvCxnSpPr>
            <p:cNvPr id="6" name="Прямая со стрелкой 5"/>
            <p:cNvCxnSpPr/>
            <p:nvPr/>
          </p:nvCxnSpPr>
          <p:spPr>
            <a:xfrm>
              <a:off x="5587104" y="2224384"/>
              <a:ext cx="1656184" cy="1872208"/>
            </a:xfrm>
            <a:prstGeom prst="straightConnector1">
              <a:avLst/>
            </a:prstGeom>
            <a:ln w="79375">
              <a:solidFill>
                <a:srgbClr val="00B0F0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 стрелкой 6"/>
            <p:cNvCxnSpPr/>
            <p:nvPr/>
          </p:nvCxnSpPr>
          <p:spPr>
            <a:xfrm flipH="1">
              <a:off x="1979712" y="2271762"/>
              <a:ext cx="1440160" cy="1932138"/>
            </a:xfrm>
            <a:prstGeom prst="straightConnector1">
              <a:avLst/>
            </a:prstGeom>
            <a:ln w="79375">
              <a:solidFill>
                <a:srgbClr val="00B0F0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 стрелкой 7"/>
            <p:cNvCxnSpPr/>
            <p:nvPr/>
          </p:nvCxnSpPr>
          <p:spPr>
            <a:xfrm>
              <a:off x="3019336" y="5805264"/>
              <a:ext cx="3240360" cy="0"/>
            </a:xfrm>
            <a:prstGeom prst="straightConnector1">
              <a:avLst/>
            </a:prstGeom>
            <a:ln w="79375">
              <a:solidFill>
                <a:srgbClr val="00B0F0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Улыбающееся лицо 8"/>
            <p:cNvSpPr/>
            <p:nvPr/>
          </p:nvSpPr>
          <p:spPr>
            <a:xfrm>
              <a:off x="4059664" y="3655598"/>
              <a:ext cx="1152128" cy="1096604"/>
            </a:xfrm>
            <a:prstGeom prst="smileyFac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" name="Прямая со стрелкой 9"/>
            <p:cNvCxnSpPr/>
            <p:nvPr/>
          </p:nvCxnSpPr>
          <p:spPr>
            <a:xfrm>
              <a:off x="5292080" y="4365104"/>
              <a:ext cx="1123116" cy="504056"/>
            </a:xfrm>
            <a:prstGeom prst="straightConnector1">
              <a:avLst/>
            </a:prstGeom>
            <a:ln w="79375">
              <a:solidFill>
                <a:srgbClr val="00B0F0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0"/>
            <p:cNvCxnSpPr/>
            <p:nvPr/>
          </p:nvCxnSpPr>
          <p:spPr>
            <a:xfrm flipH="1">
              <a:off x="2699792" y="4509120"/>
              <a:ext cx="1224136" cy="540060"/>
            </a:xfrm>
            <a:prstGeom prst="straightConnector1">
              <a:avLst/>
            </a:prstGeom>
            <a:ln w="79375">
              <a:solidFill>
                <a:srgbClr val="00B0F0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 стрелкой 11"/>
            <p:cNvCxnSpPr/>
            <p:nvPr/>
          </p:nvCxnSpPr>
          <p:spPr>
            <a:xfrm flipV="1">
              <a:off x="4635728" y="2716012"/>
              <a:ext cx="0" cy="888951"/>
            </a:xfrm>
            <a:prstGeom prst="straightConnector1">
              <a:avLst/>
            </a:prstGeom>
            <a:ln w="79375">
              <a:solidFill>
                <a:srgbClr val="00B0F0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Подзаголовок 2"/>
          <p:cNvSpPr txBox="1">
            <a:spLocks/>
          </p:cNvSpPr>
          <p:nvPr/>
        </p:nvSpPr>
        <p:spPr>
          <a:xfrm>
            <a:off x="-441955" y="499306"/>
            <a:ext cx="7992888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dirty="0" smtClean="0">
                <a:solidFill>
                  <a:srgbClr val="0070C0"/>
                </a:solidFill>
              </a:rPr>
              <a:t>Схема работы с ребенком:</a:t>
            </a:r>
            <a:endParaRPr lang="ru-RU" sz="24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923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0" dirty="0" smtClean="0">
                <a:effectLst/>
              </a:rPr>
              <a:t>Для коррекционной работы мною разработаны и созданы дидактические игры</a:t>
            </a:r>
            <a:endParaRPr lang="ru-RU" sz="3600" b="0" dirty="0">
              <a:effectLst/>
            </a:endParaRPr>
          </a:p>
        </p:txBody>
      </p:sp>
      <p:pic>
        <p:nvPicPr>
          <p:cNvPr id="2051" name="Picture 3" descr="I:\2013-14 логопедия\Пособия\1 сделаны\дед мороз и мешки\образец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2016224" cy="142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2286" y="1771965"/>
            <a:ext cx="2017706" cy="1426428"/>
          </a:xfrm>
          <a:prstGeom prst="rect">
            <a:avLst/>
          </a:prstGeom>
        </p:spPr>
      </p:pic>
      <p:pic>
        <p:nvPicPr>
          <p:cNvPr id="2052" name="Picture 4" descr="I:\2013-14 логопедия\Пособия\1 сделаны\Листья для лешего\Листья  для лешего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772816"/>
            <a:ext cx="2016224" cy="142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2766" y="1771965"/>
            <a:ext cx="2017706" cy="14264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284984"/>
            <a:ext cx="2016224" cy="14253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0960" y="3284984"/>
            <a:ext cx="2033972" cy="14379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3291505"/>
            <a:ext cx="2024748" cy="14314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2766" y="3291506"/>
            <a:ext cx="2017706" cy="14264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9" y="4869160"/>
            <a:ext cx="2016224" cy="14253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2286" y="4869160"/>
            <a:ext cx="2033972" cy="143792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4869160"/>
            <a:ext cx="2024748" cy="143140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2766" y="4869161"/>
            <a:ext cx="2017706" cy="142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8431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140</Words>
  <Application>Microsoft Office PowerPoint</Application>
  <PresentationFormat>Экран (4:3)</PresentationFormat>
  <Paragraphs>49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ПОРТАЛ ПЕДАГОГА</vt:lpstr>
      <vt:lpstr>«Бороться и искать,  найти и не сдаваться»</vt:lpstr>
      <vt:lpstr>«От милосердия к педагогике, от коррекции к коммуникации, от традиции к инновации»</vt:lpstr>
      <vt:lpstr>Образование –  высшее, специальность     «Олигофренопедагогика.  Логопедия»  Место работы -  МБДОУ «Центр развития ребенка –    детский сад № 11 «Рябинушка»  Должность –  учитель-логопед  Квалификация –  высшая квалификационная категория  Педагогический  стаж –   23 года</vt:lpstr>
      <vt:lpstr>Это огромное желание помочь детям говорить правильно.</vt:lpstr>
      <vt:lpstr>Презентация PowerPoint</vt:lpstr>
      <vt:lpstr>Презентация PowerPoint</vt:lpstr>
      <vt:lpstr>Презентация PowerPoint</vt:lpstr>
      <vt:lpstr>Для коррекционной работы мною разработаны и созданы дидактические игры</vt:lpstr>
      <vt:lpstr>Для родителей действует «Школа логопеда» -  это совместные занятия (в вечернее время) детей, посещающих логопедические занятия, и родителей, а также бабушек и дедушек детей.   Школу могут посещать родители и дети, имеющие нарушения речи, но не посещающие занятия в логопедическом пункте.</vt:lpstr>
      <vt:lpstr>Для родителей создан сайт «ЛОГОПЕД»</vt:lpstr>
      <vt:lpstr>Постоянно занимаюсь профессиональным развитием через различные формы </vt:lpstr>
      <vt:lpstr>Курсы повышения квалификации</vt:lpstr>
      <vt:lpstr>Конференции</vt:lpstr>
      <vt:lpstr>Вебинары</vt:lpstr>
      <vt:lpstr>Круглый стол и мастер-классы </vt:lpstr>
      <vt:lpstr>Мои достижения</vt:lpstr>
      <vt:lpstr>Терпение и творчество, Упорство и победа – Вот главные этапы В работе логопеда.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Жизненное кредо: «Бороться и искать, найти и не сдаваться»</dc:title>
  <dc:creator>лого</dc:creator>
  <cp:lastModifiedBy>ЛОГО</cp:lastModifiedBy>
  <cp:revision>26</cp:revision>
  <dcterms:created xsi:type="dcterms:W3CDTF">2015-12-14T10:12:46Z</dcterms:created>
  <dcterms:modified xsi:type="dcterms:W3CDTF">2016-01-17T14:40:32Z</dcterms:modified>
</cp:coreProperties>
</file>