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3" r:id="rId7"/>
    <p:sldId id="260" r:id="rId8"/>
    <p:sldId id="269" r:id="rId9"/>
    <p:sldId id="265" r:id="rId10"/>
    <p:sldId id="268" r:id="rId11"/>
    <p:sldId id="266" r:id="rId12"/>
    <p:sldId id="267" r:id="rId13"/>
    <p:sldId id="270" r:id="rId14"/>
    <p:sldId id="271" r:id="rId15"/>
    <p:sldId id="275" r:id="rId16"/>
    <p:sldId id="272" r:id="rId17"/>
    <p:sldId id="273" r:id="rId18"/>
    <p:sldId id="276" r:id="rId19"/>
    <p:sldId id="262" r:id="rId20"/>
    <p:sldId id="274" r:id="rId21"/>
    <p:sldId id="277" r:id="rId22"/>
    <p:sldId id="279" r:id="rId23"/>
    <p:sldId id="280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CCECFF"/>
    <a:srgbClr val="FFFF99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4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9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2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4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6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62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2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4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68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72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89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3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8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98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0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46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92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0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2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7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8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3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9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5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01B6-C53F-4823-8EC8-D96FDEB0777D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A41E-ACF7-45AF-8D67-F3134A5F6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01B6-C53F-4823-8EC8-D96FDEB077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A41E-ACF7-45AF-8D67-F3134A5F6D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" y="260648"/>
            <a:ext cx="8589164" cy="640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893570"/>
            <a:ext cx="600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МБДОУ «ДЕТСКИЙ САД  КОМБИНИРОВАННОГО ВИДА №44 «СОЛОВУШКА»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4777" y="5724189"/>
            <a:ext cx="2080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Г. МЕЖДУРЕЧЕНСК, </a:t>
            </a:r>
            <a:r>
              <a:rPr lang="ru-RU" sz="1400" b="1" dirty="0" smtClean="0">
                <a:solidFill>
                  <a:srgbClr val="002060"/>
                </a:solidFill>
              </a:rPr>
              <a:t>2017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1602" y="2467252"/>
            <a:ext cx="6086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ПРЕДМЕТНО – РАЗВИВАЮЩАЯ СРЕДА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ВО ВТОРОЙ МЛАДШЕЙ ГРУППЕ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«ТЕРЕМОК»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4723" y="3894039"/>
            <a:ext cx="2562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ВОСПИТАТЕЛИ: </a:t>
            </a:r>
            <a:r>
              <a:rPr lang="ru-RU" sz="1400" b="1" dirty="0" smtClean="0">
                <a:solidFill>
                  <a:srgbClr val="FF0000"/>
                </a:solidFill>
              </a:rPr>
              <a:t>ГРОМОВА Е.М.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ПОПОВА Н.Н.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17623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ТРАНСФОРМИРУЕМОСТЬ</a:t>
            </a:r>
          </a:p>
          <a:p>
            <a:pPr algn="ctr"/>
            <a:endParaRPr lang="ru-RU" sz="200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ВОЗМОЖНОСТЬ ИЗМЕНЕНИЯ СРЕДЫ В ЗАВИСИМОСТИ ОТ ОБРАЗОВАТЕЛЬНОЙ СИТУАЦИИ И ИНТЕРЕСОВ ДЕТЕЙ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7879"/>
          <a:stretch/>
        </p:blipFill>
        <p:spPr>
          <a:xfrm>
            <a:off x="690642" y="1463301"/>
            <a:ext cx="3579862" cy="4832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 r="12559"/>
          <a:stretch/>
        </p:blipFill>
        <p:spPr>
          <a:xfrm>
            <a:off x="4788024" y="1484784"/>
            <a:ext cx="3939902" cy="48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32656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ПОЛИФУНКЦИОНАЛЬНОСТЬ МАТЕРИАЛОВ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РАЗНООБРАЗНОЕ  ИСПОЛЬЗОВАНИЕ СОСТАВЛЯЮЩИХ ПРЕДМЕТНОЙ СРЕДЫ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/>
          <a:stretch/>
        </p:blipFill>
        <p:spPr>
          <a:xfrm>
            <a:off x="5724128" y="1988840"/>
            <a:ext cx="3150986" cy="3600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880321" cy="3538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11" y="1983935"/>
            <a:ext cx="2448272" cy="3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004" y="332656"/>
            <a:ext cx="5035417" cy="926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ДОСТУПНОСТЬ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СВОБОДНЫЙ ДОСТУП К ИГРАМ И ИГРУШКАМ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1537"/>
            <a:ext cx="3657600" cy="487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56" y="1259192"/>
            <a:ext cx="3702680" cy="2595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07" y="4063635"/>
            <a:ext cx="3615536" cy="22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374367"/>
            <a:ext cx="727280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ВАРИАТИВНОСТЬ СРЕДЫ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НАЛИЧИЕ РАЗНООБРАЗНЫХ  ПРОСТРАНСТВ (ДЛЯ ИГР УЕДИНЕНИЯ И Т.Д.)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 РАЗНООБРАЗНЫХ МАТЕРИАЛОВ И ИГР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b="10164"/>
          <a:stretch/>
        </p:blipFill>
        <p:spPr>
          <a:xfrm>
            <a:off x="365804" y="1873074"/>
            <a:ext cx="3528392" cy="3857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b="6628"/>
          <a:stretch/>
        </p:blipFill>
        <p:spPr>
          <a:xfrm>
            <a:off x="4252276" y="1873075"/>
            <a:ext cx="4320480" cy="38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25" y="385129"/>
            <a:ext cx="7689156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БЕЗОПАСНОСТЬ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</a:rPr>
              <a:t>СООТВЕТСТВИЕ ТРЕБОВАНИЯМ НАДЁЖНОСТИ И БЕЗОПАСНОСТИ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7" t="17614" r="6534" b="10796"/>
          <a:stretch/>
        </p:blipFill>
        <p:spPr>
          <a:xfrm>
            <a:off x="323528" y="1831864"/>
            <a:ext cx="2635823" cy="3704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2" r="6819" b="8381"/>
          <a:stretch/>
        </p:blipFill>
        <p:spPr>
          <a:xfrm>
            <a:off x="3116459" y="1825650"/>
            <a:ext cx="2592288" cy="36736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b="21164"/>
          <a:stretch/>
        </p:blipFill>
        <p:spPr>
          <a:xfrm>
            <a:off x="5868144" y="1795205"/>
            <a:ext cx="2808312" cy="37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0" y="476672"/>
            <a:ext cx="3690130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/>
          <a:stretch/>
        </p:blipFill>
        <p:spPr>
          <a:xfrm>
            <a:off x="4742300" y="476672"/>
            <a:ext cx="365760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1374" r="8124" b="33423"/>
          <a:stretch/>
        </p:blipFill>
        <p:spPr>
          <a:xfrm>
            <a:off x="2480562" y="4711499"/>
            <a:ext cx="3997602" cy="18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9" y="404663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НОВИНКИ ПРЕДМЕТНО-РАЗВИВАЮЩЕЙ СРЕДЫ ГРУППЫ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31476"/>
            <a:ext cx="3112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СТОЛ  ДЛЯ ИГР ПО ПДД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844824"/>
            <a:ext cx="6480720" cy="3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12115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Вот спортивный уголок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Здесь мы тренируемся.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Пресс качаем, отжимаемся,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Приседаем, наклоняемся,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Тренируем мышцы ног.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Разминаем пальчики- массажными мячиками.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Сальто, мост или шпагат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Каждый сделать очень рад.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Приходите на часок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В наш спортивный уголок.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Упражнения с друзьями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ahoma"/>
              </a:rPr>
              <a:t>Выполняйте вместе с нами!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2031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2. СПОРТИВНЫЙ УГОЛОК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20374"/>
            <a:ext cx="3744416" cy="50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0" y="636657"/>
            <a:ext cx="406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3. ЭКСПЕРИМЕНТАЛЬНЫЙ УГОЛОК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05877"/>
            <a:ext cx="782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4. УГОЛКИ УЕДИНЕНИЯ ДЛЯ ИНДИВИДУАЛЬНОЙ РАБОТЫ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19703" r="23608" b="5252"/>
          <a:stretch/>
        </p:blipFill>
        <p:spPr>
          <a:xfrm>
            <a:off x="955358" y="1190003"/>
            <a:ext cx="642495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97245" y="334227"/>
            <a:ext cx="3456384" cy="2412030"/>
          </a:xfrm>
          <a:prstGeom prst="cloudCallout">
            <a:avLst>
              <a:gd name="adj1" fmla="val 53581"/>
              <a:gd name="adj2" fmla="val 51478"/>
            </a:avLst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7" b="100000" l="10000" r="9954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30250" b="10647"/>
          <a:stretch/>
        </p:blipFill>
        <p:spPr>
          <a:xfrm>
            <a:off x="2987823" y="2694872"/>
            <a:ext cx="2451218" cy="2539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633" y="939625"/>
            <a:ext cx="30822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КАК СОЗДАТЬ ЭФФЕКТИВНУЮ ПРЕДМЕТНО – РАЗВИВАЮЩУЮ СРЕДУ?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Выноска-облако 9"/>
          <p:cNvSpPr/>
          <p:nvPr/>
        </p:nvSpPr>
        <p:spPr>
          <a:xfrm rot="326822">
            <a:off x="5137779" y="178571"/>
            <a:ext cx="3888818" cy="2658574"/>
          </a:xfrm>
          <a:prstGeom prst="cloudCallout">
            <a:avLst>
              <a:gd name="adj1" fmla="val -42880"/>
              <a:gd name="adj2" fmla="val 59465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693405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КАК ИЗБЕЖАТЬ ДИСБАЛАНСА В ОФОРМЛЕНИИ  И ПРАКТИЧЕСКОМ ПРИМЕНЕНИИ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ОБОРУДОВАНИЯ И ИГР, ИСПОЛЬЗУЕМЫХ ДЕТЬМИ?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6577" y="3560457"/>
            <a:ext cx="2808311" cy="2212776"/>
          </a:xfrm>
          <a:prstGeom prst="cloudCallout">
            <a:avLst>
              <a:gd name="adj1" fmla="val 79782"/>
              <a:gd name="adj2" fmla="val -45756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6648" y="3946059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КАКАЯ СРЕДА СПОСОБСТВУЕТ ГАРМОНИЧНОМУ РАЗВИТИЮ И САМОРАЗВИТИЮ ДЕТЕЙ?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761097" y="3574150"/>
            <a:ext cx="3382903" cy="2272564"/>
          </a:xfrm>
          <a:prstGeom prst="cloudCallout">
            <a:avLst>
              <a:gd name="adj1" fmla="val -67403"/>
              <a:gd name="adj2" fmla="val -31404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84397" y="3949405"/>
            <a:ext cx="2736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КАК ДОБИТЬСЯ ЭМОЦИОНАЛЬНОГО БЛАГОПОЛУЧИЯ  ДЕТЕЙ С УЧЁТОМ ИХ ПОТРЕБНОСТЕЙ И ИНТЕРЕСОВ?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</a:t>
            </a:r>
            <a:r>
              <a:rPr lang="ru-RU" sz="2000" dirty="0" smtClean="0">
                <a:solidFill>
                  <a:srgbClr val="C00000"/>
                </a:solidFill>
              </a:rPr>
              <a:t>.  </a:t>
            </a:r>
            <a:r>
              <a:rPr lang="ru-RU" sz="2000" b="1" dirty="0" smtClean="0">
                <a:solidFill>
                  <a:srgbClr val="C00000"/>
                </a:solidFill>
              </a:rPr>
              <a:t>УГОЛОК ПАТРИОТИЧЕСКОГО ВОСПИТАНИЯ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9366"/>
            <a:ext cx="3657600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476672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</a:rPr>
              <a:t>6. ПОДВЕСНЫЕ МОДУЛИ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82" y="1429366"/>
            <a:ext cx="35220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137" r="5271" b="21572"/>
          <a:stretch/>
        </p:blipFill>
        <p:spPr>
          <a:xfrm>
            <a:off x="844887" y="1124743"/>
            <a:ext cx="7399521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887" y="476671"/>
            <a:ext cx="34123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7. ТЕМАТИЧЕСКОЕ ПАННО 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2087" y="3010955"/>
            <a:ext cx="7323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ПРИНЦИПЫ ИНТЕГРАЦИИ  ОБРАЗОВАТЕЛЬНЫХ ОБЛАСТЕЙ 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6061" b="22585"/>
          <a:stretch/>
        </p:blipFill>
        <p:spPr>
          <a:xfrm rot="20745741">
            <a:off x="1124412" y="500297"/>
            <a:ext cx="2589518" cy="2188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4" b="5480"/>
          <a:stretch/>
        </p:blipFill>
        <p:spPr>
          <a:xfrm>
            <a:off x="4644008" y="535638"/>
            <a:ext cx="3024336" cy="21181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0505" r="19393" b="28335"/>
          <a:stretch/>
        </p:blipFill>
        <p:spPr>
          <a:xfrm>
            <a:off x="611560" y="3573016"/>
            <a:ext cx="3456384" cy="25922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5" t="70641" r="27593" b="6075"/>
          <a:stretch/>
        </p:blipFill>
        <p:spPr>
          <a:xfrm>
            <a:off x="4644008" y="3789040"/>
            <a:ext cx="377741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СРЕДА ДОЛЖНА ВЫПОЛНЯТЬ ОБРАЗОВАТЕЛЬНУЮ, РАЗВЛЕКАТЕЛЬНУЮ, ВОСПИТЫВАЮЩУЮ, СТИМУЛИРУЮЩУЮ,  ОРГАНИЗОВАННУЮ, КОММУНИКАТИВНУЮ ФУНКЦИИ. НО САМОЕ ГЛАВНОЕ –  ОНА ДОЛЖНА РАБОТАТЬ НА РАЗВИТИЕ САМОСТОЯТЕЛЬНОСТИ И САМОДЕЯТЕЛЬНОСТИ РЕБЁНКА.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2.     НЕОБХОДИМО ГИБКОЕ И ВАРИАТИВНОЕ ИСПОЛЬЗОВАНИЕ ПРОСТРАНСТВА. СРЕДА ДОЛЖНА  СЛУЖИТЬ УДОВЛЕТВОРЕНИЮ ПОТРЕБНОСТЕЙ И ИНТЕРЕСОВ РЕБЁНКА.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3. ФОРМА И ДИЗАЙН ПРЕДМЕТОВ ОРИЕНТИРОВАНЫ НА БЕЗОПАСНОСТЬ И ВОЗРАСТ ДЕТЕЙ.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4. ЭЛЕМЕНТЫ ДЕКОРА ДОЛЖНЫ БЫТЬ ЛЕГКО СМЕНЯЕМЫМИ.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5. В КАЖДОЙ ГРУППЕ НЕОБХОДИМО ПРЕДУСМОТРЕТЬ МЕСТО ДЛЯ ДЕТСКОЙ ЭКСПЕРИМЕНТАЛЬНОЙ ДЕЯТЕЛЬНОСТИ.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58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56895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6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b="1" dirty="0">
                <a:solidFill>
                  <a:srgbClr val="0070C0"/>
                </a:solidFill>
              </a:rPr>
              <a:t>ОРГАНИЗУЯ ПРЕДМЕТНУЮ СРЕДУ В ГРУППОВОМ ПОМЕЩЕНИИ НЕОБХОДИМО УЧИТЫВАТЬ </a:t>
            </a:r>
            <a:r>
              <a:rPr lang="ru-RU" b="1" dirty="0" smtClean="0">
                <a:solidFill>
                  <a:srgbClr val="0070C0"/>
                </a:solidFill>
              </a:rPr>
              <a:t> ЗАКОНОМЕРНОСТИ </a:t>
            </a:r>
            <a:r>
              <a:rPr lang="ru-RU" b="1" dirty="0">
                <a:solidFill>
                  <a:srgbClr val="0070C0"/>
                </a:solidFill>
              </a:rPr>
              <a:t>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 – ПОТРЕБНОСТНОЙ СФЕРЫ.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7. ЦВЕТОВАЯ ПАЛИТРА ДОЛЖНА БЫТЬ ПРЕДСТАВЛЕНА ТЁПЛЫМИ, ПАСТЕЛЬНЫМИ ТОНАМИ.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8. ПРИ СОЗДАНИИ РАЗВИВАЮЩЕГО ПРОСТРАНСТВА В ГРУППОВОМ ПОМЕЩЕНИИ НЕОБХОДИМО УЧИТЫВАТЬ ВЕДУЩУЮ РОЛЬ ИГРОВОЙ ДЕЯТЕЛЬНОСТИ.</a:t>
            </a: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</a:rPr>
              <a:t>9. ПРЕДМЕТНО – РАЗВИВАЮЩАЯ СРЕДА ГРУППЫ ДОЛЖНА МЕНЯТЬСЯ В ЗАВИСИМОСТИ ОТ </a:t>
            </a:r>
            <a:r>
              <a:rPr lang="ru-RU" b="1" dirty="0" smtClean="0">
                <a:solidFill>
                  <a:srgbClr val="0070C0"/>
                </a:solidFill>
              </a:rPr>
              <a:t> ВОЗРАСТНЫХ </a:t>
            </a:r>
            <a:r>
              <a:rPr lang="ru-RU" b="1" dirty="0">
                <a:solidFill>
                  <a:srgbClr val="0070C0"/>
                </a:solidFill>
              </a:rPr>
              <a:t>ОСОБЕННОСТЕЙ ДЕТЕЙ, ПЕРИОДА ОБУЧЕНИЯ, ОБРАЗОВАТЕЛЬНОЙ ПРОГРАММЫ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148713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ПОНЯТИЕ ПРЕДМЕТНО – РАЗВИВАЮЩАЯ СРЕДА ОПРЕДЕЛЯЕТСЯ КАК «СИСТЕМА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МАТЕРИАЛЬНЫХ ОБЪЕКТОВ ДЕЯТЕЛЬНОСТИ РЕБЁНКА, ФУНКЦИОНАЛЬНО МОДЕЛИРУЮЩАЯ СОДЕРЖАНИЕ ЕГО ДУХОВНОГО И ФИЗИЧЕСКОГО РАЗВИТИЯ»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(С.Л. НОВОСЁЛОВА)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ЦЕЛЬ:   </a:t>
            </a:r>
            <a:r>
              <a:rPr lang="ru-RU" b="1" dirty="0" smtClean="0">
                <a:solidFill>
                  <a:srgbClr val="002060"/>
                </a:solidFill>
              </a:rPr>
              <a:t>ФОРМИРОВАНИЕ РАЗВИВАЮЩЕЙ СРЕДЫ, СПОСОБСТВУЮЩЕЙ       ГАРМОНИЧНОМУ РАЗВИТИЮ И САМОРАЗВИТИЮ ДЕТЕЙ.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ОСНОВНЫЕ ЗАДАЧИ: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СОЗДАТЬ БЛАГОПРИЯТНЫЕ УСЛОВИЯ ДЛЯ ТВОРЧЕСКОГО САМОРАЗВИТИЯ ЛИЧНОСТИ КАЖДОГО РЕБЁНКА.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 СПОСОБСТВОВАТЬ РАЗВИТИЮ ЭМОЦИОНАЛЬНОГО БЛАГОПОЛУЧИЯ ДЕТЕЙ С УЧЁТОМ ИХ ПОТРЕБНОСТЕЙ И ИНТЕРЕСОВ.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2" r="6450" b="79000"/>
          <a:stretch/>
        </p:blipFill>
        <p:spPr>
          <a:xfrm>
            <a:off x="1763687" y="244027"/>
            <a:ext cx="5688632" cy="1008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9160"/>
            <a:ext cx="2232248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16" y="332656"/>
            <a:ext cx="777686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ПОСТРОЕНИИ ПРЕДМЕТНО – ПРОСТРАНСТВЕННОЙ </a:t>
            </a:r>
            <a:r>
              <a:rPr lang="ru-RU" b="1" dirty="0" smtClean="0">
                <a:solidFill>
                  <a:srgbClr val="FF0000"/>
                </a:solidFill>
              </a:rPr>
              <a:t>РАЗВИВАЮЩЕЙ СРЕДЫ </a:t>
            </a:r>
            <a:r>
              <a:rPr lang="ru-RU" b="1" dirty="0" smtClean="0">
                <a:solidFill>
                  <a:srgbClr val="FF0000"/>
                </a:solidFill>
              </a:rPr>
              <a:t>СОБЛЮДАЛИСЬ  ПРИНЦИПЫ: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НАСЫЩЕННОСТИ;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ТРАНСФОРМИРУЕМОСТИ;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ВАРИАТИВНОСТИ;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ДОСТУПНОСТИ;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БЕЗОПАСНОСТИ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33477"/>
            <a:ext cx="64960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ПРЕДМЕТНО – РАЗВИВАЮЩАЯ СРЕДА </a:t>
            </a:r>
            <a:r>
              <a:rPr lang="ru-RU" b="1" dirty="0" smtClean="0">
                <a:solidFill>
                  <a:srgbClr val="0070C0"/>
                </a:solidFill>
              </a:rPr>
              <a:t>В НАШЕЙ </a:t>
            </a:r>
          </a:p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ГРУППЕ ДИНАМИЧНА, ПЕДАГОГИЧЕСКИ ЦЕЛЕСООБРАЗНА, </a:t>
            </a:r>
          </a:p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ОТЛИЧАЕТСЯ ВЫСОКОЙ КУЛЬТУРОЙ, ЭСТЕТИКОЙ, </a:t>
            </a:r>
          </a:p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СОЗДАЁТ КОМФОРТНУЮ ОБСТАНОВКУ, СПОСОБСТВУЕТ </a:t>
            </a:r>
          </a:p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ЭМОЦИОНАЛЬНОМУ БЛАГОПОЛУЧИЮ ДЕТЕЙ 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52736"/>
            <a:ext cx="18722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7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79512" y="280298"/>
            <a:ext cx="3888432" cy="914400"/>
          </a:xfrm>
          <a:prstGeom prst="wave">
            <a:avLst>
              <a:gd name="adj1" fmla="val 12500"/>
              <a:gd name="adj2" fmla="val -2839"/>
            </a:avLst>
          </a:prstGeom>
          <a:solidFill>
            <a:srgbClr val="FFFF99"/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ПРИЁМНАЯ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152" y="4711496"/>
            <a:ext cx="3647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C0000"/>
                </a:solidFill>
              </a:rPr>
              <a:t>ЗДЕСЬ У НАС СТОЯТ КАБИНКИ, </a:t>
            </a:r>
          </a:p>
          <a:p>
            <a:pPr algn="ctr"/>
            <a:r>
              <a:rPr lang="ru-RU" sz="1600" b="1" dirty="0" smtClean="0">
                <a:solidFill>
                  <a:srgbClr val="CC0000"/>
                </a:solidFill>
              </a:rPr>
              <a:t>ВНУТРИ ПОРЯДОК – НИ ПЫЛИНКИ!</a:t>
            </a:r>
          </a:p>
          <a:p>
            <a:pPr algn="ctr"/>
            <a:r>
              <a:rPr lang="ru-RU" sz="1600" b="1" dirty="0" smtClean="0">
                <a:solidFill>
                  <a:srgbClr val="CC0000"/>
                </a:solidFill>
              </a:rPr>
              <a:t>ЗАЛОГ ЗДОРОВЬЯ – ЧИСТОТА!</a:t>
            </a:r>
          </a:p>
          <a:p>
            <a:pPr algn="ctr"/>
            <a:r>
              <a:rPr lang="ru-RU" sz="1600" b="1" dirty="0" smtClean="0">
                <a:solidFill>
                  <a:srgbClr val="CC0000"/>
                </a:solidFill>
              </a:rPr>
              <a:t>НА КАЖДОМ ШКАФЧИКЕ – КАРТИНКИ!</a:t>
            </a:r>
          </a:p>
          <a:p>
            <a:pPr algn="ctr"/>
            <a:r>
              <a:rPr lang="ru-RU" sz="1600" b="1" dirty="0" smtClean="0">
                <a:solidFill>
                  <a:srgbClr val="CC0000"/>
                </a:solidFill>
              </a:rPr>
              <a:t>В ПРИЁМНОЙ  ПРОСТО КРАСОТА! </a:t>
            </a:r>
            <a:endParaRPr lang="ru-RU" sz="1600" b="1" dirty="0">
              <a:solidFill>
                <a:srgbClr val="CC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1082" r="7973" b="15745"/>
          <a:stretch/>
        </p:blipFill>
        <p:spPr>
          <a:xfrm>
            <a:off x="551620" y="1772816"/>
            <a:ext cx="1788132" cy="2391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4205" r="8523" b="34659"/>
          <a:stretch/>
        </p:blipFill>
        <p:spPr>
          <a:xfrm>
            <a:off x="4403740" y="237129"/>
            <a:ext cx="4281056" cy="1870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0625" r="11043" b="26276"/>
          <a:stretch/>
        </p:blipFill>
        <p:spPr>
          <a:xfrm>
            <a:off x="5049754" y="4437112"/>
            <a:ext cx="2989027" cy="18722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25454"/>
          <a:stretch/>
        </p:blipFill>
        <p:spPr>
          <a:xfrm>
            <a:off x="3947304" y="2426876"/>
            <a:ext cx="4739158" cy="17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6851"/>
          <a:stretch/>
        </p:blipFill>
        <p:spPr>
          <a:xfrm>
            <a:off x="4788024" y="3231720"/>
            <a:ext cx="4034827" cy="320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99188" y="23488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РАЗНООБРАЗИЕ  ФОРМ ВЫСТАВКИ ДЕТСКИХ РАБОТ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«УЛИТКА», «БАРАНОЧКИ»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11343" b="3430"/>
          <a:stretch/>
        </p:blipFill>
        <p:spPr>
          <a:xfrm>
            <a:off x="468612" y="194785"/>
            <a:ext cx="4076033" cy="1905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50" t="14884" r="5120" b="20470"/>
          <a:stretch/>
        </p:blipFill>
        <p:spPr>
          <a:xfrm>
            <a:off x="107504" y="3222414"/>
            <a:ext cx="4549648" cy="3180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685851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КОНСУЛЬТАЦИЯ ДЛЯ РОДИТЕЛЕЙ  РАЗНОЙ ТЕМАТИКИ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316" y="332656"/>
            <a:ext cx="777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60512"/>
            <a:ext cx="696869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РАЗВИВАЮЩАЯ ПРЕДМЕТНО – ПРОСТРАНСТВЕННАЯ СРЕДА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CC0000"/>
                </a:solidFill>
              </a:rPr>
              <a:t>ОБЕСПЕЧИВАЕТ МАКСИМАЛЬНУЮ РЕАЛИЗАЦИЮ ОБРАЗОВАТЕЛЬНОГО  ПРОСТРАНСТВА. ОРГАНИЗАЦИИ: </a:t>
            </a:r>
          </a:p>
          <a:p>
            <a:pPr algn="ctr"/>
            <a:endParaRPr lang="ru-RU" sz="500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ПОДБОР МАТЕРИАЛОВ, ОБОРУДОВАНИЯ И ИНВЕНТАРЯ ДЛЯ РАЗВИТИЯ ДЕТЕЙ С УЧЁТОМ ИХ ВОЗРАСТНЫХ ОСОБЕННОСТЕЙ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2. ОХРАНА И УКРЕПЛЕНИЕ ИХ ЗДОРОВЬЯ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3. КОРРЕКЦИЯ НЕДОСТАТКОВ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84984"/>
            <a:ext cx="7112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РАЗВИВАЮЩАЯ ПРЕДМЕТНО – ПРОСТРАНСТВЕННАЯ СРЕДА ОБЕСПЕЧИВАЕТ: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РЕАЛИЗАЦИЮ РАЗЛИЧНЫХ ОБРАЗОВАТЕЛЬНЫХ ПРОГРАММ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УСЛОВИЯ ДЛЯ ИНКЛЮЗИВНОГО ОБРАЗОВАНИЯ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УЧЁТ НАЦИОНАЛЬНО- КУЛЬТУРНЫХ И КЛИМАТИЧЕСКИХ УСЛОВИЙ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УЧЁТ ВОЗРАСТНЫХ ОСОБЕННОСТЕЙ ДЕТЕЙ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78344" y="570545"/>
            <a:ext cx="35247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Calibri"/>
              </a:rPr>
              <a:t>В НАШЕЙ ГРУППЕ ВСЕМ НА ДИВО</a:t>
            </a:r>
          </a:p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Calibri"/>
              </a:rPr>
              <a:t>И НАРЯДНО И КРАСИВО!</a:t>
            </a:r>
          </a:p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Calibri"/>
              </a:rPr>
              <a:t>МНОГОЕ ЕСТЬ У НАС.</a:t>
            </a:r>
          </a:p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Calibri"/>
              </a:rPr>
              <a:t>ВСЁ ПОКАЖЕМ МЫ СЕЙЧАС!</a:t>
            </a:r>
          </a:p>
        </p:txBody>
      </p:sp>
      <p:sp>
        <p:nvSpPr>
          <p:cNvPr id="5" name="Волна 4"/>
          <p:cNvSpPr/>
          <p:nvPr/>
        </p:nvSpPr>
        <p:spPr>
          <a:xfrm>
            <a:off x="468361" y="416408"/>
            <a:ext cx="3389235" cy="914400"/>
          </a:xfrm>
          <a:prstGeom prst="wave">
            <a:avLst>
              <a:gd name="adj1" fmla="val 12500"/>
              <a:gd name="adj2" fmla="val -1989"/>
            </a:avLst>
          </a:prstGeom>
          <a:solidFill>
            <a:srgbClr val="FFFF99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г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447" y="642775"/>
            <a:ext cx="323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</a:rPr>
              <a:t>ГРУППОВАЯ КОМНАТА 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204864"/>
            <a:ext cx="400695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РАЗВИВАЮЩЕЙ ПРЕДМЕТНО – ПРОСТРАНСТВЕННОЙ СРЕДЕ</a:t>
            </a:r>
          </a:p>
          <a:p>
            <a:pPr algn="ctr"/>
            <a:endParaRPr lang="ru-RU" sz="7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1. СОДЕРЖАТЕЛЬНО – НАСЫЩЕННАЯ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2. ТРАНСФОРМИРУЕМАЯ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3. ПОЛИФУНКЦИОНАЛЬНАЯ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4. ВАРИАТИВНАЯ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. ДОСТУПНАЯ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6</a:t>
            </a:r>
            <a:r>
              <a:rPr lang="ru-RU" b="1" dirty="0" smtClean="0">
                <a:solidFill>
                  <a:srgbClr val="002060"/>
                </a:solidFill>
              </a:rPr>
              <a:t>. БЕЗОПАСНАЯ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291" r="9938" b="6508"/>
          <a:stretch/>
        </p:blipFill>
        <p:spPr>
          <a:xfrm>
            <a:off x="387497" y="1673837"/>
            <a:ext cx="4354015" cy="38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473" y="260648"/>
            <a:ext cx="77048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СОДЕРЖАТЕЛЬНАЯ НАСЫЩЕННОСТЬ</a:t>
            </a:r>
          </a:p>
          <a:p>
            <a:pPr algn="ctr"/>
            <a:endParaRPr lang="ru-RU" sz="3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ОСНАЩЁННОСТЬ СРЕДСТВАМИ ОБУЧЕНИЯ И ВОСПИТАНИЯ, ОЗДОРОВИТЕЛЬНЫМ ОБОРУДОВАНИЕМ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9"/>
          <a:stretch/>
        </p:blipFill>
        <p:spPr>
          <a:xfrm>
            <a:off x="1115616" y="5120222"/>
            <a:ext cx="2504760" cy="1476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" y="1340889"/>
            <a:ext cx="3324976" cy="34334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16856"/>
          <a:stretch/>
        </p:blipFill>
        <p:spPr>
          <a:xfrm>
            <a:off x="4283968" y="3789040"/>
            <a:ext cx="4219008" cy="28073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0238" r="6970" b="13911"/>
          <a:stretch/>
        </p:blipFill>
        <p:spPr>
          <a:xfrm>
            <a:off x="4283968" y="1291699"/>
            <a:ext cx="3888431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637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Танюшка</cp:lastModifiedBy>
  <cp:revision>56</cp:revision>
  <dcterms:created xsi:type="dcterms:W3CDTF">2016-09-01T11:02:27Z</dcterms:created>
  <dcterms:modified xsi:type="dcterms:W3CDTF">2017-02-15T10:14:28Z</dcterms:modified>
</cp:coreProperties>
</file>