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271" r:id="rId2"/>
    <p:sldId id="256" r:id="rId3"/>
    <p:sldId id="257" r:id="rId4"/>
    <p:sldId id="258" r:id="rId5"/>
    <p:sldId id="259" r:id="rId6"/>
    <p:sldId id="265" r:id="rId7"/>
    <p:sldId id="266" r:id="rId8"/>
    <p:sldId id="260" r:id="rId9"/>
    <p:sldId id="261" r:id="rId10"/>
    <p:sldId id="262" r:id="rId11"/>
    <p:sldId id="263" r:id="rId12"/>
    <p:sldId id="264"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935" autoAdjust="0"/>
  </p:normalViewPr>
  <p:slideViewPr>
    <p:cSldViewPr>
      <p:cViewPr>
        <p:scale>
          <a:sx n="80" d="100"/>
          <a:sy n="80" d="100"/>
        </p:scale>
        <p:origin x="-11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B105D-BDE8-4D36-91DA-21BF1C730CB9}" type="datetimeFigureOut">
              <a:rPr lang="ru-RU" smtClean="0"/>
              <a:t>13.02.2017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C7B8E-7630-4C4D-9ABC-E594BEB9C916}" type="slidenum">
              <a:rPr lang="ru-RU" smtClean="0"/>
              <a:t>‹#›</a:t>
            </a:fld>
            <a:endParaRPr lang="ru-RU"/>
          </a:p>
        </p:txBody>
      </p:sp>
    </p:spTree>
    <p:extLst>
      <p:ext uri="{BB962C8B-B14F-4D97-AF65-F5344CB8AC3E}">
        <p14:creationId xmlns:p14="http://schemas.microsoft.com/office/powerpoint/2010/main" val="312228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Ученые</a:t>
            </a:r>
            <a:r>
              <a:rPr lang="ru-RU" baseline="0" dirty="0" smtClean="0"/>
              <a:t> - фронту</a:t>
            </a:r>
            <a:endParaRPr lang="ru-RU" dirty="0"/>
          </a:p>
        </p:txBody>
      </p:sp>
      <p:sp>
        <p:nvSpPr>
          <p:cNvPr id="4" name="Номер слайда 3"/>
          <p:cNvSpPr>
            <a:spLocks noGrp="1"/>
          </p:cNvSpPr>
          <p:nvPr>
            <p:ph type="sldNum" sz="quarter" idx="10"/>
          </p:nvPr>
        </p:nvSpPr>
        <p:spPr/>
        <p:txBody>
          <a:bodyPr/>
          <a:lstStyle/>
          <a:p>
            <a:fld id="{0A2C7B8E-7630-4C4D-9ABC-E594BEB9C916}" type="slidenum">
              <a:rPr lang="ru-RU" smtClean="0"/>
              <a:t>2</a:t>
            </a:fld>
            <a:endParaRPr lang="ru-RU"/>
          </a:p>
        </p:txBody>
      </p:sp>
    </p:spTree>
    <p:extLst>
      <p:ext uri="{BB962C8B-B14F-4D97-AF65-F5344CB8AC3E}">
        <p14:creationId xmlns:p14="http://schemas.microsoft.com/office/powerpoint/2010/main" val="7025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16" name="Номер слайда 15"/>
          <p:cNvSpPr>
            <a:spLocks noGrp="1"/>
          </p:cNvSpPr>
          <p:nvPr>
            <p:ph type="sldNum" sz="quarter" idx="11"/>
          </p:nvPr>
        </p:nvSpPr>
        <p:spPr/>
        <p:txBody>
          <a:bodyPr/>
          <a:lstStyle/>
          <a:p>
            <a:fld id="{DDB55BE5-1A99-456C-823C-00E3EB60883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B55BE5-1A99-456C-823C-00E3EB6088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B55BE5-1A99-456C-823C-00E3EB6088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32D4313-9F53-4A1E-9861-8C32C541E3AE}" type="datetimeFigureOut">
              <a:rPr lang="ru-RU" smtClean="0"/>
              <a:pPr/>
              <a:t>13.02.2017</a:t>
            </a:fld>
            <a:endParaRPr lang="ru-RU"/>
          </a:p>
        </p:txBody>
      </p:sp>
      <p:sp>
        <p:nvSpPr>
          <p:cNvPr id="15" name="Номер слайда 14"/>
          <p:cNvSpPr>
            <a:spLocks noGrp="1"/>
          </p:cNvSpPr>
          <p:nvPr>
            <p:ph type="sldNum" sz="quarter" idx="15"/>
          </p:nvPr>
        </p:nvSpPr>
        <p:spPr/>
        <p:txBody>
          <a:bodyPr/>
          <a:lstStyle>
            <a:lvl1pPr algn="ctr">
              <a:defRPr/>
            </a:lvl1pPr>
          </a:lstStyle>
          <a:p>
            <a:fld id="{DDB55BE5-1A99-456C-823C-00E3EB60883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B55BE5-1A99-456C-823C-00E3EB60883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B55BE5-1A99-456C-823C-00E3EB60883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DB55BE5-1A99-456C-823C-00E3EB60883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B55BE5-1A99-456C-823C-00E3EB60883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B55BE5-1A99-456C-823C-00E3EB6088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32D4313-9F53-4A1E-9861-8C32C541E3AE}" type="datetimeFigureOut">
              <a:rPr lang="ru-RU" smtClean="0"/>
              <a:pPr/>
              <a:t>13.02.2017</a:t>
            </a:fld>
            <a:endParaRPr lang="ru-RU"/>
          </a:p>
        </p:txBody>
      </p:sp>
      <p:sp>
        <p:nvSpPr>
          <p:cNvPr id="9" name="Номер слайда 8"/>
          <p:cNvSpPr>
            <a:spLocks noGrp="1"/>
          </p:cNvSpPr>
          <p:nvPr>
            <p:ph type="sldNum" sz="quarter" idx="15"/>
          </p:nvPr>
        </p:nvSpPr>
        <p:spPr/>
        <p:txBody>
          <a:bodyPr/>
          <a:lstStyle/>
          <a:p>
            <a:fld id="{DDB55BE5-1A99-456C-823C-00E3EB60883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32D4313-9F53-4A1E-9861-8C32C541E3AE}" type="datetimeFigureOut">
              <a:rPr lang="ru-RU" smtClean="0"/>
              <a:pPr/>
              <a:t>13.02.2017</a:t>
            </a:fld>
            <a:endParaRPr lang="ru-RU"/>
          </a:p>
        </p:txBody>
      </p:sp>
      <p:sp>
        <p:nvSpPr>
          <p:cNvPr id="9" name="Номер слайда 8"/>
          <p:cNvSpPr>
            <a:spLocks noGrp="1"/>
          </p:cNvSpPr>
          <p:nvPr>
            <p:ph type="sldNum" sz="quarter" idx="11"/>
          </p:nvPr>
        </p:nvSpPr>
        <p:spPr/>
        <p:txBody>
          <a:bodyPr/>
          <a:lstStyle/>
          <a:p>
            <a:fld id="{DDB55BE5-1A99-456C-823C-00E3EB60883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2D4313-9F53-4A1E-9861-8C32C541E3AE}" type="datetimeFigureOut">
              <a:rPr lang="ru-RU" smtClean="0"/>
              <a:pPr/>
              <a:t>13.02.2017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DB55BE5-1A99-456C-823C-00E3EB60883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енис\Desktop\13.jpg"/>
          <p:cNvPicPr>
            <a:picLocks noGrp="1" noChangeAspect="1" noChangeArrowheads="1"/>
          </p:cNvPicPr>
          <p:nvPr>
            <p:ph idx="1"/>
          </p:nvPr>
        </p:nvPicPr>
        <p:blipFill>
          <a:blip r:embed="rId2" cstate="print"/>
          <a:stretch>
            <a:fillRect/>
          </a:stretch>
        </p:blipFill>
        <p:spPr bwMode="auto">
          <a:xfrm>
            <a:off x="3643306" y="2357430"/>
            <a:ext cx="4500594" cy="3643338"/>
          </a:xfrm>
          <a:prstGeom prst="rect">
            <a:avLst/>
          </a:prstGeom>
          <a:noFill/>
        </p:spPr>
      </p:pic>
      <p:sp>
        <p:nvSpPr>
          <p:cNvPr id="3" name="Заголовок 2"/>
          <p:cNvSpPr>
            <a:spLocks noGrp="1"/>
          </p:cNvSpPr>
          <p:nvPr>
            <p:ph type="title"/>
          </p:nvPr>
        </p:nvSpPr>
        <p:spPr/>
        <p:txBody>
          <a:bodyPr>
            <a:normAutofit fontScale="90000"/>
          </a:bodyPr>
          <a:lstStyle/>
          <a:p>
            <a:pPr algn="ctr"/>
            <a:r>
              <a:rPr lang="ru-RU" dirty="0" smtClean="0">
                <a:solidFill>
                  <a:srgbClr val="FF0000"/>
                </a:solidFill>
              </a:rPr>
              <a:t>Открытия биологических наук </a:t>
            </a:r>
            <a:br>
              <a:rPr lang="ru-RU" dirty="0" smtClean="0">
                <a:solidFill>
                  <a:srgbClr val="FF0000"/>
                </a:solidFill>
              </a:rPr>
            </a:br>
            <a:r>
              <a:rPr lang="ru-RU" dirty="0" smtClean="0">
                <a:solidFill>
                  <a:srgbClr val="FF0000"/>
                </a:solidFill>
              </a:rPr>
              <a:t>в годы ВОВ</a:t>
            </a:r>
            <a:endParaRPr lang="ru-RU" dirty="0">
              <a:solidFill>
                <a:srgbClr val="FF0000"/>
              </a:solidFill>
            </a:endParaRPr>
          </a:p>
        </p:txBody>
      </p:sp>
      <p:pic>
        <p:nvPicPr>
          <p:cNvPr id="2054" name="Picture 6" descr="C:\Users\денис\Desktop\17.jpg"/>
          <p:cNvPicPr>
            <a:picLocks noChangeAspect="1" noChangeArrowheads="1"/>
          </p:cNvPicPr>
          <p:nvPr/>
        </p:nvPicPr>
        <p:blipFill>
          <a:blip r:embed="rId3" cstate="print"/>
          <a:srcRect/>
          <a:stretch>
            <a:fillRect/>
          </a:stretch>
        </p:blipFill>
        <p:spPr bwMode="auto">
          <a:xfrm>
            <a:off x="357158" y="1500174"/>
            <a:ext cx="2714644" cy="2714644"/>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strVal val="#ppt_w*0.70"/>
                                          </p:val>
                                        </p:tav>
                                        <p:tav tm="100000">
                                          <p:val>
                                            <p:strVal val="#ppt_w"/>
                                          </p:val>
                                        </p:tav>
                                      </p:tavLst>
                                    </p:anim>
                                    <p:anim calcmode="lin" valueType="num">
                                      <p:cBhvr>
                                        <p:cTn id="20" dur="1000" fill="hold"/>
                                        <p:tgtEl>
                                          <p:spTgt spid="2054"/>
                                        </p:tgtEl>
                                        <p:attrNameLst>
                                          <p:attrName>ppt_h</p:attrName>
                                        </p:attrNameLst>
                                      </p:cBhvr>
                                      <p:tavLst>
                                        <p:tav tm="0">
                                          <p:val>
                                            <p:strVal val="#ppt_h"/>
                                          </p:val>
                                        </p:tav>
                                        <p:tav tm="100000">
                                          <p:val>
                                            <p:strVal val="#ppt_h"/>
                                          </p:val>
                                        </p:tav>
                                      </p:tavLst>
                                    </p:anim>
                                    <p:animEffect transition="in" filter="fade">
                                      <p:cBhvr>
                                        <p:cTn id="21"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0"/>
            <a:ext cx="8329642" cy="3286124"/>
          </a:xfrm>
        </p:spPr>
        <p:txBody>
          <a:bodyPr>
            <a:normAutofit fontScale="92500"/>
          </a:bodyPr>
          <a:lstStyle/>
          <a:p>
            <a:pPr algn="ctr">
              <a:buNone/>
            </a:pPr>
            <a:r>
              <a:rPr lang="ru-RU" dirty="0" smtClean="0"/>
              <a:t>Враг, напавший на нашу Родину, был жесток и бесчеловечен. И то, что фашистское командование не решилось использовать в войне бактериологическое и химическое оружие, является заслугой наших советских ученых, разработавших средства противохимической и </a:t>
            </a:r>
            <a:r>
              <a:rPr lang="ru-RU" dirty="0" err="1" smtClean="0"/>
              <a:t>противобиологической</a:t>
            </a:r>
            <a:r>
              <a:rPr lang="ru-RU" dirty="0" smtClean="0"/>
              <a:t> обороны, которые находились в боевой готовности на протяжении всех военных лет. Фронт и тыл были надежно защищены.</a:t>
            </a:r>
            <a:endParaRPr lang="ru-RU" dirty="0"/>
          </a:p>
        </p:txBody>
      </p:sp>
      <p:pic>
        <p:nvPicPr>
          <p:cNvPr id="9218" name="Picture 2" descr="C:\Users\денис\Desktop\31.jpg"/>
          <p:cNvPicPr>
            <a:picLocks noChangeAspect="1" noChangeArrowheads="1"/>
          </p:cNvPicPr>
          <p:nvPr/>
        </p:nvPicPr>
        <p:blipFill>
          <a:blip r:embed="rId2" cstate="print"/>
          <a:srcRect/>
          <a:stretch>
            <a:fillRect/>
          </a:stretch>
        </p:blipFill>
        <p:spPr bwMode="auto">
          <a:xfrm>
            <a:off x="1643042" y="3000372"/>
            <a:ext cx="6286524" cy="3714776"/>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1000" fill="hold"/>
                                        <p:tgtEl>
                                          <p:spTgt spid="9218"/>
                                        </p:tgtEl>
                                        <p:attrNameLst>
                                          <p:attrName>ppt_w</p:attrName>
                                        </p:attrNameLst>
                                      </p:cBhvr>
                                      <p:tavLst>
                                        <p:tav tm="0">
                                          <p:val>
                                            <p:strVal val="#ppt_w+.3"/>
                                          </p:val>
                                        </p:tav>
                                        <p:tav tm="100000">
                                          <p:val>
                                            <p:strVal val="#ppt_w"/>
                                          </p:val>
                                        </p:tav>
                                      </p:tavLst>
                                    </p:anim>
                                    <p:anim calcmode="lin" valueType="num">
                                      <p:cBhvr>
                                        <p:cTn id="14" dur="1000" fill="hold"/>
                                        <p:tgtEl>
                                          <p:spTgt spid="9218"/>
                                        </p:tgtEl>
                                        <p:attrNameLst>
                                          <p:attrName>ppt_h</p:attrName>
                                        </p:attrNameLst>
                                      </p:cBhvr>
                                      <p:tavLst>
                                        <p:tav tm="0">
                                          <p:val>
                                            <p:strVal val="#ppt_h"/>
                                          </p:val>
                                        </p:tav>
                                        <p:tav tm="100000">
                                          <p:val>
                                            <p:strVal val="#ppt_h"/>
                                          </p:val>
                                        </p:tav>
                                      </p:tavLst>
                                    </p:anim>
                                    <p:animEffect transition="in" filter="fade">
                                      <p:cBhvr>
                                        <p:cTn id="15"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14290"/>
            <a:ext cx="6357982" cy="6429420"/>
          </a:xfrm>
        </p:spPr>
        <p:txBody>
          <a:bodyPr>
            <a:normAutofit lnSpcReduction="10000"/>
          </a:bodyPr>
          <a:lstStyle/>
          <a:p>
            <a:pPr algn="ctr">
              <a:buNone/>
            </a:pPr>
            <a:r>
              <a:rPr lang="ru-RU" dirty="0" smtClean="0"/>
              <a:t>В годы войны не хватало ваты и перевязочных материалов.</a:t>
            </a:r>
          </a:p>
          <a:p>
            <a:pPr algn="ctr">
              <a:buNone/>
            </a:pPr>
            <a:r>
              <a:rPr lang="ru-RU" dirty="0" smtClean="0"/>
              <a:t>Врач </a:t>
            </a:r>
            <a:r>
              <a:rPr lang="ru-RU" dirty="0" err="1" smtClean="0"/>
              <a:t>Новотельнов</a:t>
            </a:r>
            <a:r>
              <a:rPr lang="ru-RU" dirty="0" smtClean="0"/>
              <a:t> догадался использовать вместо ваты мох сфагнум. Мох заменил и йод: содержащееся в нем фенольное соединение - </a:t>
            </a:r>
            <a:r>
              <a:rPr lang="ru-RU" dirty="0" err="1" smtClean="0"/>
              <a:t>сфагнол</a:t>
            </a:r>
            <a:r>
              <a:rPr lang="ru-RU" dirty="0" smtClean="0"/>
              <a:t>, подобное карболовой кислоте, обладает дезинфицирующими свойствами, и в ранах не развивается гнойная инфекция. По абсорбционным свойствам, по способности впитывать воду и кровь сфагнум не уступает вате. Исследователи показали, что одна весовая часть сфагнума может впитывать до 25 весовых частей воды. </a:t>
            </a:r>
            <a:endParaRPr lang="ru-RU" dirty="0"/>
          </a:p>
        </p:txBody>
      </p:sp>
      <p:pic>
        <p:nvPicPr>
          <p:cNvPr id="10242" name="Picture 2" descr="C:\Users\денис\Desktop\32.jpg"/>
          <p:cNvPicPr>
            <a:picLocks noChangeAspect="1" noChangeArrowheads="1"/>
          </p:cNvPicPr>
          <p:nvPr/>
        </p:nvPicPr>
        <p:blipFill>
          <a:blip r:embed="rId2" cstate="print"/>
          <a:srcRect/>
          <a:stretch>
            <a:fillRect/>
          </a:stretch>
        </p:blipFill>
        <p:spPr bwMode="auto">
          <a:xfrm>
            <a:off x="6072198" y="642918"/>
            <a:ext cx="2628900" cy="2071702"/>
          </a:xfrm>
          <a:prstGeom prst="rect">
            <a:avLst/>
          </a:prstGeom>
          <a:noFill/>
        </p:spPr>
      </p:pic>
      <p:pic>
        <p:nvPicPr>
          <p:cNvPr id="10243" name="Picture 3" descr="C:\Users\денис\Desktop\33.jpg"/>
          <p:cNvPicPr>
            <a:picLocks noChangeAspect="1" noChangeArrowheads="1"/>
          </p:cNvPicPr>
          <p:nvPr/>
        </p:nvPicPr>
        <p:blipFill>
          <a:blip r:embed="rId3" cstate="print"/>
          <a:srcRect/>
          <a:stretch>
            <a:fillRect/>
          </a:stretch>
        </p:blipFill>
        <p:spPr bwMode="auto">
          <a:xfrm>
            <a:off x="6572264" y="2857496"/>
            <a:ext cx="2236788" cy="3525842"/>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500" fill="hold"/>
                                        <p:tgtEl>
                                          <p:spTgt spid="10242"/>
                                        </p:tgtEl>
                                        <p:attrNameLst>
                                          <p:attrName>ppt_w</p:attrName>
                                        </p:attrNameLst>
                                      </p:cBhvr>
                                      <p:tavLst>
                                        <p:tav tm="0">
                                          <p:val>
                                            <p:fltVal val="0"/>
                                          </p:val>
                                        </p:tav>
                                        <p:tav tm="100000">
                                          <p:val>
                                            <p:strVal val="#ppt_w"/>
                                          </p:val>
                                        </p:tav>
                                      </p:tavLst>
                                    </p:anim>
                                    <p:anim calcmode="lin" valueType="num">
                                      <p:cBhvr>
                                        <p:cTn id="20" dur="500" fill="hold"/>
                                        <p:tgtEl>
                                          <p:spTgt spid="10242"/>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0243"/>
                                        </p:tgtEl>
                                        <p:attrNameLst>
                                          <p:attrName>style.visibility</p:attrName>
                                        </p:attrNameLst>
                                      </p:cBhvr>
                                      <p:to>
                                        <p:strVal val="visible"/>
                                      </p:to>
                                    </p:set>
                                    <p:anim calcmode="lin" valueType="num">
                                      <p:cBhvr>
                                        <p:cTn id="24" dur="500" fill="hold"/>
                                        <p:tgtEl>
                                          <p:spTgt spid="10243"/>
                                        </p:tgtEl>
                                        <p:attrNameLst>
                                          <p:attrName>ppt_w</p:attrName>
                                        </p:attrNameLst>
                                      </p:cBhvr>
                                      <p:tavLst>
                                        <p:tav tm="0">
                                          <p:val>
                                            <p:fltVal val="0"/>
                                          </p:val>
                                        </p:tav>
                                        <p:tav tm="100000">
                                          <p:val>
                                            <p:strVal val="#ppt_w"/>
                                          </p:val>
                                        </p:tav>
                                      </p:tavLst>
                                    </p:anim>
                                    <p:anim calcmode="lin" valueType="num">
                                      <p:cBhvr>
                                        <p:cTn id="25" dur="5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2571768"/>
          </a:xfrm>
        </p:spPr>
        <p:txBody>
          <a:bodyPr/>
          <a:lstStyle/>
          <a:p>
            <a:pPr algn="ctr">
              <a:buNone/>
            </a:pPr>
            <a:r>
              <a:rPr lang="ru-RU" dirty="0" smtClean="0"/>
              <a:t>Проблема свертывания крови имела огромную важность в годы войны. Б.А. Кудряшов по заданию правительства разработал метод промышленного производства препарата  «тромбин» для остановки кровотечений, что спасло жизни сотен тысяч людей</a:t>
            </a:r>
            <a:endParaRPr lang="ru-RU" dirty="0"/>
          </a:p>
        </p:txBody>
      </p:sp>
      <p:sp>
        <p:nvSpPr>
          <p:cNvPr id="3" name="Заголовок 2"/>
          <p:cNvSpPr>
            <a:spLocks noGrp="1"/>
          </p:cNvSpPr>
          <p:nvPr>
            <p:ph type="title"/>
          </p:nvPr>
        </p:nvSpPr>
        <p:spPr>
          <a:xfrm>
            <a:off x="457200" y="152400"/>
            <a:ext cx="8229600" cy="61890"/>
          </a:xfrm>
        </p:spPr>
        <p:txBody>
          <a:bodyPr>
            <a:normAutofit fontScale="90000"/>
          </a:bodyPr>
          <a:lstStyle/>
          <a:p>
            <a:endParaRPr lang="ru-RU" dirty="0"/>
          </a:p>
        </p:txBody>
      </p:sp>
      <p:pic>
        <p:nvPicPr>
          <p:cNvPr id="11266" name="Picture 2" descr="C:\Users\денис\Desktop\34.jpg"/>
          <p:cNvPicPr>
            <a:picLocks noChangeAspect="1" noChangeArrowheads="1"/>
          </p:cNvPicPr>
          <p:nvPr/>
        </p:nvPicPr>
        <p:blipFill>
          <a:blip r:embed="rId2" cstate="print"/>
          <a:srcRect/>
          <a:stretch>
            <a:fillRect/>
          </a:stretch>
        </p:blipFill>
        <p:spPr bwMode="auto">
          <a:xfrm>
            <a:off x="928662" y="2643182"/>
            <a:ext cx="2714644" cy="3786214"/>
          </a:xfrm>
          <a:prstGeom prst="rect">
            <a:avLst/>
          </a:prstGeom>
          <a:noFill/>
        </p:spPr>
      </p:pic>
      <p:pic>
        <p:nvPicPr>
          <p:cNvPr id="11267" name="Picture 3" descr="C:\Users\денис\Desktop\35.jpg"/>
          <p:cNvPicPr>
            <a:picLocks noChangeAspect="1" noChangeArrowheads="1"/>
          </p:cNvPicPr>
          <p:nvPr/>
        </p:nvPicPr>
        <p:blipFill>
          <a:blip r:embed="rId3" cstate="print"/>
          <a:srcRect/>
          <a:stretch>
            <a:fillRect/>
          </a:stretch>
        </p:blipFill>
        <p:spPr bwMode="auto">
          <a:xfrm>
            <a:off x="4000496" y="3071810"/>
            <a:ext cx="4654586" cy="3052746"/>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1000"/>
                                        <p:tgtEl>
                                          <p:spTgt spid="11266"/>
                                        </p:tgtEl>
                                      </p:cBhvr>
                                    </p:animEffect>
                                    <p:anim calcmode="lin" valueType="num">
                                      <p:cBhvr>
                                        <p:cTn id="14" dur="1000" fill="hold"/>
                                        <p:tgtEl>
                                          <p:spTgt spid="11266"/>
                                        </p:tgtEl>
                                        <p:attrNameLst>
                                          <p:attrName>ppt_x</p:attrName>
                                        </p:attrNameLst>
                                      </p:cBhvr>
                                      <p:tavLst>
                                        <p:tav tm="0">
                                          <p:val>
                                            <p:strVal val="#ppt_x"/>
                                          </p:val>
                                        </p:tav>
                                        <p:tav tm="100000">
                                          <p:val>
                                            <p:strVal val="#ppt_x"/>
                                          </p:val>
                                        </p:tav>
                                      </p:tavLst>
                                    </p:anim>
                                    <p:anim calcmode="lin" valueType="num">
                                      <p:cBhvr>
                                        <p:cTn id="15" dur="1000" fill="hold"/>
                                        <p:tgtEl>
                                          <p:spTgt spid="1126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fade">
                                      <p:cBhvr>
                                        <p:cTn id="19" dur="1000"/>
                                        <p:tgtEl>
                                          <p:spTgt spid="11267"/>
                                        </p:tgtEl>
                                      </p:cBhvr>
                                    </p:animEffect>
                                    <p:anim calcmode="lin" valueType="num">
                                      <p:cBhvr>
                                        <p:cTn id="20" dur="1000" fill="hold"/>
                                        <p:tgtEl>
                                          <p:spTgt spid="11267"/>
                                        </p:tgtEl>
                                        <p:attrNameLst>
                                          <p:attrName>ppt_x</p:attrName>
                                        </p:attrNameLst>
                                      </p:cBhvr>
                                      <p:tavLst>
                                        <p:tav tm="0">
                                          <p:val>
                                            <p:strVal val="#ppt_x"/>
                                          </p:val>
                                        </p:tav>
                                        <p:tav tm="100000">
                                          <p:val>
                                            <p:strVal val="#ppt_x"/>
                                          </p:val>
                                        </p:tav>
                                      </p:tavLst>
                                    </p:anim>
                                    <p:anim calcmode="lin" valueType="num">
                                      <p:cBhvr>
                                        <p:cTn id="21"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3543296" cy="5595958"/>
          </a:xfrm>
        </p:spPr>
        <p:txBody>
          <a:bodyPr/>
          <a:lstStyle/>
          <a:p>
            <a:pPr algn="ctr">
              <a:buNone/>
            </a:pPr>
            <a:r>
              <a:rPr lang="ru-RU" dirty="0" smtClean="0"/>
              <a:t> Ученица Кудряшова </a:t>
            </a:r>
          </a:p>
          <a:p>
            <a:pPr algn="ctr">
              <a:buNone/>
            </a:pPr>
            <a:r>
              <a:rPr lang="ru-RU" dirty="0" smtClean="0"/>
              <a:t>Г.В. </a:t>
            </a:r>
            <a:r>
              <a:rPr lang="ru-RU" dirty="0" err="1" smtClean="0"/>
              <a:t>Андреенко</a:t>
            </a:r>
            <a:r>
              <a:rPr lang="ru-RU" dirty="0" smtClean="0"/>
              <a:t> разработала и внедрила в производство </a:t>
            </a:r>
            <a:r>
              <a:rPr lang="ru-RU" dirty="0" err="1" smtClean="0"/>
              <a:t>водорастворимый</a:t>
            </a:r>
            <a:r>
              <a:rPr lang="ru-RU" dirty="0" smtClean="0"/>
              <a:t> витамин К, который способствует остановке кровотечений и заживлению ран</a:t>
            </a:r>
            <a:endParaRPr lang="ru-RU" dirty="0"/>
          </a:p>
        </p:txBody>
      </p:sp>
      <p:sp>
        <p:nvSpPr>
          <p:cNvPr id="3" name="Заголовок 2"/>
          <p:cNvSpPr>
            <a:spLocks noGrp="1"/>
          </p:cNvSpPr>
          <p:nvPr>
            <p:ph type="title"/>
          </p:nvPr>
        </p:nvSpPr>
        <p:spPr>
          <a:xfrm>
            <a:off x="457200" y="152400"/>
            <a:ext cx="8229600" cy="204766"/>
          </a:xfrm>
        </p:spPr>
        <p:txBody>
          <a:bodyPr>
            <a:normAutofit fontScale="90000"/>
          </a:bodyPr>
          <a:lstStyle/>
          <a:p>
            <a:endParaRPr lang="ru-RU" dirty="0"/>
          </a:p>
        </p:txBody>
      </p:sp>
      <p:pic>
        <p:nvPicPr>
          <p:cNvPr id="4" name="Рисунок 3" descr="http://www.ahleague.ru/images/stories/medhistory/warmed3.jpg"/>
          <p:cNvPicPr/>
          <p:nvPr/>
        </p:nvPicPr>
        <p:blipFill>
          <a:blip r:embed="rId2" cstate="print"/>
          <a:srcRect/>
          <a:stretch>
            <a:fillRect/>
          </a:stretch>
        </p:blipFill>
        <p:spPr bwMode="auto">
          <a:xfrm>
            <a:off x="4286248" y="500042"/>
            <a:ext cx="4538662" cy="5810268"/>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229600" cy="3000396"/>
          </a:xfrm>
        </p:spPr>
        <p:txBody>
          <a:bodyPr/>
          <a:lstStyle/>
          <a:p>
            <a:pPr algn="ctr">
              <a:buNone/>
            </a:pPr>
            <a:r>
              <a:rPr lang="ru-RU" dirty="0" smtClean="0"/>
              <a:t>Крушинский Л. В. занимался подготовкой собак для противотанковой обороны, </a:t>
            </a:r>
            <a:r>
              <a:rPr lang="ru-RU" dirty="0" err="1" smtClean="0"/>
              <a:t>минорозыскной</a:t>
            </a:r>
            <a:r>
              <a:rPr lang="ru-RU" dirty="0" smtClean="0"/>
              <a:t> службы и перевозки раненых . В период активных действий 10-й армии за 4 месяца 1944 года с помощью собак было вывезено 13500 тяжело раненных бойцов и доставлено 300 тонн боеприпасов.</a:t>
            </a:r>
            <a:endParaRPr lang="ru-RU" dirty="0"/>
          </a:p>
        </p:txBody>
      </p:sp>
      <p:pic>
        <p:nvPicPr>
          <p:cNvPr id="12290" name="Picture 2" descr="C:\Users\денис\Desktop\36.jpg"/>
          <p:cNvPicPr>
            <a:picLocks noChangeAspect="1" noChangeArrowheads="1"/>
          </p:cNvPicPr>
          <p:nvPr/>
        </p:nvPicPr>
        <p:blipFill>
          <a:blip r:embed="rId2" cstate="print"/>
          <a:srcRect/>
          <a:stretch>
            <a:fillRect/>
          </a:stretch>
        </p:blipFill>
        <p:spPr bwMode="auto">
          <a:xfrm>
            <a:off x="1357290" y="3000372"/>
            <a:ext cx="6667500" cy="3562359"/>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anim calcmode="lin" valueType="num">
                                      <p:cBhvr>
                                        <p:cTn id="14" dur="1000" fill="hold"/>
                                        <p:tgtEl>
                                          <p:spTgt spid="12290"/>
                                        </p:tgtEl>
                                        <p:attrNameLst>
                                          <p:attrName>ppt_x</p:attrName>
                                        </p:attrNameLst>
                                      </p:cBhvr>
                                      <p:tavLst>
                                        <p:tav tm="0">
                                          <p:val>
                                            <p:strVal val="#ppt_x"/>
                                          </p:val>
                                        </p:tav>
                                        <p:tav tm="100000">
                                          <p:val>
                                            <p:strVal val="#ppt_x"/>
                                          </p:val>
                                        </p:tav>
                                      </p:tavLst>
                                    </p:anim>
                                    <p:anim calcmode="lin" valueType="num">
                                      <p:cBhvr>
                                        <p:cTn id="15"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85728"/>
            <a:ext cx="4429156" cy="6143668"/>
          </a:xfrm>
        </p:spPr>
        <p:txBody>
          <a:bodyPr>
            <a:normAutofit/>
          </a:bodyPr>
          <a:lstStyle/>
          <a:p>
            <a:pPr algn="ctr">
              <a:buNone/>
            </a:pPr>
            <a:r>
              <a:rPr lang="ru-RU" dirty="0" smtClean="0"/>
              <a:t>Д.А. </a:t>
            </a:r>
            <a:r>
              <a:rPr lang="ru-RU" dirty="0" err="1" smtClean="0"/>
              <a:t>Транковский</a:t>
            </a:r>
            <a:r>
              <a:rPr lang="ru-RU" dirty="0" smtClean="0"/>
              <a:t>, специалист в области анатомии растений по заданию военных проводил биологические исследования древесных материалов для авиапромышленности.</a:t>
            </a:r>
          </a:p>
          <a:p>
            <a:pPr algn="ctr">
              <a:buNone/>
            </a:pPr>
            <a:r>
              <a:rPr lang="ru-RU" dirty="0" smtClean="0"/>
              <a:t>Орнитологи В.Ф. Ларионов и Е.А. </a:t>
            </a:r>
            <a:r>
              <a:rPr lang="ru-RU" dirty="0" err="1" smtClean="0"/>
              <a:t>Светозаров</a:t>
            </a:r>
            <a:r>
              <a:rPr lang="ru-RU" dirty="0" smtClean="0"/>
              <a:t> по заданию армии выполнял работы в области военного голубеводства.</a:t>
            </a:r>
          </a:p>
          <a:p>
            <a:pPr>
              <a:buNone/>
            </a:pPr>
            <a:endParaRPr lang="ru-RU" dirty="0"/>
          </a:p>
        </p:txBody>
      </p:sp>
      <p:pic>
        <p:nvPicPr>
          <p:cNvPr id="13314" name="Picture 2" descr="C:\Users\денис\Desktop\37.jpg"/>
          <p:cNvPicPr>
            <a:picLocks noChangeAspect="1" noChangeArrowheads="1"/>
          </p:cNvPicPr>
          <p:nvPr/>
        </p:nvPicPr>
        <p:blipFill>
          <a:blip r:embed="rId2" cstate="print"/>
          <a:srcRect/>
          <a:stretch>
            <a:fillRect/>
          </a:stretch>
        </p:blipFill>
        <p:spPr bwMode="auto">
          <a:xfrm>
            <a:off x="4643438" y="1142984"/>
            <a:ext cx="4214842" cy="4281474"/>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fade">
                                      <p:cBhvr>
                                        <p:cTn id="19" dur="1000"/>
                                        <p:tgtEl>
                                          <p:spTgt spid="13314"/>
                                        </p:tgtEl>
                                      </p:cBhvr>
                                    </p:animEffect>
                                    <p:anim calcmode="lin" valueType="num">
                                      <p:cBhvr>
                                        <p:cTn id="20" dur="1000" fill="hold"/>
                                        <p:tgtEl>
                                          <p:spTgt spid="13314"/>
                                        </p:tgtEl>
                                        <p:attrNameLst>
                                          <p:attrName>ppt_x</p:attrName>
                                        </p:attrNameLst>
                                      </p:cBhvr>
                                      <p:tavLst>
                                        <p:tav tm="0">
                                          <p:val>
                                            <p:strVal val="#ppt_x"/>
                                          </p:val>
                                        </p:tav>
                                        <p:tav tm="100000">
                                          <p:val>
                                            <p:strVal val="#ppt_x"/>
                                          </p:val>
                                        </p:tav>
                                      </p:tavLst>
                                    </p:anim>
                                    <p:anim calcmode="lin" valueType="num">
                                      <p:cBhvr>
                                        <p:cTn id="21"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денис\Desktop\14.jpg"/>
          <p:cNvPicPr>
            <a:picLocks noGrp="1" noChangeAspect="1" noChangeArrowheads="1"/>
          </p:cNvPicPr>
          <p:nvPr>
            <p:ph idx="1"/>
          </p:nvPr>
        </p:nvPicPr>
        <p:blipFill>
          <a:blip r:embed="rId2" cstate="print"/>
          <a:srcRect/>
          <a:stretch>
            <a:fillRect/>
          </a:stretch>
        </p:blipFill>
        <p:spPr bwMode="auto">
          <a:xfrm>
            <a:off x="500034" y="500042"/>
            <a:ext cx="8229036" cy="5786478"/>
          </a:xfrm>
          <a:prstGeom prst="rect">
            <a:avLst/>
          </a:prstGeom>
          <a:noFill/>
        </p:spPr>
      </p:pic>
      <p:sp>
        <p:nvSpPr>
          <p:cNvPr id="14343" name="Rectangle 7"/>
          <p:cNvSpPr>
            <a:spLocks noChangeArrowheads="1"/>
          </p:cNvSpPr>
          <p:nvPr/>
        </p:nvSpPr>
        <p:spPr bwMode="auto">
          <a:xfrm>
            <a:off x="428596" y="500042"/>
            <a:ext cx="835824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Великая отечественная война явилась серьезной проверкой творческих сил нашей науки. Этот трудный экзамен она с честью выдержала. Она продемонстрировала перед всем миром свою силу и способность в короткие сроки использовать научные достижения не только в мирных, но и в оборонных целях.</a:t>
            </a:r>
            <a:r>
              <a:rPr kumimoji="0" lang="ru-RU" sz="28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Большой вклад в дело победы внесли биологи</a:t>
            </a:r>
            <a:r>
              <a:rPr kumimoji="0" lang="ru-RU" sz="28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Чем дальше по времени уходят годы войны, тем ярче становятся воспоминания о тех людях, которые ценой своей жизни, боролись на фронте и в тылу за честь и независимость нашей Родины. </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19000" fill="hold"/>
                                        <p:tgtEl>
                                          <p:spTgt spid="14343"/>
                                        </p:tgtEl>
                                        <p:attrNameLst>
                                          <p:attrName>ppt_x</p:attrName>
                                        </p:attrNameLst>
                                      </p:cBhvr>
                                      <p:tavLst>
                                        <p:tav tm="0">
                                          <p:val>
                                            <p:strVal val="#ppt_x"/>
                                          </p:val>
                                        </p:tav>
                                        <p:tav tm="100000">
                                          <p:val>
                                            <p:strVal val="#ppt_x"/>
                                          </p:val>
                                        </p:tav>
                                      </p:tavLst>
                                    </p:anim>
                                    <p:anim calcmode="lin" valueType="num">
                                      <p:cBhvr>
                                        <p:cTn id="8" dur="19000" fill="hold"/>
                                        <p:tgtEl>
                                          <p:spTgt spid="1434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764704"/>
            <a:ext cx="8223448" cy="5688632"/>
          </a:xfrm>
        </p:spPr>
        <p:txBody>
          <a:bodyPr>
            <a:normAutofit/>
          </a:bodyPr>
          <a:lstStyle/>
          <a:p>
            <a:r>
              <a:rPr lang="ru-RU" dirty="0" smtClean="0"/>
              <a:t>В </a:t>
            </a:r>
            <a:r>
              <a:rPr lang="ru-RU" dirty="0" smtClean="0"/>
              <a:t>годы войны, когда все силы науки были сосредоточены на самых актуальных вопросах помощи фронту, биологические учреждения АН СССР направили усилия своих ученых на то, чтобы дать стране максимальное количество сельскохозяйственной продукции. Научную разработку проблем сельскохозяйственного производства осуществляла Всесоюзная академия сельскохозяйственных наук имени В.И.Ленина (ВАСХНИЛ)</a:t>
            </a:r>
          </a:p>
          <a:p>
            <a:r>
              <a:rPr lang="ru-RU" dirty="0" smtClean="0"/>
              <a:t>Ученые ВАСХНИЛ разрабатывали применительно к особенностям отдельных районов Урала, Сибири, Казахстана, Средней Азии эффективные приемы семеноводства и агротехники с целью получения в этих районах высоких урожаев зерновых, масличных, кормовых культур, сахарной свеклы, картофеля.</a:t>
            </a:r>
          </a:p>
          <a:p>
            <a:endParaRPr lang="ru-RU" dirty="0"/>
          </a:p>
        </p:txBody>
      </p:sp>
      <p:sp>
        <p:nvSpPr>
          <p:cNvPr id="5" name="Прямоугольник 4"/>
          <p:cNvSpPr/>
          <p:nvPr/>
        </p:nvSpPr>
        <p:spPr>
          <a:xfrm>
            <a:off x="539552" y="188640"/>
            <a:ext cx="8352928" cy="677108"/>
          </a:xfrm>
          <a:prstGeom prst="rect">
            <a:avLst/>
          </a:prstGeom>
        </p:spPr>
        <p:txBody>
          <a:bodyPr wrap="square">
            <a:spAutoFit/>
          </a:bodyPr>
          <a:lstStyle/>
          <a:p>
            <a:pPr algn="ctr"/>
            <a:r>
              <a:rPr lang="ru-RU" sz="3800" dirty="0">
                <a:solidFill>
                  <a:srgbClr val="FF0000"/>
                </a:solidFill>
              </a:rPr>
              <a:t>Ученые - фронту</a:t>
            </a:r>
            <a:endParaRPr lang="ru-RU" sz="3800"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524000"/>
            <a:ext cx="4286248" cy="4572000"/>
          </a:xfrm>
        </p:spPr>
        <p:txBody>
          <a:bodyPr>
            <a:normAutofit fontScale="85000" lnSpcReduction="20000"/>
          </a:bodyPr>
          <a:lstStyle/>
          <a:p>
            <a:pPr algn="ctr">
              <a:buNone/>
            </a:pPr>
            <a:r>
              <a:rPr lang="ru-RU" dirty="0" smtClean="0"/>
              <a:t>Большой объем работы был проделан главным эпидемиологом и инфекционистом Красной армии И.Д. Иониным. Стройная система противоэпидемических мероприятий, санитарно – гигиеническое обеспечение Красной Армии привели к небывалому  в истории войн результату – в период Великой Отечественной войны в советских войсках не было эпидемий</a:t>
            </a:r>
            <a:endParaRPr lang="ru-RU" dirty="0"/>
          </a:p>
        </p:txBody>
      </p:sp>
      <p:sp>
        <p:nvSpPr>
          <p:cNvPr id="3" name="Заголовок 2"/>
          <p:cNvSpPr>
            <a:spLocks noGrp="1"/>
          </p:cNvSpPr>
          <p:nvPr>
            <p:ph type="title"/>
          </p:nvPr>
        </p:nvSpPr>
        <p:spPr>
          <a:xfrm>
            <a:off x="357158" y="0"/>
            <a:ext cx="8229600" cy="919146"/>
          </a:xfrm>
        </p:spPr>
        <p:txBody>
          <a:bodyPr>
            <a:normAutofit fontScale="90000"/>
          </a:bodyPr>
          <a:lstStyle/>
          <a:p>
            <a:pPr algn="ctr"/>
            <a:r>
              <a:rPr lang="ru-RU" dirty="0" smtClean="0">
                <a:solidFill>
                  <a:srgbClr val="FF0000"/>
                </a:solidFill>
              </a:rPr>
              <a:t>Здравоохранение в годы в годы ВОВ</a:t>
            </a:r>
            <a:endParaRPr lang="ru-RU" dirty="0">
              <a:solidFill>
                <a:srgbClr val="FF0000"/>
              </a:solidFill>
            </a:endParaRPr>
          </a:p>
        </p:txBody>
      </p:sp>
      <p:pic>
        <p:nvPicPr>
          <p:cNvPr id="1026" name="Picture 2" descr="C:\Users\денис\Desktop\12.jpg"/>
          <p:cNvPicPr>
            <a:picLocks noChangeAspect="1" noChangeArrowheads="1"/>
          </p:cNvPicPr>
          <p:nvPr/>
        </p:nvPicPr>
        <p:blipFill>
          <a:blip r:embed="rId2" cstate="print"/>
          <a:srcRect/>
          <a:stretch>
            <a:fillRect/>
          </a:stretch>
        </p:blipFill>
        <p:spPr bwMode="auto">
          <a:xfrm>
            <a:off x="4500562" y="1357298"/>
            <a:ext cx="4357718" cy="507209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strVal val="#ppt_w*0.70"/>
                                          </p:val>
                                        </p:tav>
                                        <p:tav tm="100000">
                                          <p:val>
                                            <p:strVal val="#ppt_w"/>
                                          </p:val>
                                        </p:tav>
                                      </p:tavLst>
                                    </p:anim>
                                    <p:anim calcmode="lin" valueType="num">
                                      <p:cBhvr>
                                        <p:cTn id="16" dur="1000" fill="hold"/>
                                        <p:tgtEl>
                                          <p:spTgt spid="1026"/>
                                        </p:tgtEl>
                                        <p:attrNameLst>
                                          <p:attrName>ppt_h</p:attrName>
                                        </p:attrNameLst>
                                      </p:cBhvr>
                                      <p:tavLst>
                                        <p:tav tm="0">
                                          <p:val>
                                            <p:strVal val="#ppt_h"/>
                                          </p:val>
                                        </p:tav>
                                        <p:tav tm="100000">
                                          <p:val>
                                            <p:strVal val="#ppt_h"/>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28670"/>
            <a:ext cx="8229600" cy="1785950"/>
          </a:xfrm>
        </p:spPr>
        <p:txBody>
          <a:bodyPr>
            <a:normAutofit/>
          </a:bodyPr>
          <a:lstStyle/>
          <a:p>
            <a:pPr algn="ctr">
              <a:buNone/>
            </a:pPr>
            <a:r>
              <a:rPr lang="ru-RU" dirty="0" smtClean="0"/>
              <a:t>На фронте и в тылу широкое распространение получил метод местного обезболивания, разработанный А.В.Вишневским - он применялся в 85-90% случаев.</a:t>
            </a:r>
          </a:p>
          <a:p>
            <a:pPr>
              <a:buNone/>
            </a:pPr>
            <a:endParaRPr lang="ru-RU" dirty="0"/>
          </a:p>
        </p:txBody>
      </p:sp>
      <p:sp>
        <p:nvSpPr>
          <p:cNvPr id="3" name="Заголовок 2"/>
          <p:cNvSpPr>
            <a:spLocks noGrp="1"/>
          </p:cNvSpPr>
          <p:nvPr>
            <p:ph type="title"/>
          </p:nvPr>
        </p:nvSpPr>
        <p:spPr>
          <a:xfrm>
            <a:off x="457200" y="152400"/>
            <a:ext cx="8229600" cy="847708"/>
          </a:xfrm>
        </p:spPr>
        <p:txBody>
          <a:bodyPr/>
          <a:lstStyle/>
          <a:p>
            <a:pPr algn="ctr"/>
            <a:r>
              <a:rPr lang="ru-RU" dirty="0" smtClean="0">
                <a:solidFill>
                  <a:srgbClr val="FF0000"/>
                </a:solidFill>
              </a:rPr>
              <a:t>Помощь науки</a:t>
            </a:r>
            <a:endParaRPr lang="ru-RU" dirty="0">
              <a:solidFill>
                <a:srgbClr val="FF0000"/>
              </a:solidFill>
            </a:endParaRPr>
          </a:p>
        </p:txBody>
      </p:sp>
      <p:pic>
        <p:nvPicPr>
          <p:cNvPr id="3075" name="Picture 3" descr="C:\Users\денис\Desktop\18.jpg"/>
          <p:cNvPicPr>
            <a:picLocks noChangeAspect="1" noChangeArrowheads="1"/>
          </p:cNvPicPr>
          <p:nvPr/>
        </p:nvPicPr>
        <p:blipFill>
          <a:blip r:embed="rId2" cstate="print"/>
          <a:srcRect/>
          <a:stretch>
            <a:fillRect/>
          </a:stretch>
        </p:blipFill>
        <p:spPr bwMode="auto">
          <a:xfrm>
            <a:off x="714348" y="2928934"/>
            <a:ext cx="3676652" cy="2690818"/>
          </a:xfrm>
          <a:prstGeom prst="rect">
            <a:avLst/>
          </a:prstGeom>
          <a:noFill/>
        </p:spPr>
      </p:pic>
      <p:pic>
        <p:nvPicPr>
          <p:cNvPr id="3076" name="Picture 4" descr="C:\Users\денис\Desktop\19.jpg"/>
          <p:cNvPicPr>
            <a:picLocks noChangeAspect="1" noChangeArrowheads="1"/>
          </p:cNvPicPr>
          <p:nvPr/>
        </p:nvPicPr>
        <p:blipFill>
          <a:blip r:embed="rId3" cstate="print"/>
          <a:srcRect/>
          <a:stretch>
            <a:fillRect/>
          </a:stretch>
        </p:blipFill>
        <p:spPr bwMode="auto">
          <a:xfrm>
            <a:off x="4572000" y="2571744"/>
            <a:ext cx="4071941" cy="356712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1000" fill="hold"/>
                                        <p:tgtEl>
                                          <p:spTgt spid="3075"/>
                                        </p:tgtEl>
                                        <p:attrNameLst>
                                          <p:attrName>ppt_w</p:attrName>
                                        </p:attrNameLst>
                                      </p:cBhvr>
                                      <p:tavLst>
                                        <p:tav tm="0">
                                          <p:val>
                                            <p:strVal val="#ppt_w*0.70"/>
                                          </p:val>
                                        </p:tav>
                                        <p:tav tm="100000">
                                          <p:val>
                                            <p:strVal val="#ppt_w"/>
                                          </p:val>
                                        </p:tav>
                                      </p:tavLst>
                                    </p:anim>
                                    <p:anim calcmode="lin" valueType="num">
                                      <p:cBhvr>
                                        <p:cTn id="17" dur="1000" fill="hold"/>
                                        <p:tgtEl>
                                          <p:spTgt spid="3075"/>
                                        </p:tgtEl>
                                        <p:attrNameLst>
                                          <p:attrName>ppt_h</p:attrName>
                                        </p:attrNameLst>
                                      </p:cBhvr>
                                      <p:tavLst>
                                        <p:tav tm="0">
                                          <p:val>
                                            <p:strVal val="#ppt_h"/>
                                          </p:val>
                                        </p:tav>
                                        <p:tav tm="100000">
                                          <p:val>
                                            <p:strVal val="#ppt_h"/>
                                          </p:val>
                                        </p:tav>
                                      </p:tavLst>
                                    </p:anim>
                                    <p:animEffect transition="in" filter="fade">
                                      <p:cBhvr>
                                        <p:cTn id="18" dur="1000"/>
                                        <p:tgtEl>
                                          <p:spTgt spid="3075"/>
                                        </p:tgtEl>
                                      </p:cBhvr>
                                    </p:animEffect>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1000" fill="hold"/>
                                        <p:tgtEl>
                                          <p:spTgt spid="3076"/>
                                        </p:tgtEl>
                                        <p:attrNameLst>
                                          <p:attrName>ppt_w</p:attrName>
                                        </p:attrNameLst>
                                      </p:cBhvr>
                                      <p:tavLst>
                                        <p:tav tm="0">
                                          <p:val>
                                            <p:strVal val="#ppt_w*0.70"/>
                                          </p:val>
                                        </p:tav>
                                        <p:tav tm="100000">
                                          <p:val>
                                            <p:strVal val="#ppt_w"/>
                                          </p:val>
                                        </p:tav>
                                      </p:tavLst>
                                    </p:anim>
                                    <p:anim calcmode="lin" valueType="num">
                                      <p:cBhvr>
                                        <p:cTn id="23" dur="1000" fill="hold"/>
                                        <p:tgtEl>
                                          <p:spTgt spid="3076"/>
                                        </p:tgtEl>
                                        <p:attrNameLst>
                                          <p:attrName>ppt_h</p:attrName>
                                        </p:attrNameLst>
                                      </p:cBhvr>
                                      <p:tavLst>
                                        <p:tav tm="0">
                                          <p:val>
                                            <p:strVal val="#ppt_h"/>
                                          </p:val>
                                        </p:tav>
                                        <p:tav tm="100000">
                                          <p:val>
                                            <p:strVal val="#ppt_h"/>
                                          </p:val>
                                        </p:tav>
                                      </p:tavLst>
                                    </p:anim>
                                    <p:animEffect transition="in" filter="fade">
                                      <p:cBhvr>
                                        <p:cTn id="2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4329114" cy="5595958"/>
          </a:xfrm>
        </p:spPr>
        <p:txBody>
          <a:bodyPr>
            <a:normAutofit fontScale="92500" lnSpcReduction="10000"/>
          </a:bodyPr>
          <a:lstStyle/>
          <a:p>
            <a:pPr algn="ctr">
              <a:buNone/>
            </a:pPr>
            <a:r>
              <a:rPr lang="ru-RU" dirty="0" smtClean="0"/>
              <a:t>Английский учёный А. Флеминг  в 1929г. открыл </a:t>
            </a:r>
            <a:r>
              <a:rPr lang="ru-RU" dirty="0" err="1" smtClean="0"/>
              <a:t>антимикробное</a:t>
            </a:r>
            <a:r>
              <a:rPr lang="ru-RU" dirty="0" smtClean="0"/>
              <a:t> действие плесневого грибка </a:t>
            </a:r>
            <a:r>
              <a:rPr lang="ru-RU" dirty="0" err="1" smtClean="0"/>
              <a:t>Penicillinum</a:t>
            </a:r>
            <a:r>
              <a:rPr lang="ru-RU" dirty="0" smtClean="0"/>
              <a:t>. Его активное вещество А. Флеминг назвал пенициллином. В СССР первый пенициллин был получен </a:t>
            </a:r>
          </a:p>
          <a:p>
            <a:pPr algn="ctr">
              <a:buNone/>
            </a:pPr>
            <a:r>
              <a:rPr lang="ru-RU" dirty="0" smtClean="0"/>
              <a:t>З.В. </a:t>
            </a:r>
            <a:r>
              <a:rPr lang="ru-RU" dirty="0" err="1" smtClean="0"/>
              <a:t>Ермольевой</a:t>
            </a:r>
            <a:r>
              <a:rPr lang="ru-RU" dirty="0" smtClean="0"/>
              <a:t> в 1942 году</a:t>
            </a:r>
          </a:p>
          <a:p>
            <a:pPr algn="ctr">
              <a:buNone/>
            </a:pPr>
            <a:r>
              <a:rPr lang="ru-RU" dirty="0" smtClean="0"/>
              <a:t>В годы войны пенициллин применялся для лечения осложнённых инфицированных ран и спас жизни многим советским воинам.</a:t>
            </a:r>
          </a:p>
          <a:p>
            <a:pPr>
              <a:buNone/>
            </a:pPr>
            <a:endParaRPr lang="ru-RU" dirty="0"/>
          </a:p>
        </p:txBody>
      </p:sp>
      <p:pic>
        <p:nvPicPr>
          <p:cNvPr id="4098" name="Picture 2" descr="C:\Users\денис\Desktop\20.jpg"/>
          <p:cNvPicPr>
            <a:picLocks noChangeAspect="1" noChangeArrowheads="1"/>
          </p:cNvPicPr>
          <p:nvPr/>
        </p:nvPicPr>
        <p:blipFill>
          <a:blip r:embed="rId2" cstate="print"/>
          <a:srcRect/>
          <a:stretch>
            <a:fillRect/>
          </a:stretch>
        </p:blipFill>
        <p:spPr bwMode="auto">
          <a:xfrm>
            <a:off x="5500694" y="285728"/>
            <a:ext cx="2738440" cy="3090863"/>
          </a:xfrm>
          <a:prstGeom prst="rect">
            <a:avLst/>
          </a:prstGeom>
          <a:noFill/>
        </p:spPr>
      </p:pic>
      <p:pic>
        <p:nvPicPr>
          <p:cNvPr id="4099" name="Picture 3" descr="C:\Users\денис\Desktop\21.jpg"/>
          <p:cNvPicPr>
            <a:picLocks noChangeAspect="1" noChangeArrowheads="1"/>
          </p:cNvPicPr>
          <p:nvPr/>
        </p:nvPicPr>
        <p:blipFill>
          <a:blip r:embed="rId3" cstate="print"/>
          <a:srcRect/>
          <a:stretch>
            <a:fillRect/>
          </a:stretch>
        </p:blipFill>
        <p:spPr bwMode="auto">
          <a:xfrm>
            <a:off x="4572000" y="3571876"/>
            <a:ext cx="3881438" cy="250033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dissolve">
                                      <p:cBhvr>
                                        <p:cTn id="19" dur="500"/>
                                        <p:tgtEl>
                                          <p:spTgt spid="409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dissolve">
                                      <p:cBhvr>
                                        <p:cTn id="2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3071834"/>
          </a:xfrm>
        </p:spPr>
        <p:txBody>
          <a:bodyPr>
            <a:normAutofit/>
          </a:bodyPr>
          <a:lstStyle/>
          <a:p>
            <a:pPr algn="ctr">
              <a:buNone/>
            </a:pPr>
            <a:r>
              <a:rPr lang="ru-RU" dirty="0" smtClean="0"/>
              <a:t>«Рождение» пенициллина послужило импульсом для создания других антибиотиков. Так, советский биолог Георгий </a:t>
            </a:r>
            <a:r>
              <a:rPr lang="ru-RU" dirty="0" err="1" smtClean="0"/>
              <a:t>Францевич</a:t>
            </a:r>
            <a:r>
              <a:rPr lang="ru-RU" dirty="0" smtClean="0"/>
              <a:t> </a:t>
            </a:r>
            <a:r>
              <a:rPr lang="ru-RU" dirty="0" err="1" smtClean="0"/>
              <a:t>Гаузе</a:t>
            </a:r>
            <a:r>
              <a:rPr lang="ru-RU" dirty="0" smtClean="0"/>
              <a:t> вместе с женой – ученым-химиком Марией Георгиевной </a:t>
            </a:r>
            <a:r>
              <a:rPr lang="ru-RU" dirty="0" err="1" smtClean="0"/>
              <a:t>Бражниковой</a:t>
            </a:r>
            <a:r>
              <a:rPr lang="ru-RU" dirty="0" smtClean="0"/>
              <a:t> – в годы войны синтезировал первый оригинальный советский антибиотик – грамицидин.</a:t>
            </a:r>
            <a:endParaRPr lang="ru-RU" dirty="0"/>
          </a:p>
        </p:txBody>
      </p:sp>
      <p:pic>
        <p:nvPicPr>
          <p:cNvPr id="5124" name="Picture 4" descr="C:\Users\денис\Desktop\24.jpg"/>
          <p:cNvPicPr>
            <a:picLocks noChangeAspect="1" noChangeArrowheads="1"/>
          </p:cNvPicPr>
          <p:nvPr/>
        </p:nvPicPr>
        <p:blipFill>
          <a:blip r:embed="rId2" cstate="print"/>
          <a:srcRect/>
          <a:stretch>
            <a:fillRect/>
          </a:stretch>
        </p:blipFill>
        <p:spPr bwMode="auto">
          <a:xfrm>
            <a:off x="357158" y="3500438"/>
            <a:ext cx="3865562" cy="2765426"/>
          </a:xfrm>
          <a:prstGeom prst="rect">
            <a:avLst/>
          </a:prstGeom>
          <a:noFill/>
        </p:spPr>
      </p:pic>
      <p:pic>
        <p:nvPicPr>
          <p:cNvPr id="5125" name="Picture 5" descr="C:\Users\денис\Desktop\23.JPG"/>
          <p:cNvPicPr>
            <a:picLocks noChangeAspect="1" noChangeArrowheads="1"/>
          </p:cNvPicPr>
          <p:nvPr/>
        </p:nvPicPr>
        <p:blipFill>
          <a:blip r:embed="rId3" cstate="print"/>
          <a:srcRect/>
          <a:stretch>
            <a:fillRect/>
          </a:stretch>
        </p:blipFill>
        <p:spPr bwMode="auto">
          <a:xfrm>
            <a:off x="4286248" y="3429000"/>
            <a:ext cx="4572012" cy="2928958"/>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1000" fill="hold"/>
                                        <p:tgtEl>
                                          <p:spTgt spid="5124"/>
                                        </p:tgtEl>
                                        <p:attrNameLst>
                                          <p:attrName>ppt_w</p:attrName>
                                        </p:attrNameLst>
                                      </p:cBhvr>
                                      <p:tavLst>
                                        <p:tav tm="0">
                                          <p:val>
                                            <p:strVal val="#ppt_w*0.70"/>
                                          </p:val>
                                        </p:tav>
                                        <p:tav tm="100000">
                                          <p:val>
                                            <p:strVal val="#ppt_w"/>
                                          </p:val>
                                        </p:tav>
                                      </p:tavLst>
                                    </p:anim>
                                    <p:anim calcmode="lin" valueType="num">
                                      <p:cBhvr>
                                        <p:cTn id="13" dur="1000" fill="hold"/>
                                        <p:tgtEl>
                                          <p:spTgt spid="5124"/>
                                        </p:tgtEl>
                                        <p:attrNameLst>
                                          <p:attrName>ppt_h</p:attrName>
                                        </p:attrNameLst>
                                      </p:cBhvr>
                                      <p:tavLst>
                                        <p:tav tm="0">
                                          <p:val>
                                            <p:strVal val="#ppt_h"/>
                                          </p:val>
                                        </p:tav>
                                        <p:tav tm="100000">
                                          <p:val>
                                            <p:strVal val="#ppt_h"/>
                                          </p:val>
                                        </p:tav>
                                      </p:tavLst>
                                    </p:anim>
                                    <p:animEffect transition="in" filter="fade">
                                      <p:cBhvr>
                                        <p:cTn id="14" dur="1000"/>
                                        <p:tgtEl>
                                          <p:spTgt spid="5124"/>
                                        </p:tgtEl>
                                      </p:cBhvr>
                                    </p:animEffect>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p:cTn id="18" dur="1000" fill="hold"/>
                                        <p:tgtEl>
                                          <p:spTgt spid="5125"/>
                                        </p:tgtEl>
                                        <p:attrNameLst>
                                          <p:attrName>ppt_w</p:attrName>
                                        </p:attrNameLst>
                                      </p:cBhvr>
                                      <p:tavLst>
                                        <p:tav tm="0">
                                          <p:val>
                                            <p:strVal val="#ppt_w*0.70"/>
                                          </p:val>
                                        </p:tav>
                                        <p:tav tm="100000">
                                          <p:val>
                                            <p:strVal val="#ppt_w"/>
                                          </p:val>
                                        </p:tav>
                                      </p:tavLst>
                                    </p:anim>
                                    <p:anim calcmode="lin" valueType="num">
                                      <p:cBhvr>
                                        <p:cTn id="19" dur="1000" fill="hold"/>
                                        <p:tgtEl>
                                          <p:spTgt spid="5125"/>
                                        </p:tgtEl>
                                        <p:attrNameLst>
                                          <p:attrName>ppt_h</p:attrName>
                                        </p:attrNameLst>
                                      </p:cBhvr>
                                      <p:tavLst>
                                        <p:tav tm="0">
                                          <p:val>
                                            <p:strVal val="#ppt_h"/>
                                          </p:val>
                                        </p:tav>
                                        <p:tav tm="100000">
                                          <p:val>
                                            <p:strVal val="#ppt_h"/>
                                          </p:val>
                                        </p:tav>
                                      </p:tavLst>
                                    </p:anim>
                                    <p:animEffect transition="in" filter="fade">
                                      <p:cBhvr>
                                        <p:cTn id="20" dur="1000"/>
                                        <p:tgtEl>
                                          <p:spTgt spid="5125"/>
                                        </p:tgtEl>
                                      </p:cBhvr>
                                    </p:animEffect>
                                  </p:childTnLst>
                                </p:cTn>
                              </p:par>
                            </p:childTnLst>
                          </p:cTn>
                        </p:par>
                        <p:par>
                          <p:cTn id="21" fill="hold">
                            <p:stCondLst>
                              <p:cond delay="2500"/>
                            </p:stCondLst>
                            <p:childTnLst>
                              <p:par>
                                <p:cTn id="22" presetID="6" presetClass="emph" presetSubtype="0" fill="hold" nodeType="afterEffect">
                                  <p:stCondLst>
                                    <p:cond delay="0"/>
                                  </p:stCondLst>
                                  <p:childTnLst>
                                    <p:animScale>
                                      <p:cBhvr>
                                        <p:cTn id="23" dur="2000" fill="hold"/>
                                        <p:tgtEl>
                                          <p:spTgt spid="51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500042"/>
            <a:ext cx="4071934" cy="5595958"/>
          </a:xfrm>
        </p:spPr>
        <p:txBody>
          <a:bodyPr>
            <a:normAutofit/>
          </a:bodyPr>
          <a:lstStyle/>
          <a:p>
            <a:pPr algn="ctr">
              <a:buNone/>
            </a:pPr>
            <a:r>
              <a:rPr lang="ru-RU" dirty="0" smtClean="0"/>
              <a:t>Благодаря противомикробному действию антибиотиков во время войны и в мирное время были спасены десятки тысяч жизней при таких опасных заболеваниях, как газовая гангрена, столбняк, менингит, септические (гнойные) инфекции.</a:t>
            </a:r>
          </a:p>
          <a:p>
            <a:endParaRPr lang="ru-RU" dirty="0"/>
          </a:p>
        </p:txBody>
      </p:sp>
      <p:pic>
        <p:nvPicPr>
          <p:cNvPr id="6146" name="Picture 2" descr="C:\Users\денис\Desktop\25.jpg"/>
          <p:cNvPicPr>
            <a:picLocks noChangeAspect="1" noChangeArrowheads="1"/>
          </p:cNvPicPr>
          <p:nvPr/>
        </p:nvPicPr>
        <p:blipFill>
          <a:blip r:embed="rId2" cstate="print"/>
          <a:srcRect/>
          <a:stretch>
            <a:fillRect/>
          </a:stretch>
        </p:blipFill>
        <p:spPr bwMode="auto">
          <a:xfrm>
            <a:off x="4071934" y="285728"/>
            <a:ext cx="4643470" cy="3214710"/>
          </a:xfrm>
          <a:prstGeom prst="rect">
            <a:avLst/>
          </a:prstGeom>
          <a:noFill/>
        </p:spPr>
      </p:pic>
      <p:pic>
        <p:nvPicPr>
          <p:cNvPr id="6147" name="Picture 3" descr="C:\Users\денис\Desktop\26.jpg"/>
          <p:cNvPicPr>
            <a:picLocks noChangeAspect="1" noChangeArrowheads="1"/>
          </p:cNvPicPr>
          <p:nvPr/>
        </p:nvPicPr>
        <p:blipFill>
          <a:blip r:embed="rId3" cstate="print"/>
          <a:srcRect/>
          <a:stretch>
            <a:fillRect/>
          </a:stretch>
        </p:blipFill>
        <p:spPr bwMode="auto">
          <a:xfrm>
            <a:off x="4000496" y="3214686"/>
            <a:ext cx="4762500" cy="33718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strVal val="#ppt_w*0.70"/>
                                          </p:val>
                                        </p:tav>
                                        <p:tav tm="100000">
                                          <p:val>
                                            <p:strVal val="#ppt_w"/>
                                          </p:val>
                                        </p:tav>
                                      </p:tavLst>
                                    </p:anim>
                                    <p:anim calcmode="lin" valueType="num">
                                      <p:cBhvr>
                                        <p:cTn id="14" dur="1000" fill="hold"/>
                                        <p:tgtEl>
                                          <p:spTgt spid="6146"/>
                                        </p:tgtEl>
                                        <p:attrNameLst>
                                          <p:attrName>ppt_h</p:attrName>
                                        </p:attrNameLst>
                                      </p:cBhvr>
                                      <p:tavLst>
                                        <p:tav tm="0">
                                          <p:val>
                                            <p:strVal val="#ppt_h"/>
                                          </p:val>
                                        </p:tav>
                                        <p:tav tm="100000">
                                          <p:val>
                                            <p:strVal val="#ppt_h"/>
                                          </p:val>
                                        </p:tav>
                                      </p:tavLst>
                                    </p:anim>
                                    <p:animEffect transition="in" filter="fade">
                                      <p:cBhvr>
                                        <p:cTn id="15" dur="1000"/>
                                        <p:tgtEl>
                                          <p:spTgt spid="614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0.70"/>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85794"/>
            <a:ext cx="4400552" cy="5310206"/>
          </a:xfrm>
        </p:spPr>
        <p:txBody>
          <a:bodyPr>
            <a:normAutofit fontScale="92500"/>
          </a:bodyPr>
          <a:lstStyle/>
          <a:p>
            <a:pPr algn="ctr">
              <a:buNone/>
            </a:pPr>
            <a:r>
              <a:rPr lang="ru-RU" dirty="0" smtClean="0"/>
              <a:t>Ученые-химики создавали лекарственные препараты, необходимые для лечения раненых. Так, полимер винилбутилового спирта, полученный М. Ф. </a:t>
            </a:r>
            <a:r>
              <a:rPr lang="ru-RU" dirty="0" err="1" smtClean="0"/>
              <a:t>Шостаковским</a:t>
            </a:r>
            <a:r>
              <a:rPr lang="ru-RU" dirty="0" smtClean="0"/>
              <a:t>, — густая вязкая жидкость — оказался хорошим средством для заживления ран, он использовался в госпиталях под названием - «бальзам </a:t>
            </a:r>
            <a:r>
              <a:rPr lang="ru-RU" dirty="0" err="1" smtClean="0"/>
              <a:t>Шостаковского</a:t>
            </a:r>
            <a:r>
              <a:rPr lang="ru-RU" dirty="0" smtClean="0"/>
              <a:t>».</a:t>
            </a:r>
          </a:p>
          <a:p>
            <a:endParaRPr lang="ru-RU" dirty="0"/>
          </a:p>
        </p:txBody>
      </p:sp>
      <p:pic>
        <p:nvPicPr>
          <p:cNvPr id="5" name="Рисунок 4" descr="http://irkipedia.ru/sites/default/files/3_-_kopiya_0.jpg"/>
          <p:cNvPicPr/>
          <p:nvPr/>
        </p:nvPicPr>
        <p:blipFill>
          <a:blip r:embed="rId2" cstate="print"/>
          <a:srcRect/>
          <a:stretch>
            <a:fillRect/>
          </a:stretch>
        </p:blipFill>
        <p:spPr bwMode="auto">
          <a:xfrm>
            <a:off x="5214942" y="1285860"/>
            <a:ext cx="3314700" cy="4238628"/>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28"/>
            <a:ext cx="8258204" cy="2357454"/>
          </a:xfrm>
        </p:spPr>
        <p:txBody>
          <a:bodyPr/>
          <a:lstStyle/>
          <a:p>
            <a:pPr algn="ctr">
              <a:buNone/>
            </a:pPr>
            <a:r>
              <a:rPr lang="ru-RU" dirty="0" smtClean="0"/>
              <a:t>Учёные Ленинграда разработали и изготовили более 60 новых лечебных препаратов, в 1944 году освоили метод переливания плазмы, создали новые растворы для консервации крови.</a:t>
            </a:r>
          </a:p>
          <a:p>
            <a:pPr>
              <a:buNone/>
            </a:pPr>
            <a:endParaRPr lang="ru-RU" dirty="0"/>
          </a:p>
        </p:txBody>
      </p:sp>
      <p:pic>
        <p:nvPicPr>
          <p:cNvPr id="8194" name="Picture 2" descr="C:\Users\денис\Desktop\29.jpeg"/>
          <p:cNvPicPr>
            <a:picLocks noChangeAspect="1" noChangeArrowheads="1"/>
          </p:cNvPicPr>
          <p:nvPr/>
        </p:nvPicPr>
        <p:blipFill>
          <a:blip r:embed="rId2" cstate="print"/>
          <a:srcRect/>
          <a:stretch>
            <a:fillRect/>
          </a:stretch>
        </p:blipFill>
        <p:spPr bwMode="auto">
          <a:xfrm>
            <a:off x="4643438" y="3214686"/>
            <a:ext cx="4143404" cy="3143251"/>
          </a:xfrm>
          <a:prstGeom prst="rect">
            <a:avLst/>
          </a:prstGeom>
          <a:noFill/>
        </p:spPr>
      </p:pic>
      <p:pic>
        <p:nvPicPr>
          <p:cNvPr id="8195" name="Picture 3" descr="C:\Users\денис\Desktop\30.jpg"/>
          <p:cNvPicPr>
            <a:picLocks noChangeAspect="1" noChangeArrowheads="1"/>
          </p:cNvPicPr>
          <p:nvPr/>
        </p:nvPicPr>
        <p:blipFill>
          <a:blip r:embed="rId3" cstate="print"/>
          <a:srcRect/>
          <a:stretch>
            <a:fillRect/>
          </a:stretch>
        </p:blipFill>
        <p:spPr bwMode="auto">
          <a:xfrm>
            <a:off x="285720" y="2143116"/>
            <a:ext cx="4286280" cy="3071834"/>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randombar(horizontal)">
                                      <p:cBhvr>
                                        <p:cTn id="13" dur="500"/>
                                        <p:tgtEl>
                                          <p:spTgt spid="8195"/>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horizont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143</TotalTime>
  <Words>647</Words>
  <Application>Microsoft Office PowerPoint</Application>
  <PresentationFormat>Экран (4:3)</PresentationFormat>
  <Paragraphs>27</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Открытия биологических наук  в годы ВОВ</vt:lpstr>
      <vt:lpstr>Презентация PowerPoint</vt:lpstr>
      <vt:lpstr>Здравоохранение в годы в годы ВОВ</vt:lpstr>
      <vt:lpstr>Помощь науки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cp:lastModifiedBy>
  <cp:revision>18</cp:revision>
  <dcterms:created xsi:type="dcterms:W3CDTF">2015-03-19T04:30:04Z</dcterms:created>
  <dcterms:modified xsi:type="dcterms:W3CDTF">2017-02-13T05:58:04Z</dcterms:modified>
</cp:coreProperties>
</file>