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300" r:id="rId3"/>
    <p:sldId id="301" r:id="rId4"/>
    <p:sldId id="302" r:id="rId5"/>
    <p:sldId id="259" r:id="rId6"/>
    <p:sldId id="260" r:id="rId7"/>
    <p:sldId id="261" r:id="rId8"/>
    <p:sldId id="262" r:id="rId9"/>
    <p:sldId id="263" r:id="rId10"/>
    <p:sldId id="308" r:id="rId11"/>
    <p:sldId id="309" r:id="rId12"/>
    <p:sldId id="311" r:id="rId13"/>
    <p:sldId id="264" r:id="rId14"/>
    <p:sldId id="266" r:id="rId15"/>
    <p:sldId id="267" r:id="rId16"/>
    <p:sldId id="269" r:id="rId17"/>
    <p:sldId id="270" r:id="rId18"/>
    <p:sldId id="271" r:id="rId19"/>
    <p:sldId id="299" r:id="rId20"/>
    <p:sldId id="304" r:id="rId21"/>
    <p:sldId id="272" r:id="rId22"/>
    <p:sldId id="273" r:id="rId23"/>
    <p:sldId id="274" r:id="rId24"/>
    <p:sldId id="276" r:id="rId25"/>
    <p:sldId id="277" r:id="rId26"/>
    <p:sldId id="279" r:id="rId27"/>
    <p:sldId id="280" r:id="rId28"/>
    <p:sldId id="281" r:id="rId29"/>
    <p:sldId id="286" r:id="rId30"/>
    <p:sldId id="287" r:id="rId31"/>
    <p:sldId id="289" r:id="rId32"/>
    <p:sldId id="290" r:id="rId33"/>
    <p:sldId id="291" r:id="rId34"/>
    <p:sldId id="292" r:id="rId35"/>
    <p:sldId id="295" r:id="rId36"/>
    <p:sldId id="303" r:id="rId37"/>
    <p:sldId id="305" r:id="rId38"/>
    <p:sldId id="306" r:id="rId39"/>
    <p:sldId id="30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чтение</c:v>
                </c:pt>
                <c:pt idx="1">
                  <c:v>письмо</c:v>
                </c:pt>
                <c:pt idx="2">
                  <c:v>мат-ка</c:v>
                </c:pt>
                <c:pt idx="3">
                  <c:v>р.уст.речи</c:v>
                </c:pt>
                <c:pt idx="4">
                  <c:v>жив.мир</c:v>
                </c:pt>
                <c:pt idx="5">
                  <c:v>изо</c:v>
                </c:pt>
                <c:pt idx="6">
                  <c:v>руч.труд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64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чтение</c:v>
                </c:pt>
                <c:pt idx="1">
                  <c:v>письмо</c:v>
                </c:pt>
                <c:pt idx="2">
                  <c:v>мат-ка</c:v>
                </c:pt>
                <c:pt idx="3">
                  <c:v>р.уст.речи</c:v>
                </c:pt>
                <c:pt idx="4">
                  <c:v>жив.мир</c:v>
                </c:pt>
                <c:pt idx="5">
                  <c:v>изо</c:v>
                </c:pt>
                <c:pt idx="6">
                  <c:v>руч.труд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чтение</c:v>
                </c:pt>
                <c:pt idx="1">
                  <c:v>письмо</c:v>
                </c:pt>
                <c:pt idx="2">
                  <c:v>мат-ка</c:v>
                </c:pt>
                <c:pt idx="3">
                  <c:v>р.уст.речи</c:v>
                </c:pt>
                <c:pt idx="4">
                  <c:v>жив.мир</c:v>
                </c:pt>
                <c:pt idx="5">
                  <c:v>изо</c:v>
                </c:pt>
                <c:pt idx="6">
                  <c:v>руч.труд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34976"/>
        <c:axId val="134736512"/>
      </c:barChart>
      <c:catAx>
        <c:axId val="13473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36512"/>
        <c:crosses val="autoZero"/>
        <c:auto val="1"/>
        <c:lblAlgn val="ctr"/>
        <c:lblOffset val="100"/>
        <c:noMultiLvlLbl val="0"/>
      </c:catAx>
      <c:valAx>
        <c:axId val="1347365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3497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Скорость чтения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Скорость чтения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Скорость чтения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857408"/>
        <c:axId val="149858944"/>
      </c:barChart>
      <c:catAx>
        <c:axId val="14985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9858944"/>
        <c:crosses val="autoZero"/>
        <c:auto val="1"/>
        <c:lblAlgn val="ctr"/>
        <c:lblOffset val="100"/>
        <c:noMultiLvlLbl val="0"/>
      </c:catAx>
      <c:valAx>
        <c:axId val="149858944"/>
        <c:scaling>
          <c:orientation val="minMax"/>
          <c:max val="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85740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контакт</c:v>
                </c:pt>
                <c:pt idx="1">
                  <c:v>помощь</c:v>
                </c:pt>
                <c:pt idx="2">
                  <c:v>слушание</c:v>
                </c:pt>
                <c:pt idx="3">
                  <c:v>сотрудничество</c:v>
                </c:pt>
                <c:pt idx="4">
                  <c:v>взаимодействие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контакт</c:v>
                </c:pt>
                <c:pt idx="1">
                  <c:v>помощь</c:v>
                </c:pt>
                <c:pt idx="2">
                  <c:v>слушание</c:v>
                </c:pt>
                <c:pt idx="3">
                  <c:v>сотрудничество</c:v>
                </c:pt>
                <c:pt idx="4">
                  <c:v>взаимодействие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контакт</c:v>
                </c:pt>
                <c:pt idx="1">
                  <c:v>помощь</c:v>
                </c:pt>
                <c:pt idx="2">
                  <c:v>слушание</c:v>
                </c:pt>
                <c:pt idx="3">
                  <c:v>сотрудничество</c:v>
                </c:pt>
                <c:pt idx="4">
                  <c:v>взаимодействие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93600"/>
        <c:axId val="150395136"/>
      </c:barChart>
      <c:catAx>
        <c:axId val="150393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395136"/>
        <c:crosses val="autoZero"/>
        <c:auto val="1"/>
        <c:lblAlgn val="ctr"/>
        <c:lblOffset val="100"/>
        <c:noMultiLvlLbl val="0"/>
      </c:catAx>
      <c:valAx>
        <c:axId val="150395136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393600"/>
        <c:crosses val="autoZero"/>
        <c:crossBetween val="between"/>
        <c:majorUnit val="1"/>
        <c:minorUnit val="1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601024136688809E-2"/>
          <c:y val="6.7867141607299078E-2"/>
          <c:w val="0.75029514693016319"/>
          <c:h val="0.69282832701467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коммуникативная стимуляция</c:v>
                </c:pt>
                <c:pt idx="1">
                  <c:v>тактильная стимуляция</c:v>
                </c:pt>
                <c:pt idx="2">
                  <c:v>зрительная стимуляция</c:v>
                </c:pt>
                <c:pt idx="3">
                  <c:v>адаптивная стимуляция</c:v>
                </c:pt>
                <c:pt idx="4">
                  <c:v>ст.обон.чувств.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коммуникативная стимуляция</c:v>
                </c:pt>
                <c:pt idx="1">
                  <c:v>тактильная стимуляция</c:v>
                </c:pt>
                <c:pt idx="2">
                  <c:v>зрительная стимуляция</c:v>
                </c:pt>
                <c:pt idx="3">
                  <c:v>адаптивная стимуляция</c:v>
                </c:pt>
                <c:pt idx="4">
                  <c:v>ст.обон.чувств.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31840"/>
        <c:axId val="150133376"/>
      </c:barChart>
      <c:catAx>
        <c:axId val="15013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133376"/>
        <c:crosses val="autoZero"/>
        <c:auto val="1"/>
        <c:lblAlgn val="ctr"/>
        <c:lblOffset val="100"/>
        <c:noMultiLvlLbl val="0"/>
      </c:catAx>
      <c:valAx>
        <c:axId val="150133376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131840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pic>
        <p:nvPicPr>
          <p:cNvPr id="5" name="Picture 7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277D10A-3182-4FA3-ADF5-6583CEB3A85D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6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967C9-E39F-4923-9E4D-B044C61945DE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6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EC08-5704-4B57-A185-4EFD5E263946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5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E730E-CBD7-43CE-88D0-0513284DC913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FBE7A-FECA-41C9-93E5-2268EEF700D7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D0FEE-EA52-4DCD-8DFC-BD0F262A1BE7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0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C450-ADA0-4253-BC88-187140D8C776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B8DF-3D35-41E6-B7F7-B87574F7D74C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2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252EC-FE8E-4BF8-90A3-82D3D43AE73F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C4F44-2B18-43BF-86D7-BFB5205D573C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7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E4FA6-8602-47E5-B009-AEABC12098BE}" type="slidenum">
              <a:rPr lang="ru-RU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A3D7A"/>
              </a:solidFill>
            </a:endParaRPr>
          </a:p>
        </p:txBody>
      </p:sp>
      <p:pic>
        <p:nvPicPr>
          <p:cNvPr id="1033" name="Picture 33" descr="anabnr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708CD-D808-477A-ACEB-967A27AF1673}" type="slidenum">
              <a:rPr lang="ru-RU" sz="240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  <p:sp>
        <p:nvSpPr>
          <p:cNvPr id="103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8931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42938" y="764704"/>
            <a:ext cx="77724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ea typeface="Calibri"/>
                <a:cs typeface="Times New Roman"/>
              </a:rPr>
              <a:t>Казенное общеобразовательное учреждение Ханты-Мансийского автономного округа-Югры  «Леушинская школа- интернат для обучающихся с ограниченными возможностями здоровья»</a:t>
            </a:r>
            <a:endParaRPr lang="ru-RU" sz="2000" dirty="0">
              <a:solidFill>
                <a:schemeClr val="tx2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1563" y="2071688"/>
            <a:ext cx="7772400" cy="442277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4000" b="1" kern="0" dirty="0" smtClean="0">
                <a:solidFill>
                  <a:schemeClr val="tx2"/>
                </a:solidFill>
              </a:rPr>
              <a:t>Портфолио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4000" kern="0" dirty="0" smtClean="0">
                <a:solidFill>
                  <a:schemeClr val="tx2"/>
                </a:solidFill>
              </a:rPr>
              <a:t>учителя начальных классов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4000" b="1" kern="0" dirty="0" err="1" smtClean="0">
                <a:solidFill>
                  <a:schemeClr val="tx2"/>
                </a:solidFill>
              </a:rPr>
              <a:t>Поздеевой</a:t>
            </a:r>
            <a:r>
              <a:rPr lang="ru-RU" sz="4000" b="1" kern="0" dirty="0" smtClean="0">
                <a:solidFill>
                  <a:schemeClr val="tx2"/>
                </a:solidFill>
              </a:rPr>
              <a:t> Нины Алексеевны.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lang="ru-RU" sz="2000" kern="0" dirty="0">
              <a:solidFill>
                <a:schemeClr val="tx1">
                  <a:lumMod val="50000"/>
                </a:schemeClr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2000" kern="0" dirty="0" smtClean="0">
                <a:solidFill>
                  <a:schemeClr val="tx1">
                    <a:lumMod val="50000"/>
                  </a:schemeClr>
                </a:solidFill>
              </a:rPr>
              <a:t>                                                                     Подготовила: </a:t>
            </a:r>
            <a:r>
              <a:rPr lang="ru-RU" sz="2000" kern="0" dirty="0" err="1" smtClean="0">
                <a:solidFill>
                  <a:schemeClr val="tx1">
                    <a:lumMod val="50000"/>
                  </a:schemeClr>
                </a:solidFill>
              </a:rPr>
              <a:t>Н.А.Поздеева</a:t>
            </a:r>
            <a:r>
              <a:rPr lang="ru-RU" sz="2000" kern="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2000" kern="0" dirty="0" smtClean="0">
                <a:solidFill>
                  <a:schemeClr val="tx1">
                    <a:lumMod val="50000"/>
                  </a:schemeClr>
                </a:solidFill>
              </a:rPr>
              <a:t>                                                                     учитель 1 квалификационной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ru-RU" sz="2000" kern="0" dirty="0" smtClean="0">
                <a:solidFill>
                  <a:schemeClr val="tx1">
                    <a:lumMod val="50000"/>
                  </a:schemeClr>
                </a:solidFill>
              </a:rPr>
              <a:t>                                                                     категории.</a:t>
            </a:r>
            <a:endParaRPr lang="ru-RU" sz="2000" kern="0" dirty="0">
              <a:solidFill>
                <a:schemeClr val="tx1">
                  <a:lumMod val="50000"/>
                </a:schemeClr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5B5249"/>
              </a:solidFill>
            </a:endParaRPr>
          </a:p>
          <a:p>
            <a:pPr algn="ctr">
              <a:spcAft>
                <a:spcPts val="0"/>
              </a:spcAft>
            </a:pP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с.Леуши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, 2016</a:t>
            </a:r>
            <a:endParaRPr lang="ru-RU" sz="2000" dirty="0">
              <a:solidFill>
                <a:schemeClr val="tx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63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6712"/>
            <a:ext cx="7772400" cy="1368152"/>
          </a:xfrm>
        </p:spPr>
        <p:txBody>
          <a:bodyPr/>
          <a:lstStyle/>
          <a:p>
            <a:pPr algn="ctr"/>
            <a:r>
              <a:rPr lang="ru-RU" dirty="0" smtClean="0"/>
              <a:t>Цели педагогической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оздание условий для овладения обучающихся с ОВЗ системой знаний, умений, необходимых для применения в практической деятельности;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ормирование качеств личности, необходимых для социальной адаптации и интеграции в обществе.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73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6712"/>
            <a:ext cx="7772400" cy="1296144"/>
          </a:xfrm>
        </p:spPr>
        <p:txBody>
          <a:bodyPr/>
          <a:lstStyle/>
          <a:p>
            <a:pPr algn="ctr"/>
            <a:r>
              <a:rPr lang="ru-RU" dirty="0" smtClean="0"/>
              <a:t>Задачи педагогической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овышение профессионального уровня через самообразование, курсовую переподготовку, участие в методических мероприятиях;</a:t>
            </a:r>
          </a:p>
          <a:p>
            <a:r>
              <a:rPr lang="ru-RU" dirty="0"/>
              <a:t>в</a:t>
            </a:r>
            <a:r>
              <a:rPr lang="ru-RU" dirty="0" smtClean="0"/>
              <a:t>недрение современных технологий в образовательный процесс;</a:t>
            </a:r>
          </a:p>
          <a:p>
            <a:r>
              <a:rPr lang="ru-RU" dirty="0"/>
              <a:t>с</a:t>
            </a:r>
            <a:r>
              <a:rPr lang="ru-RU" dirty="0" smtClean="0"/>
              <a:t>оздание комфортной психологической обстановки для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2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222648"/>
          </a:xfrm>
        </p:spPr>
        <p:txBody>
          <a:bodyPr/>
          <a:lstStyle/>
          <a:p>
            <a:pPr algn="ctr"/>
            <a:r>
              <a:rPr lang="ru-RU" dirty="0" smtClean="0"/>
              <a:t>Причины выбора темы самообразования.</a:t>
            </a:r>
            <a:r>
              <a:rPr lang="ru-RU" sz="2000" dirty="0" smtClean="0"/>
              <a:t>(Приложение 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16832"/>
            <a:ext cx="7772400" cy="44644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Выявлены проблемы: 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ак организовать работу по овладению обучающимся норм развитой речи?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Какие виды упражнений дают более ощутимые результаты?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Какие методы и приемы работы, возможно применять в работе по развитию речи?</a:t>
            </a:r>
            <a:endParaRPr lang="ru-RU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Тема самообразования: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564904"/>
            <a:ext cx="7772400" cy="365174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chemeClr val="tx1">
                    <a:lumMod val="50000"/>
                  </a:schemeClr>
                </a:solidFill>
                <a:ea typeface="Calibri"/>
              </a:rPr>
              <a:t>«Формирование речи у учащихся </a:t>
            </a:r>
            <a:endParaRPr lang="ru-RU" sz="4000" dirty="0" smtClean="0">
              <a:solidFill>
                <a:schemeClr val="tx1">
                  <a:lumMod val="50000"/>
                </a:schemeClr>
              </a:solidFill>
              <a:ea typeface="Calibri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с ограниченными возможностями здоровья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со сложной структурой дефекта». </a:t>
            </a:r>
            <a:endParaRPr lang="ru-RU" sz="4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- изучение  познавательной деятельности учащегося и путей развития устной речи на уроках в  классе (ССД).</a:t>
            </a:r>
            <a:endParaRPr lang="ru-RU" sz="40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- систематизировать  формы и методы  развития устной речи  </a:t>
            </a: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учащегося </a:t>
            </a:r>
            <a:r>
              <a:rPr lang="ru-RU" sz="36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на уроках чтения,  развития устной </a:t>
            </a: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речи в классе (ССД).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9346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a typeface="Calibri"/>
                <a:cs typeface="Times New Roman"/>
              </a:rPr>
              <a:t/>
            </a:r>
            <a:br>
              <a:rPr lang="ru-RU" sz="3200" dirty="0" smtClean="0">
                <a:ea typeface="Calibri"/>
                <a:cs typeface="Times New Roman"/>
              </a:rPr>
            </a:br>
            <a:r>
              <a:rPr lang="ru-RU" sz="2400" b="1" dirty="0" smtClean="0">
                <a:ea typeface="Calibri"/>
                <a:cs typeface="Times New Roman"/>
              </a:rPr>
              <a:t>План работы педагога над темой самообразования в 2016-2017 </a:t>
            </a:r>
            <a:r>
              <a:rPr lang="ru-RU" sz="2400" b="1" dirty="0" err="1" smtClean="0">
                <a:ea typeface="Calibri"/>
                <a:cs typeface="Times New Roman"/>
              </a:rPr>
              <a:t>уч.г</a:t>
            </a:r>
            <a:r>
              <a:rPr lang="ru-RU" sz="2400" b="1" dirty="0" smtClean="0">
                <a:ea typeface="Calibri"/>
                <a:cs typeface="Times New Roman"/>
              </a:rPr>
              <a:t>. </a:t>
            </a:r>
            <a:r>
              <a:rPr lang="ru-RU" sz="2400" dirty="0" smtClean="0">
                <a:ea typeface="Calibri"/>
                <a:cs typeface="Times New Roman"/>
              </a:rPr>
              <a:t>(Приложение 2)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024749"/>
              </p:ext>
            </p:extLst>
          </p:nvPr>
        </p:nvGraphicFramePr>
        <p:xfrm>
          <a:off x="1259633" y="2101850"/>
          <a:ext cx="7272806" cy="4186187"/>
        </p:xfrm>
        <a:graphic>
          <a:graphicData uri="http://schemas.openxmlformats.org/drawingml/2006/table">
            <a:tbl>
              <a:tblPr firstRow="1" firstCol="1" bandRow="1"/>
              <a:tblGrid>
                <a:gridCol w="1512167"/>
                <a:gridCol w="2664296"/>
                <a:gridCol w="1277952"/>
                <a:gridCol w="1818391"/>
              </a:tblGrid>
              <a:tr h="64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результата.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1.Диагностический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1.Анализ затруднений.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2.Постановка проблемы.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3.Изучение литературы и имеющегося опыта по проблеме.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2016-2017 учебный год.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Собеседование с руководителем МО начальных классов.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2.Прогностический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1.Определение цели и задач работы над темой.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2.Разработка системы мер, направленных на решение проблемы.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3.Прогнозирование результатов.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2016-2017 учебный год.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Выступление на заседании МО учителей начальных классов: </a:t>
                      </a: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«Формирование устной речи у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обучающегося </a:t>
                      </a: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ограниченными возможностями здоровья (ССД)».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2" marR="60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64704"/>
            <a:ext cx="7772400" cy="144016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ea typeface="Calibri"/>
                <a:cs typeface="Times New Roman"/>
              </a:rPr>
              <a:t>Основные вопросы, намеченные для изучения.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1. Изучение психолого-педагогической  литературы по формированию устной речи у 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учащегося </a:t>
            </a:r>
            <a:r>
              <a:rPr lang="ru-RU" sz="28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с ОВЗ (ССД).</a:t>
            </a:r>
            <a:endParaRPr lang="ru-RU" sz="28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2. Анализ и оценка результатов деятельности учащегося с ОВЗ (ССД).</a:t>
            </a:r>
            <a:endParaRPr lang="ru-RU" sz="28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3. Планомерное и систематическое совершенствование методов учебного процесса.</a:t>
            </a:r>
            <a:endParaRPr lang="ru-RU" sz="2000" dirty="0">
              <a:solidFill>
                <a:schemeClr val="tx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ea typeface="Calibri"/>
                <a:cs typeface="Times New Roman"/>
              </a:rPr>
              <a:t>Практические выходы </a:t>
            </a: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>(</a:t>
            </a:r>
            <a:r>
              <a:rPr lang="ru-RU" sz="3600" dirty="0">
                <a:ea typeface="Calibri"/>
                <a:cs typeface="Times New Roman"/>
              </a:rPr>
              <a:t>доклады, </a:t>
            </a:r>
            <a:r>
              <a:rPr lang="ru-RU" sz="3600" spc="-10" dirty="0">
                <a:ea typeface="Calibri"/>
                <a:cs typeface="Times New Roman"/>
              </a:rPr>
              <a:t>рефераты).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46357"/>
              </p:ext>
            </p:extLst>
          </p:nvPr>
        </p:nvGraphicFramePr>
        <p:xfrm>
          <a:off x="1259631" y="2132856"/>
          <a:ext cx="7128792" cy="3914397"/>
        </p:xfrm>
        <a:graphic>
          <a:graphicData uri="http://schemas.openxmlformats.org/drawingml/2006/table">
            <a:tbl>
              <a:tblPr firstRow="1" firstCol="1" bandRow="1"/>
              <a:tblGrid>
                <a:gridCol w="2376016"/>
                <a:gridCol w="2376016"/>
                <a:gridCol w="2376760"/>
              </a:tblGrid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Место, год  проведения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 выступления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Методическое объединение учителей начальных классов, </a:t>
                      </a: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  2016 года.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 по теме самообразования: </a:t>
                      </a: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«Формирование устной речи у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обучающегося </a:t>
                      </a: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ограниченными возможностями здоровья (ССД)».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1.Отчет по плану</a:t>
                      </a:r>
                      <a:r>
                        <a:rPr lang="ru-RU" sz="2000" spc="-1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самообразования.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2.Распространение  </a:t>
                      </a:r>
                      <a:r>
                        <a:rPr lang="ru-RU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педагогического опыта.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8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Информационно-методическая деятельность.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1.Участие в педагогических советах, совещаниях образовательного учреждения. Отчет по работе с обучающимися на дому (февраль, октябрь 2016 года).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3.Участие в заседаниях МО начальных классов: отчет по плану работы темы самообразования (октябрь 2016 года).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.Приняла участие в разработке  Положения АООП (2-ой  вариант).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.Разработала и подготовила Программу по предмету «Профильный труд» – 3, 4 классы (март 2016 года) 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портфолио: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анализ и предоставление профессиональных результатов;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беспечение мониторинга профессионального роста учителя.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2A3D7A"/>
                </a:solidFill>
              </a:rPr>
              <a:t>Информационно-методическая деятельность.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4.Знакомство с современными научными исследованиями ученых.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5.Изучение прогрессивного опыта коллег.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6.Ознакомление с новыми программами и концепциями воспитания и обучения детей с ОВЗ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 рамках ФГОС.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6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ea typeface="Calibri"/>
              </a:rPr>
              <a:t>Современные образовательные технологии, используемые </a:t>
            </a:r>
            <a:r>
              <a:rPr lang="ru-RU" sz="2800" b="1" dirty="0" smtClean="0">
                <a:ea typeface="Calibri"/>
              </a:rPr>
              <a:t>педагогом</a:t>
            </a:r>
            <a:r>
              <a:rPr lang="ru-RU" sz="3200" dirty="0" smtClean="0">
                <a:ea typeface="Calibri"/>
              </a:rPr>
              <a:t>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421299"/>
              </p:ext>
            </p:extLst>
          </p:nvPr>
        </p:nvGraphicFramePr>
        <p:xfrm>
          <a:off x="1403648" y="1942211"/>
          <a:ext cx="6984775" cy="4674523"/>
        </p:xfrm>
        <a:graphic>
          <a:graphicData uri="http://schemas.openxmlformats.org/drawingml/2006/table">
            <a:tbl>
              <a:tblPr firstRow="1" firstCol="1" bandRow="1"/>
              <a:tblGrid>
                <a:gridCol w="2328015"/>
                <a:gridCol w="4656760"/>
              </a:tblGrid>
              <a:tr h="37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технологии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использования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1.Личностно-ориентированное, индивидуально-дифференцированное обучение. 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Коррекция устной и письменной речи учащихся; составление заданий, ориентированных на данного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ученика;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разработка АООП; ориентировка на зону актуального и ближайшего развития, возможность выбора заданий.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.ИКТ 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презентаций, диагностических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материалов, </a:t>
                      </a: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карточек-заданий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наглядности  к уроку; закрепление навыка умения пользоваться компьютерной мышью.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77" marR="5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2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2A3D7A"/>
                </a:solidFill>
                <a:ea typeface="Calibri"/>
              </a:rPr>
              <a:t>Современные образовательные технологии, используемые педагогом.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347589"/>
              </p:ext>
            </p:extLst>
          </p:nvPr>
        </p:nvGraphicFramePr>
        <p:xfrm>
          <a:off x="1403649" y="2204863"/>
          <a:ext cx="6912769" cy="4207109"/>
        </p:xfrm>
        <a:graphic>
          <a:graphicData uri="http://schemas.openxmlformats.org/drawingml/2006/table">
            <a:tbl>
              <a:tblPr firstRow="1" firstCol="1" bandRow="1"/>
              <a:tblGrid>
                <a:gridCol w="2304016"/>
                <a:gridCol w="4608753"/>
              </a:tblGrid>
              <a:tr h="142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Здоровьесберега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ющие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технологии.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524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Использование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кинезиологических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упражнений: пальчиковая и дыхательная гимнастика; глазодвигательные упражнения, упражнения на релаксацию и массаж;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524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снижение утомляемости; коррекция осанки, развитие моторики мелкой и общей.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524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.Арт-терапевтические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 (музыкотерапия, </a:t>
                      </a:r>
                      <a:r>
                        <a:rPr lang="ru-RU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сказкотерапия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изотерапия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Сопровождение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музыкальными произведениями самостоятельной  работы на уроках  Изо, ручного труда; проигрывание и сочинение концовки сказок; штриховка и раскрашивание контурных картинок.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7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2A3D7A"/>
                </a:solidFill>
                <a:ea typeface="Calibri"/>
              </a:rPr>
              <a:t>Современные образовательные технологии, используемые педагогом.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32581"/>
              </p:ext>
            </p:extLst>
          </p:nvPr>
        </p:nvGraphicFramePr>
        <p:xfrm>
          <a:off x="1475656" y="2101850"/>
          <a:ext cx="6912767" cy="4402836"/>
        </p:xfrm>
        <a:graphic>
          <a:graphicData uri="http://schemas.openxmlformats.org/drawingml/2006/table">
            <a:tbl>
              <a:tblPr firstRow="1" firstCol="1" bandRow="1"/>
              <a:tblGrid>
                <a:gridCol w="2304015"/>
                <a:gridCol w="4608752"/>
              </a:tblGrid>
              <a:tr h="168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.Игровые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игровых приемов  организация учебного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процесса;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предметные, сюжетно-ролевые игры, игры-путешествия, индивидуальные игры.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.Критериальное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оценивание: </a:t>
                      </a:r>
                      <a:r>
                        <a:rPr lang="ru-RU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формативное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оценивание (по ходу обучения); </a:t>
                      </a:r>
                      <a:r>
                        <a:rPr lang="ru-RU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суммативное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(в конце темы).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Оценивание учащихся по баллам; составление мониторингов; анализ деятельности  педагога и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учащихся;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уровня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усвоения ЗУН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5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b="1" dirty="0">
                <a:ea typeface="Calibri"/>
                <a:cs typeface="Times New Roman"/>
              </a:rPr>
              <a:t>Обучающийся: </a:t>
            </a:r>
            <a:r>
              <a:rPr lang="ru-RU" sz="3600" b="1" dirty="0" smtClean="0">
                <a:ea typeface="Calibri"/>
                <a:cs typeface="Times New Roman"/>
              </a:rPr>
              <a:t/>
            </a:r>
            <a:br>
              <a:rPr lang="ru-RU" sz="36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ea typeface="Calibri"/>
                <a:cs typeface="Times New Roman"/>
              </a:rPr>
              <a:t> Денис.</a:t>
            </a:r>
            <a:endParaRPr lang="ru-RU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u="sng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Дата рождения: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12.08.2004 год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u="sng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Домашний </a:t>
            </a:r>
            <a:r>
              <a:rPr lang="ru-RU" u="sng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адрес: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поселок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Мортка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.</a:t>
            </a:r>
            <a:endParaRPr lang="ru-RU" sz="2000" dirty="0">
              <a:solidFill>
                <a:schemeClr val="tx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22264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Оценка предметных </a:t>
            </a:r>
            <a:r>
              <a:rPr lang="ru-RU" sz="2400" b="1" dirty="0" smtClean="0">
                <a:ea typeface="Calibri"/>
                <a:cs typeface="Times New Roman"/>
              </a:rPr>
              <a:t>результатов в баллах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>ученика 4 </a:t>
            </a:r>
            <a:r>
              <a:rPr lang="ru-RU" sz="2400" dirty="0" smtClean="0">
                <a:ea typeface="Calibri"/>
                <a:cs typeface="Times New Roman"/>
              </a:rPr>
              <a:t>«б» </a:t>
            </a:r>
            <a:r>
              <a:rPr lang="ru-RU" sz="2400" dirty="0">
                <a:ea typeface="Calibri"/>
                <a:cs typeface="Times New Roman"/>
              </a:rPr>
              <a:t>класса </a:t>
            </a:r>
            <a:r>
              <a:rPr lang="ru-RU" sz="2400" dirty="0" smtClean="0">
                <a:ea typeface="Calibri"/>
                <a:cs typeface="Times New Roman"/>
              </a:rPr>
              <a:t>Дениса.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11542"/>
              </p:ext>
            </p:extLst>
          </p:nvPr>
        </p:nvGraphicFramePr>
        <p:xfrm>
          <a:off x="1403648" y="1844825"/>
          <a:ext cx="7056783" cy="3891765"/>
        </p:xfrm>
        <a:graphic>
          <a:graphicData uri="http://schemas.openxmlformats.org/drawingml/2006/table">
            <a:tbl>
              <a:tblPr firstRow="1" firstCol="1" bandRow="1"/>
              <a:tblGrid>
                <a:gridCol w="325890"/>
                <a:gridCol w="757217"/>
                <a:gridCol w="594271"/>
                <a:gridCol w="594271"/>
                <a:gridCol w="690121"/>
                <a:gridCol w="594271"/>
                <a:gridCol w="594271"/>
                <a:gridCol w="513904"/>
                <a:gridCol w="513904"/>
                <a:gridCol w="594271"/>
                <a:gridCol w="594271"/>
                <a:gridCol w="690121"/>
              </a:tblGrid>
              <a:tr h="129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ты.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ние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Пись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матика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тие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уст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ной речи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Живой мир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Руч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ной труд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ОСЭ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ыка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пение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баллов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 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Шишов Денис.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баллов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 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Шишов Денис.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баллов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баллов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3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Уровень </a:t>
            </a:r>
            <a:r>
              <a:rPr lang="ru-RU" sz="2400" b="1" dirty="0" err="1">
                <a:ea typeface="Calibri"/>
                <a:cs typeface="Times New Roman"/>
              </a:rPr>
              <a:t>обученности</a:t>
            </a:r>
            <a:r>
              <a:rPr lang="ru-RU" sz="2400" b="1" dirty="0">
                <a:ea typeface="Calibri"/>
                <a:cs typeface="Times New Roman"/>
              </a:rPr>
              <a:t> </a:t>
            </a:r>
            <a:r>
              <a:rPr lang="ru-RU" sz="2400" b="1" dirty="0" smtClean="0">
                <a:ea typeface="Calibri"/>
                <a:cs typeface="Times New Roman"/>
              </a:rPr>
              <a:t> по учебным предметам </a:t>
            </a:r>
            <a:r>
              <a:rPr lang="ru-RU" sz="2400" dirty="0" smtClean="0">
                <a:ea typeface="Calibri"/>
                <a:cs typeface="Times New Roman"/>
              </a:rPr>
              <a:t>учащегося 4 «б» класса </a:t>
            </a:r>
            <a:r>
              <a:rPr lang="ru-RU" sz="2400" dirty="0" smtClean="0">
                <a:ea typeface="Calibri"/>
                <a:cs typeface="Times New Roman"/>
              </a:rPr>
              <a:t>Дениса. </a:t>
            </a: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66800" y="210185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20688"/>
            <a:ext cx="7772400" cy="136051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Calibri"/>
                <a:ea typeface="Calibri"/>
                <a:cs typeface="Times New Roman"/>
              </a:rPr>
              <a:t>«</a:t>
            </a:r>
            <a:r>
              <a:rPr lang="ru-RU" sz="2800" b="1" dirty="0">
                <a:ea typeface="Calibri"/>
                <a:cs typeface="Times New Roman"/>
              </a:rPr>
              <a:t>Лесенка успеха» </a:t>
            </a:r>
            <a:r>
              <a:rPr lang="ru-RU" sz="2800" b="1" dirty="0" smtClean="0">
                <a:ea typeface="Calibri"/>
                <a:cs typeface="Times New Roman"/>
              </a:rPr>
              <a:t>- по скорости чтения </a:t>
            </a:r>
            <a:r>
              <a:rPr lang="ru-RU" sz="2800" dirty="0" smtClean="0">
                <a:ea typeface="Calibri"/>
                <a:cs typeface="Times New Roman"/>
              </a:rPr>
              <a:t>ученика 4 «б» класса</a:t>
            </a:r>
            <a:r>
              <a:rPr lang="ru-RU" sz="2800" dirty="0">
                <a:ea typeface="Calibri"/>
                <a:cs typeface="Times New Roman"/>
              </a:rPr>
              <a:t> </a:t>
            </a:r>
            <a:r>
              <a:rPr lang="ru-RU" sz="2800" dirty="0" smtClean="0">
                <a:ea typeface="Calibri"/>
                <a:cs typeface="Times New Roman"/>
              </a:rPr>
              <a:t>Дениса.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92694"/>
              </p:ext>
            </p:extLst>
          </p:nvPr>
        </p:nvGraphicFramePr>
        <p:xfrm>
          <a:off x="1066800" y="1916832"/>
          <a:ext cx="7772400" cy="429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3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Оценка личностных результатов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r>
              <a:rPr lang="ru-RU" sz="2800" dirty="0">
                <a:ea typeface="Calibri"/>
                <a:cs typeface="Times New Roman"/>
              </a:rPr>
              <a:t>ученика 4 </a:t>
            </a:r>
            <a:r>
              <a:rPr lang="ru-RU" sz="2800" dirty="0" smtClean="0">
                <a:ea typeface="Calibri"/>
                <a:cs typeface="Times New Roman"/>
              </a:rPr>
              <a:t>«б» </a:t>
            </a:r>
            <a:r>
              <a:rPr lang="ru-RU" sz="2800" dirty="0">
                <a:ea typeface="Calibri"/>
                <a:cs typeface="Times New Roman"/>
              </a:rPr>
              <a:t>класса </a:t>
            </a:r>
            <a:r>
              <a:rPr lang="ru-RU" sz="2800" dirty="0" smtClean="0">
                <a:ea typeface="Calibri"/>
                <a:cs typeface="Times New Roman"/>
              </a:rPr>
              <a:t> </a:t>
            </a:r>
            <a:r>
              <a:rPr lang="ru-RU" sz="2800" dirty="0" smtClean="0">
                <a:ea typeface="Calibri"/>
                <a:cs typeface="Times New Roman"/>
              </a:rPr>
              <a:t>Дениса. </a:t>
            </a:r>
            <a:r>
              <a:rPr lang="ru-RU" sz="2800" dirty="0" smtClean="0">
                <a:ea typeface="Calibri"/>
                <a:cs typeface="Times New Roman"/>
              </a:rPr>
              <a:t>(</a:t>
            </a:r>
            <a:r>
              <a:rPr lang="ru-RU" sz="2000" dirty="0" smtClean="0">
                <a:ea typeface="Calibri"/>
                <a:cs typeface="Times New Roman"/>
              </a:rPr>
              <a:t>Приложение 5)</a:t>
            </a:r>
            <a:r>
              <a:rPr lang="ru-RU" sz="2800" dirty="0" smtClean="0">
                <a:ea typeface="Calibri"/>
                <a:cs typeface="Times New Roman"/>
              </a:rPr>
              <a:t> </a:t>
            </a:r>
            <a:r>
              <a:rPr lang="ru-RU" sz="2000" dirty="0" smtClean="0">
                <a:ea typeface="Calibri"/>
                <a:cs typeface="Times New Roman"/>
              </a:rPr>
              <a:t> 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718636"/>
              </p:ext>
            </p:extLst>
          </p:nvPr>
        </p:nvGraphicFramePr>
        <p:xfrm>
          <a:off x="1066800" y="2060848"/>
          <a:ext cx="7772400" cy="3960440"/>
        </p:xfrm>
        <a:graphic>
          <a:graphicData uri="http://schemas.openxmlformats.org/drawingml/2006/table">
            <a:tbl>
              <a:tblPr firstRow="1" firstCol="1" bandRow="1"/>
              <a:tblGrid>
                <a:gridCol w="3793232"/>
                <a:gridCol w="3979168"/>
              </a:tblGrid>
              <a:tr h="457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год.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r>
                        <a:rPr lang="ru-RU" sz="2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2015-2016 учебный год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3 балла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2015-2016 учебный год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+mn-lt"/>
                      </a:endParaRPr>
                    </a:p>
                    <a:p>
                      <a:pPr algn="ctr"/>
                      <a:endParaRPr lang="ru-RU" sz="20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15 баллов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0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07863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dirty="0" smtClean="0">
                <a:ea typeface="Calibri"/>
                <a:cs typeface="Times New Roman"/>
              </a:rPr>
              <a:t>Обучающийся: </a:t>
            </a:r>
            <a:r>
              <a:rPr lang="ru-RU" sz="3600" dirty="0" smtClean="0">
                <a:ea typeface="Calibri"/>
                <a:cs typeface="Times New Roman"/>
              </a:rPr>
              <a:t> Вячеслав.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3200" u="sng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Дата рождения: 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08.05.2006 год</a:t>
            </a:r>
            <a:endParaRPr lang="ru-RU" sz="32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200" u="sng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Домашний </a:t>
            </a:r>
            <a:r>
              <a:rPr lang="ru-RU" sz="3200" u="sng" dirty="0">
                <a:solidFill>
                  <a:schemeClr val="tx1">
                    <a:lumMod val="50000"/>
                  </a:schemeClr>
                </a:solidFill>
                <a:ea typeface="Calibri"/>
              </a:rPr>
              <a:t>адрес: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  <a:ea typeface="Calibri"/>
              </a:rPr>
              <a:t> поселок  </a:t>
            </a:r>
            <a:r>
              <a:rPr lang="ru-RU" sz="3200" dirty="0" err="1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Мортка</a:t>
            </a: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.</a:t>
            </a:r>
            <a:endParaRPr lang="ru-RU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Задачи портфолио: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оказать умение учителя решать профессиональные задачи, обеспечивающие эффективное решение профессионально-педагогических проблем;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оказать владение современными образовательными технологиями, методическими приемами, педагогическими средствами;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92696"/>
            <a:ext cx="7772400" cy="136815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Оценка личностных </a:t>
            </a:r>
            <a:r>
              <a:rPr lang="ru-RU" sz="2800" b="1" dirty="0" smtClean="0">
                <a:ea typeface="Calibri"/>
                <a:cs typeface="Times New Roman"/>
              </a:rPr>
              <a:t>результатов в баллах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r>
              <a:rPr lang="ru-RU" sz="2800" dirty="0">
                <a:ea typeface="Calibri"/>
                <a:cs typeface="Times New Roman"/>
              </a:rPr>
              <a:t>ученика 4 «Б» класса  </a:t>
            </a:r>
            <a:r>
              <a:rPr lang="ru-RU" sz="2800" dirty="0" smtClean="0">
                <a:ea typeface="Calibri"/>
                <a:cs typeface="Times New Roman"/>
              </a:rPr>
              <a:t>Славы.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153358"/>
              </p:ext>
            </p:extLst>
          </p:nvPr>
        </p:nvGraphicFramePr>
        <p:xfrm>
          <a:off x="1475656" y="1988840"/>
          <a:ext cx="6768752" cy="4104455"/>
        </p:xfrm>
        <a:graphic>
          <a:graphicData uri="http://schemas.openxmlformats.org/drawingml/2006/table">
            <a:tbl>
              <a:tblPr firstRow="1" firstCol="1" bandRow="1"/>
              <a:tblGrid>
                <a:gridCol w="371521"/>
                <a:gridCol w="1221011"/>
                <a:gridCol w="780613"/>
                <a:gridCol w="764610"/>
                <a:gridCol w="784092"/>
                <a:gridCol w="985853"/>
                <a:gridCol w="1194539"/>
                <a:gridCol w="666513"/>
              </a:tblGrid>
              <a:tr h="146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 (личностные, коммуникативные).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критерии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Вступает в контакт: учитель-ученик (пытается издавать звуки).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Принимает помощь от учителя.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Слушает учителя.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Сотрудничает с учителем.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с учителем.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баллов.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Шилов Вячеслав.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(2014-2015 уч.год)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баллов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Шилов Вячеслав.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(2015-2016 уч.год)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баллов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89" marR="65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2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52736"/>
            <a:ext cx="7772400" cy="100811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a typeface="Calibri"/>
                <a:cs typeface="Times New Roman"/>
              </a:rPr>
              <a:t>Динамика </a:t>
            </a:r>
            <a:br>
              <a:rPr lang="ru-RU" sz="3200" b="1" dirty="0" smtClean="0">
                <a:ea typeface="Calibri"/>
                <a:cs typeface="Times New Roman"/>
              </a:rPr>
            </a:br>
            <a:r>
              <a:rPr lang="ru-RU" sz="3200" dirty="0" smtClean="0">
                <a:ea typeface="Calibri"/>
                <a:cs typeface="Times New Roman"/>
              </a:rPr>
              <a:t>личностных результатов </a:t>
            </a:r>
            <a:r>
              <a:rPr lang="ru-RU" sz="3200" dirty="0" smtClean="0">
                <a:ea typeface="Calibri"/>
                <a:cs typeface="Times New Roman"/>
              </a:rPr>
              <a:t>Славы.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66800" y="210185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7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08720"/>
            <a:ext cx="7772400" cy="93610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r>
              <a:rPr lang="ru-RU" sz="2800" b="1" dirty="0">
                <a:ea typeface="Calibri"/>
                <a:cs typeface="Times New Roman"/>
              </a:rPr>
              <a:t/>
            </a:r>
            <a:br>
              <a:rPr lang="ru-RU" sz="2800" b="1" dirty="0"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r>
              <a:rPr lang="ru-RU" sz="2800" b="1" dirty="0">
                <a:ea typeface="Calibri"/>
                <a:cs typeface="Times New Roman"/>
              </a:rPr>
              <a:t/>
            </a:r>
            <a:br>
              <a:rPr lang="ru-RU" sz="2800" b="1" dirty="0">
                <a:ea typeface="Calibri"/>
                <a:cs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>Оценка предметных результатов </a:t>
            </a:r>
            <a:br>
              <a:rPr lang="ru-RU" sz="2800" b="1" dirty="0" smtClean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ученика 4 «б» класса </a:t>
            </a:r>
            <a:r>
              <a:rPr lang="ru-RU" sz="2800" dirty="0" smtClean="0">
                <a:ea typeface="Calibri"/>
                <a:cs typeface="Times New Roman"/>
              </a:rPr>
              <a:t>Славы</a:t>
            </a:r>
            <a:r>
              <a:rPr lang="ru-RU" sz="2800" b="1" dirty="0" smtClean="0">
                <a:ea typeface="Calibri"/>
                <a:cs typeface="Times New Roman"/>
              </a:rPr>
              <a:t>.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837266"/>
              </p:ext>
            </p:extLst>
          </p:nvPr>
        </p:nvGraphicFramePr>
        <p:xfrm>
          <a:off x="1115616" y="1916832"/>
          <a:ext cx="6984775" cy="3960439"/>
        </p:xfrm>
        <a:graphic>
          <a:graphicData uri="http://schemas.openxmlformats.org/drawingml/2006/table">
            <a:tbl>
              <a:tblPr firstRow="1" firstCol="1" bandRow="1"/>
              <a:tblGrid>
                <a:gridCol w="343729"/>
                <a:gridCol w="873553"/>
                <a:gridCol w="845091"/>
                <a:gridCol w="896906"/>
                <a:gridCol w="1255961"/>
                <a:gridCol w="896906"/>
                <a:gridCol w="1370537"/>
                <a:gridCol w="502092"/>
              </a:tblGrid>
              <a:tr h="104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Адаптив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ная</a:t>
                      </a: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тура.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Зрительно-слуховая </a:t>
                      </a: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стимуля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ция</a:t>
                      </a: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ная</a:t>
                      </a: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стимуляция.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Тактиль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ная</a:t>
                      </a: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стимуля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ция</a:t>
                      </a: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Стимуляция обонятельной чувствительности.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бал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лов</a:t>
                      </a:r>
                      <a:endParaRPr lang="ru-RU" sz="11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Шилов С.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б.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Шилов С.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б.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Динамика предметных результатов  </a:t>
            </a: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ученика 4 «б» класса </a:t>
            </a:r>
            <a:r>
              <a:rPr lang="ru-RU" sz="2800" dirty="0" smtClean="0">
                <a:ea typeface="Calibri"/>
                <a:cs typeface="Times New Roman"/>
              </a:rPr>
              <a:t>Славы.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485150"/>
              </p:ext>
            </p:extLst>
          </p:nvPr>
        </p:nvGraphicFramePr>
        <p:xfrm>
          <a:off x="1066800" y="210185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8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64704"/>
            <a:ext cx="7772400" cy="129614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200" dirty="0" smtClean="0">
                <a:ea typeface="Calibri"/>
                <a:cs typeface="Times New Roman"/>
              </a:rPr>
              <a:t>Обучающийся: </a:t>
            </a:r>
            <a:br>
              <a:rPr lang="ru-RU" sz="3200" dirty="0" smtClean="0">
                <a:ea typeface="Calibri"/>
                <a:cs typeface="Times New Roman"/>
              </a:rPr>
            </a:br>
            <a:r>
              <a:rPr lang="ru-RU" sz="3200" dirty="0" smtClean="0">
                <a:ea typeface="Calibri"/>
                <a:cs typeface="Times New Roman"/>
              </a:rPr>
              <a:t>Алексей.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3200" u="sng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Дата рождения: 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08.03.2008 год</a:t>
            </a:r>
            <a:endParaRPr lang="ru-RU" sz="32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200" u="sng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Домашний </a:t>
            </a:r>
            <a:r>
              <a:rPr lang="ru-RU" sz="3200" u="sng" dirty="0">
                <a:solidFill>
                  <a:schemeClr val="tx1">
                    <a:lumMod val="50000"/>
                  </a:schemeClr>
                </a:solidFill>
                <a:ea typeface="Calibri"/>
              </a:rPr>
              <a:t>адрес: 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  <a:ea typeface="Calibri"/>
              </a:rPr>
              <a:t>поселок  </a:t>
            </a:r>
            <a:r>
              <a:rPr lang="ru-RU" sz="3200" dirty="0" err="1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Мортка</a:t>
            </a: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a typeface="Calibri"/>
              </a:rPr>
              <a:t>.</a:t>
            </a:r>
            <a:endParaRPr lang="ru-RU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772400" cy="165618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Оценка личностных результатов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800" dirty="0">
                <a:ea typeface="Calibri"/>
              </a:rPr>
              <a:t>ученика 1  класса  </a:t>
            </a:r>
            <a:r>
              <a:rPr lang="ru-RU" sz="2800" dirty="0" smtClean="0">
                <a:ea typeface="Calibri"/>
              </a:rPr>
              <a:t> </a:t>
            </a:r>
            <a:r>
              <a:rPr lang="ru-RU" sz="2800" dirty="0" smtClean="0">
                <a:ea typeface="Calibri"/>
              </a:rPr>
              <a:t>Алексея. </a:t>
            </a:r>
            <a:r>
              <a:rPr lang="ru-RU" sz="2800" dirty="0" smtClean="0">
                <a:ea typeface="Calibri"/>
              </a:rPr>
              <a:t/>
            </a:r>
            <a:br>
              <a:rPr lang="ru-RU" sz="2800" dirty="0" smtClean="0">
                <a:ea typeface="Calibri"/>
              </a:rPr>
            </a:br>
            <a:r>
              <a:rPr lang="ru-RU" sz="2800" dirty="0" smtClean="0">
                <a:ea typeface="Calibri"/>
              </a:rPr>
              <a:t>1 четверть 2016-2017 учебного года.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16528"/>
              </p:ext>
            </p:extLst>
          </p:nvPr>
        </p:nvGraphicFramePr>
        <p:xfrm>
          <a:off x="1043608" y="2420888"/>
          <a:ext cx="7772401" cy="3653081"/>
        </p:xfrm>
        <a:graphic>
          <a:graphicData uri="http://schemas.openxmlformats.org/drawingml/2006/table">
            <a:tbl>
              <a:tblPr firstRow="1" firstCol="1" bandRow="1"/>
              <a:tblGrid>
                <a:gridCol w="341679"/>
                <a:gridCol w="1366189"/>
                <a:gridCol w="1118603"/>
                <a:gridCol w="941982"/>
                <a:gridCol w="903083"/>
                <a:gridCol w="1067089"/>
                <a:gridCol w="1163810"/>
                <a:gridCol w="869966"/>
              </a:tblGrid>
              <a:tr h="309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БУД 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(личностные, </a:t>
                      </a:r>
                      <a:r>
                        <a:rPr lang="ru-RU" sz="120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коммуникативные)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критерии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Ф.И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ученика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Вступает в контакт: учитель-ученик (пытается издавать звуки).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Принимает помощь от учителя.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Слушает учителя.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Сотрудни</a:t>
                      </a:r>
                      <a:endParaRPr lang="ru-RU" sz="120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чает 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учителем.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</a:t>
                      </a:r>
                      <a:endParaRPr lang="ru-RU" sz="120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ствие</a:t>
                      </a:r>
                      <a:r>
                        <a:rPr lang="ru-RU" sz="120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учителем.</a:t>
                      </a:r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баллов.</a:t>
                      </a:r>
                      <a:endParaRPr lang="ru-RU" sz="12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Прецер</a:t>
                      </a: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Алексей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1" marR="56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16832"/>
            <a:ext cx="777240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Положительный результат можно достигнуть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при условии: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1.Создание условий для обучения и обучающихся.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2.Мотивация обучающихся воспитанников.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3.Систематическое проведение занятий 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.Мониторинг личностных и предметных результатов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4124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Выявлены проблемы: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1.Недостаток познавательной деятельности обучающегося.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2.Недостаток развития мотивационной сферы обучающихся.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3.Низкий уровень речевого развития обучающегося.</a:t>
            </a:r>
          </a:p>
        </p:txBody>
      </p:sp>
    </p:spTree>
    <p:extLst>
      <p:ext uri="{BB962C8B-B14F-4D97-AF65-F5344CB8AC3E}">
        <p14:creationId xmlns:p14="http://schemas.microsoft.com/office/powerpoint/2010/main" val="14981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Совершенствование педагогической деятельности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1.Самообразование по теме самообразования: «Формирование устной речи у учащегося с ОВЗ (ССД)».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2.Создание банка заданий по развитию и совершенствованию устной речи обучающегося.</a:t>
            </a:r>
            <a:endParaRPr lang="ru-RU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251879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Спасибо за внимание.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336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портфолио: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роанализировать стратегию и тактику профессионального поведения для достижения определенных целей;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ценить профессионализм учителя, использование в профессиональной деятельности законодательных и нормативно-правовых документов.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Поздеева</a:t>
            </a:r>
            <a:r>
              <a:rPr lang="ru-RU" b="1" dirty="0" smtClean="0"/>
              <a:t> Нина Алексеевна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tx1">
                    <a:lumMod val="50000"/>
                  </a:schemeClr>
                </a:solidFill>
              </a:rPr>
              <a:t>Дата рождения: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2 марта 1962 года.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chemeClr val="tx1">
                    <a:lumMod val="50000"/>
                  </a:schemeClr>
                </a:solidFill>
              </a:rPr>
              <a:t>Должность: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учитель надомного обучения.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chemeClr val="tx1">
                    <a:lumMod val="50000"/>
                  </a:schemeClr>
                </a:solidFill>
              </a:rPr>
              <a:t>Образование: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Ишимский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государственный педагогический институт имени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П.П.Ершова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, 2001 г.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Объект 4" descr="DSC_011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79"/>
            <a:ext cx="2376264" cy="309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3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726704"/>
          </a:xfrm>
        </p:spPr>
        <p:txBody>
          <a:bodyPr/>
          <a:lstStyle/>
          <a:p>
            <a:pPr algn="ctr"/>
            <a:r>
              <a:rPr lang="ru-RU" sz="4000" dirty="0" smtClean="0"/>
              <a:t>Стаж педагогической деятельности, стаж работы в занимаемой должности.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564904"/>
            <a:ext cx="7772400" cy="365174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Общий стаж педагогической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работы - 35 лет;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В должности: учитель надомного обучения – 1 год 11 месяцев.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2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Наличие квалификационной категории.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квалификационная категория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по должности учитель-логопед.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Срок  действия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</a:rPr>
              <a:t>до 31 января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26122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294656"/>
          </a:xfrm>
        </p:spPr>
        <p:txBody>
          <a:bodyPr/>
          <a:lstStyle/>
          <a:p>
            <a:pPr algn="ctr"/>
            <a:r>
              <a:rPr lang="ru-RU" sz="4000" dirty="0" smtClean="0"/>
              <a:t> </a:t>
            </a:r>
            <a:r>
              <a:rPr lang="ru-RU" dirty="0"/>
              <a:t>Г</a:t>
            </a:r>
            <a:r>
              <a:rPr lang="ru-RU" dirty="0" smtClean="0"/>
              <a:t>рамоты, благодарственные письма.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2008 г. – Благодарственное письмо Главы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Кондинского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района;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2012 г. – Почетная грамота Главы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Кондинского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района;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2013 г. – Диплом  Районного управления образования;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2014 г. – Благодарственное письмо Департамента образования и молодежной политики Ханты-Мансийского автономного округа – Югры.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346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078632"/>
          </a:xfrm>
        </p:spPr>
        <p:txBody>
          <a:bodyPr/>
          <a:lstStyle/>
          <a:p>
            <a:pPr algn="ctr"/>
            <a:r>
              <a:rPr lang="ru-RU" sz="3600" dirty="0" smtClean="0"/>
              <a:t>Повышение квалификации и профессиональная переподготовка.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427947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1.АУ ДПО ХМАО-Югры «Институт развития образования», 2013, с 29 января по 05 февраля.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«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Интегрированное и инклюзивное образование лиц с ограниченными возможностями здоровья»  (72 часа).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2. АУ ДПО ХМАО-Югры «Институт развития образования», 2015, с 09 ноября по 19 ноября. 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ea typeface="Calibri"/>
              </a:rPr>
              <a:t>«Технология разработки адаптированной основной образовательной программы начального общего образования для учащихся с ограниченными возможностями здоровья (интеллектуальными нарушениями)» (72 часа).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1427</Words>
  <Application>Microsoft Office PowerPoint</Application>
  <PresentationFormat>Экран (4:3)</PresentationFormat>
  <Paragraphs>307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Природа</vt:lpstr>
      <vt:lpstr>Презентация PowerPoint</vt:lpstr>
      <vt:lpstr>Цель портфолио:</vt:lpstr>
      <vt:lpstr>Задачи портфолио:</vt:lpstr>
      <vt:lpstr>Задачи портфолио:</vt:lpstr>
      <vt:lpstr>Поздеева Нина Алексеевна</vt:lpstr>
      <vt:lpstr>Стаж педагогической деятельности, стаж работы в занимаемой должности.</vt:lpstr>
      <vt:lpstr>Наличие квалификационной категории.</vt:lpstr>
      <vt:lpstr> Грамоты, благодарственные письма.</vt:lpstr>
      <vt:lpstr>Повышение квалификации и профессиональная переподготовка.</vt:lpstr>
      <vt:lpstr>Цели педагогической деятельности:</vt:lpstr>
      <vt:lpstr>Задачи педагогической деятельности:</vt:lpstr>
      <vt:lpstr>Причины выбора темы самообразования.(Приложение 1)</vt:lpstr>
      <vt:lpstr>Тема самообразования:</vt:lpstr>
      <vt:lpstr>Цель:</vt:lpstr>
      <vt:lpstr>Задачи:</vt:lpstr>
      <vt:lpstr> План работы педагога над темой самообразования в 2016-2017 уч.г. (Приложение 2)</vt:lpstr>
      <vt:lpstr> Основные вопросы, намеченные для изучения.</vt:lpstr>
      <vt:lpstr>Практические выходы  (доклады, рефераты).</vt:lpstr>
      <vt:lpstr>Информационно-методическая деятельность.</vt:lpstr>
      <vt:lpstr>Информационно-методическая деятельность.</vt:lpstr>
      <vt:lpstr>Современные образовательные технологии, используемые педагогом.</vt:lpstr>
      <vt:lpstr>Современные образовательные технологии, используемые педагогом.</vt:lpstr>
      <vt:lpstr>Современные образовательные технологии, используемые педагогом.</vt:lpstr>
      <vt:lpstr>Обучающийся:   Денис.</vt:lpstr>
      <vt:lpstr>Оценка предметных результатов в баллах ученика 4 «б» класса Дениса. </vt:lpstr>
      <vt:lpstr>Уровень обученности  по учебным предметам учащегося 4 «б» класса Дениса. </vt:lpstr>
      <vt:lpstr>«Лесенка успеха» - по скорости чтения ученика 4 «б» класса Дениса. </vt:lpstr>
      <vt:lpstr>Оценка личностных результатов ученика 4 «б» класса  Дениса. (Приложение 5)  </vt:lpstr>
      <vt:lpstr>Обучающийся:  Вячеслав.</vt:lpstr>
      <vt:lpstr>Оценка личностных результатов в баллах ученика 4 «Б» класса  Славы. </vt:lpstr>
      <vt:lpstr>Динамика  личностных результатов Славы.</vt:lpstr>
      <vt:lpstr>     Оценка предметных результатов  ученика 4 «б» класса Славы.</vt:lpstr>
      <vt:lpstr>Динамика предметных результатов   ученика 4 «б» класса Славы.</vt:lpstr>
      <vt:lpstr>Обучающийся:  Алексей. </vt:lpstr>
      <vt:lpstr>Оценка личностных результатов ученика 1  класса   Алексея.  1 четверть 2016-2017 учебного года.</vt:lpstr>
      <vt:lpstr>Вывод.</vt:lpstr>
      <vt:lpstr>Выявлены проблемы:</vt:lpstr>
      <vt:lpstr>Совершенствование педагогической деятельности.</vt:lpstr>
      <vt:lpstr>    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60</cp:revision>
  <dcterms:created xsi:type="dcterms:W3CDTF">2016-11-09T11:09:32Z</dcterms:created>
  <dcterms:modified xsi:type="dcterms:W3CDTF">2017-02-13T11:31:34Z</dcterms:modified>
</cp:coreProperties>
</file>