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300" r:id="rId3"/>
    <p:sldId id="301" r:id="rId4"/>
    <p:sldId id="302" r:id="rId5"/>
    <p:sldId id="259" r:id="rId6"/>
    <p:sldId id="260" r:id="rId7"/>
    <p:sldId id="261" r:id="rId8"/>
    <p:sldId id="262" r:id="rId9"/>
    <p:sldId id="263" r:id="rId10"/>
    <p:sldId id="308" r:id="rId11"/>
    <p:sldId id="309" r:id="rId12"/>
    <p:sldId id="311" r:id="rId13"/>
    <p:sldId id="264" r:id="rId14"/>
    <p:sldId id="266" r:id="rId15"/>
    <p:sldId id="267" r:id="rId16"/>
    <p:sldId id="269" r:id="rId17"/>
    <p:sldId id="270" r:id="rId18"/>
    <p:sldId id="271" r:id="rId19"/>
    <p:sldId id="299" r:id="rId20"/>
    <p:sldId id="304" r:id="rId21"/>
    <p:sldId id="272" r:id="rId22"/>
    <p:sldId id="273" r:id="rId23"/>
    <p:sldId id="274" r:id="rId24"/>
    <p:sldId id="276" r:id="rId25"/>
    <p:sldId id="277" r:id="rId26"/>
    <p:sldId id="279" r:id="rId27"/>
    <p:sldId id="280" r:id="rId28"/>
    <p:sldId id="281" r:id="rId29"/>
    <p:sldId id="286" r:id="rId30"/>
    <p:sldId id="287" r:id="rId31"/>
    <p:sldId id="289" r:id="rId32"/>
    <p:sldId id="290" r:id="rId33"/>
    <p:sldId id="291" r:id="rId34"/>
    <p:sldId id="292" r:id="rId35"/>
    <p:sldId id="295" r:id="rId36"/>
    <p:sldId id="303" r:id="rId37"/>
    <p:sldId id="305" r:id="rId38"/>
    <p:sldId id="306" r:id="rId39"/>
    <p:sldId id="307" r:id="rId4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3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4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2014-2015</c:v>
                </c:pt>
              </c:strCache>
            </c:strRef>
          </c:tx>
          <c:invertIfNegative val="0"/>
          <c:cat>
            <c:strRef>
              <c:f>Лист1!$A$2:$A$8</c:f>
              <c:strCache>
                <c:ptCount val="7"/>
                <c:pt idx="0">
                  <c:v>чтение</c:v>
                </c:pt>
                <c:pt idx="1">
                  <c:v>письмо</c:v>
                </c:pt>
                <c:pt idx="2">
                  <c:v>мат-ка</c:v>
                </c:pt>
                <c:pt idx="3">
                  <c:v>р.уст.речи</c:v>
                </c:pt>
                <c:pt idx="4">
                  <c:v>жив.мир</c:v>
                </c:pt>
                <c:pt idx="5">
                  <c:v>изо</c:v>
                </c:pt>
                <c:pt idx="6">
                  <c:v>руч.труд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36</c:v>
                </c:pt>
                <c:pt idx="1">
                  <c:v>36</c:v>
                </c:pt>
                <c:pt idx="2">
                  <c:v>36</c:v>
                </c:pt>
                <c:pt idx="3">
                  <c:v>36</c:v>
                </c:pt>
                <c:pt idx="4">
                  <c:v>64</c:v>
                </c:pt>
                <c:pt idx="5">
                  <c:v>64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2015-2016</c:v>
                </c:pt>
              </c:strCache>
            </c:strRef>
          </c:tx>
          <c:invertIfNegative val="0"/>
          <c:cat>
            <c:strRef>
              <c:f>Лист1!$A$2:$A$8</c:f>
              <c:strCache>
                <c:ptCount val="7"/>
                <c:pt idx="0">
                  <c:v>чтение</c:v>
                </c:pt>
                <c:pt idx="1">
                  <c:v>письмо</c:v>
                </c:pt>
                <c:pt idx="2">
                  <c:v>мат-ка</c:v>
                </c:pt>
                <c:pt idx="3">
                  <c:v>р.уст.речи</c:v>
                </c:pt>
                <c:pt idx="4">
                  <c:v>жив.мир</c:v>
                </c:pt>
                <c:pt idx="5">
                  <c:v>изо</c:v>
                </c:pt>
                <c:pt idx="6">
                  <c:v>руч.труд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36</c:v>
                </c:pt>
                <c:pt idx="1">
                  <c:v>36</c:v>
                </c:pt>
                <c:pt idx="2">
                  <c:v>36</c:v>
                </c:pt>
                <c:pt idx="3">
                  <c:v>36</c:v>
                </c:pt>
                <c:pt idx="4">
                  <c:v>36</c:v>
                </c:pt>
                <c:pt idx="5">
                  <c:v>36</c:v>
                </c:pt>
                <c:pt idx="6">
                  <c:v>36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cat>
            <c:strRef>
              <c:f>Лист1!$A$2:$A$8</c:f>
              <c:strCache>
                <c:ptCount val="7"/>
                <c:pt idx="0">
                  <c:v>чтение</c:v>
                </c:pt>
                <c:pt idx="1">
                  <c:v>письмо</c:v>
                </c:pt>
                <c:pt idx="2">
                  <c:v>мат-ка</c:v>
                </c:pt>
                <c:pt idx="3">
                  <c:v>р.уст.речи</c:v>
                </c:pt>
                <c:pt idx="4">
                  <c:v>жив.мир</c:v>
                </c:pt>
                <c:pt idx="5">
                  <c:v>изо</c:v>
                </c:pt>
                <c:pt idx="6">
                  <c:v>руч.труд</c:v>
                </c:pt>
              </c:strCache>
            </c:strRef>
          </c:cat>
          <c:val>
            <c:numRef>
              <c:f>Лист1!$D$2:$D$8</c:f>
              <c:numCache>
                <c:formatCode>General</c:formatCode>
                <c:ptCount val="7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4734976"/>
        <c:axId val="134736512"/>
      </c:barChart>
      <c:catAx>
        <c:axId val="134734976"/>
        <c:scaling>
          <c:orientation val="minMax"/>
        </c:scaling>
        <c:delete val="0"/>
        <c:axPos val="b"/>
        <c:majorTickMark val="out"/>
        <c:minorTickMark val="none"/>
        <c:tickLblPos val="nextTo"/>
        <c:crossAx val="134736512"/>
        <c:crosses val="autoZero"/>
        <c:auto val="1"/>
        <c:lblAlgn val="ctr"/>
        <c:lblOffset val="100"/>
        <c:noMultiLvlLbl val="0"/>
      </c:catAx>
      <c:valAx>
        <c:axId val="134736512"/>
        <c:scaling>
          <c:orientation val="minMax"/>
          <c:max val="1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4734976"/>
        <c:crosses val="autoZero"/>
        <c:crossBetween val="between"/>
      </c:valAx>
    </c:plotArea>
    <c:legend>
      <c:legendPos val="r"/>
      <c:legendEntry>
        <c:idx val="2"/>
        <c:delete val="1"/>
      </c:legendEntry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2014-2015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Скорость чтения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11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2015-2016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Скорость чтения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15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Скорость чтения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9857408"/>
        <c:axId val="149858944"/>
      </c:barChart>
      <c:catAx>
        <c:axId val="149857408"/>
        <c:scaling>
          <c:orientation val="minMax"/>
        </c:scaling>
        <c:delete val="0"/>
        <c:axPos val="b"/>
        <c:majorTickMark val="out"/>
        <c:minorTickMark val="none"/>
        <c:tickLblPos val="nextTo"/>
        <c:crossAx val="149858944"/>
        <c:crosses val="autoZero"/>
        <c:auto val="1"/>
        <c:lblAlgn val="ctr"/>
        <c:lblOffset val="100"/>
        <c:noMultiLvlLbl val="0"/>
      </c:catAx>
      <c:valAx>
        <c:axId val="149858944"/>
        <c:scaling>
          <c:orientation val="minMax"/>
          <c:max val="50"/>
          <c:min val="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49857408"/>
        <c:crosses val="autoZero"/>
        <c:crossBetween val="between"/>
      </c:valAx>
    </c:plotArea>
    <c:legend>
      <c:legendPos val="r"/>
      <c:legendEntry>
        <c:idx val="2"/>
        <c:delete val="1"/>
      </c:legendEntry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2014-2015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контакт</c:v>
                </c:pt>
                <c:pt idx="1">
                  <c:v>помощь</c:v>
                </c:pt>
                <c:pt idx="2">
                  <c:v>слушание</c:v>
                </c:pt>
                <c:pt idx="3">
                  <c:v>сотрудничество</c:v>
                </c:pt>
                <c:pt idx="4">
                  <c:v>взаимодействие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</c:v>
                </c:pt>
                <c:pt idx="1">
                  <c:v>0</c:v>
                </c:pt>
                <c:pt idx="2">
                  <c:v>1</c:v>
                </c:pt>
                <c:pt idx="3">
                  <c:v>2</c:v>
                </c:pt>
                <c:pt idx="4">
                  <c:v>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2015-2016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контакт</c:v>
                </c:pt>
                <c:pt idx="1">
                  <c:v>помощь</c:v>
                </c:pt>
                <c:pt idx="2">
                  <c:v>слушание</c:v>
                </c:pt>
                <c:pt idx="3">
                  <c:v>сотрудничество</c:v>
                </c:pt>
                <c:pt idx="4">
                  <c:v>взаимодействие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2</c:v>
                </c:pt>
                <c:pt idx="1">
                  <c:v>1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контакт</c:v>
                </c:pt>
                <c:pt idx="1">
                  <c:v>помощь</c:v>
                </c:pt>
                <c:pt idx="2">
                  <c:v>слушание</c:v>
                </c:pt>
                <c:pt idx="3">
                  <c:v>сотрудничество</c:v>
                </c:pt>
                <c:pt idx="4">
                  <c:v>взаимодействие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0393600"/>
        <c:axId val="150395136"/>
      </c:barChart>
      <c:catAx>
        <c:axId val="150393600"/>
        <c:scaling>
          <c:orientation val="minMax"/>
        </c:scaling>
        <c:delete val="0"/>
        <c:axPos val="b"/>
        <c:majorTickMark val="out"/>
        <c:minorTickMark val="none"/>
        <c:tickLblPos val="nextTo"/>
        <c:crossAx val="150395136"/>
        <c:crosses val="autoZero"/>
        <c:auto val="1"/>
        <c:lblAlgn val="ctr"/>
        <c:lblOffset val="100"/>
        <c:noMultiLvlLbl val="0"/>
      </c:catAx>
      <c:valAx>
        <c:axId val="150395136"/>
        <c:scaling>
          <c:orientation val="minMax"/>
          <c:max val="3"/>
          <c:min val="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50393600"/>
        <c:crosses val="autoZero"/>
        <c:crossBetween val="between"/>
        <c:majorUnit val="1"/>
        <c:minorUnit val="1"/>
      </c:valAx>
    </c:plotArea>
    <c:legend>
      <c:legendPos val="r"/>
      <c:legendEntry>
        <c:idx val="2"/>
        <c:delete val="1"/>
      </c:legendEntry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9.9601024136688809E-2"/>
          <c:y val="6.7867141607299078E-2"/>
          <c:w val="0.75029514693016319"/>
          <c:h val="0.6928283270146786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2014-2015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коммуникативная стимуляция</c:v>
                </c:pt>
                <c:pt idx="1">
                  <c:v>тактильная стимуляция</c:v>
                </c:pt>
                <c:pt idx="2">
                  <c:v>зрительная стимуляция</c:v>
                </c:pt>
                <c:pt idx="3">
                  <c:v>адаптивная стимуляция</c:v>
                </c:pt>
                <c:pt idx="4">
                  <c:v>ст.обон.чувств.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</c:v>
                </c:pt>
                <c:pt idx="1">
                  <c:v>1</c:v>
                </c:pt>
                <c:pt idx="2">
                  <c:v>0</c:v>
                </c:pt>
                <c:pt idx="3">
                  <c:v>2</c:v>
                </c:pt>
                <c:pt idx="4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2015-2016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коммуникативная стимуляция</c:v>
                </c:pt>
                <c:pt idx="1">
                  <c:v>тактильная стимуляция</c:v>
                </c:pt>
                <c:pt idx="2">
                  <c:v>зрительная стимуляция</c:v>
                </c:pt>
                <c:pt idx="3">
                  <c:v>адаптивная стимуляция</c:v>
                </c:pt>
                <c:pt idx="4">
                  <c:v>ст.обон.чувств.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3</c:v>
                </c:pt>
                <c:pt idx="4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0131840"/>
        <c:axId val="150133376"/>
      </c:barChart>
      <c:catAx>
        <c:axId val="150131840"/>
        <c:scaling>
          <c:orientation val="minMax"/>
        </c:scaling>
        <c:delete val="0"/>
        <c:axPos val="b"/>
        <c:majorTickMark val="out"/>
        <c:minorTickMark val="none"/>
        <c:tickLblPos val="nextTo"/>
        <c:crossAx val="150133376"/>
        <c:crosses val="autoZero"/>
        <c:auto val="1"/>
        <c:lblAlgn val="ctr"/>
        <c:lblOffset val="100"/>
        <c:noMultiLvlLbl val="0"/>
      </c:catAx>
      <c:valAx>
        <c:axId val="150133376"/>
        <c:scaling>
          <c:orientation val="minMax"/>
          <c:max val="3"/>
          <c:min val="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50131840"/>
        <c:crosses val="autoZero"/>
        <c:crossBetween val="between"/>
        <c:majorUnit val="1"/>
        <c:minorUnit val="1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hidden">
          <a:xfrm>
            <a:off x="228600" y="3200400"/>
            <a:ext cx="8763000" cy="1341438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ru-RU" sz="2400">
              <a:solidFill>
                <a:srgbClr val="5B5249"/>
              </a:solidFill>
            </a:endParaRPr>
          </a:p>
        </p:txBody>
      </p:sp>
      <p:pic>
        <p:nvPicPr>
          <p:cNvPr id="5" name="Picture 7" descr="ANABNR2"/>
          <p:cNvPicPr>
            <a:picLocks noChangeAspect="1" noChangeArrowheads="1"/>
          </p:cNvPicPr>
          <p:nvPr/>
        </p:nvPicPr>
        <p:blipFill>
          <a:blip r:embed="rId2"/>
          <a:srcRect l="-900" t="-1314" r="-2" b="-36961"/>
          <a:stretch>
            <a:fillRect/>
          </a:stretch>
        </p:blipFill>
        <p:spPr bwMode="auto">
          <a:xfrm>
            <a:off x="533400" y="3200400"/>
            <a:ext cx="8458200" cy="115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19"/>
          <p:cNvSpPr>
            <a:spLocks noChangeArrowheads="1"/>
          </p:cNvSpPr>
          <p:nvPr/>
        </p:nvSpPr>
        <p:spPr bwMode="hidden">
          <a:xfrm>
            <a:off x="795338" y="2895600"/>
            <a:ext cx="304800" cy="990600"/>
          </a:xfrm>
          <a:prstGeom prst="rect">
            <a:avLst/>
          </a:prstGeom>
          <a:solidFill>
            <a:schemeClr val="accent2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ru-RU" sz="2400">
              <a:solidFill>
                <a:srgbClr val="5B5249"/>
              </a:solidFill>
            </a:endParaRPr>
          </a:p>
        </p:txBody>
      </p:sp>
      <p:sp>
        <p:nvSpPr>
          <p:cNvPr id="539668" name="Rectangle 20"/>
          <p:cNvSpPr>
            <a:spLocks noGrp="1" noChangeArrowheads="1"/>
          </p:cNvSpPr>
          <p:nvPr>
            <p:ph type="ctrTitle"/>
          </p:nvPr>
        </p:nvSpPr>
        <p:spPr>
          <a:xfrm>
            <a:off x="1143000" y="1981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539669" name="Rectangle 21"/>
          <p:cNvSpPr>
            <a:spLocks noGrp="1" noChangeArrowheads="1"/>
          </p:cNvSpPr>
          <p:nvPr>
            <p:ph type="subTitle" idx="1"/>
          </p:nvPr>
        </p:nvSpPr>
        <p:spPr>
          <a:xfrm>
            <a:off x="2038350" y="4351338"/>
            <a:ext cx="6400800" cy="1371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7" name="Rectangle 22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A3D7A"/>
              </a:solidFill>
            </a:endParaRPr>
          </a:p>
        </p:txBody>
      </p:sp>
      <p:sp>
        <p:nvSpPr>
          <p:cNvPr id="8" name="Rectangle 23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A3D7A"/>
              </a:solidFill>
            </a:endParaRPr>
          </a:p>
        </p:txBody>
      </p:sp>
      <p:sp>
        <p:nvSpPr>
          <p:cNvPr id="9" name="Rectangle 2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C277D10A-3182-4FA3-ADF5-6583CEB3A85D}" type="slidenum">
              <a:rPr lang="ru-RU">
                <a:solidFill>
                  <a:srgbClr val="2A3D7A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2A3D7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586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A3D7A"/>
              </a:solidFill>
            </a:endParaRPr>
          </a:p>
        </p:txBody>
      </p:sp>
      <p:sp>
        <p:nvSpPr>
          <p:cNvPr id="5" name="Rectangle 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A3D7A"/>
              </a:solidFill>
            </a:endParaRPr>
          </a:p>
        </p:txBody>
      </p:sp>
      <p:sp>
        <p:nvSpPr>
          <p:cNvPr id="6" name="Rectangle 3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A967C9-E39F-4923-9E4D-B044C61945DE}" type="slidenum">
              <a:rPr lang="ru-RU">
                <a:solidFill>
                  <a:srgbClr val="2A3D7A"/>
                </a:solidFill>
              </a:rPr>
              <a:pPr>
                <a:defRPr/>
              </a:pPr>
              <a:t>‹#›</a:t>
            </a:fld>
            <a:endParaRPr lang="ru-RU" sz="1400">
              <a:solidFill>
                <a:srgbClr val="2A3D7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7767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96100" y="838200"/>
            <a:ext cx="1943100" cy="537845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66800" y="838200"/>
            <a:ext cx="5676900" cy="5378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A3D7A"/>
              </a:solidFill>
            </a:endParaRPr>
          </a:p>
        </p:txBody>
      </p:sp>
      <p:sp>
        <p:nvSpPr>
          <p:cNvPr id="5" name="Rectangle 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A3D7A"/>
              </a:solidFill>
            </a:endParaRPr>
          </a:p>
        </p:txBody>
      </p:sp>
      <p:sp>
        <p:nvSpPr>
          <p:cNvPr id="6" name="Rectangle 3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1FEC08-5704-4B57-A185-4EFD5E263946}" type="slidenum">
              <a:rPr lang="ru-RU">
                <a:solidFill>
                  <a:srgbClr val="2A3D7A"/>
                </a:solidFill>
              </a:rPr>
              <a:pPr>
                <a:defRPr/>
              </a:pPr>
              <a:t>‹#›</a:t>
            </a:fld>
            <a:endParaRPr lang="ru-RU" sz="1400">
              <a:solidFill>
                <a:srgbClr val="2A3D7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6058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A3D7A"/>
              </a:solidFill>
            </a:endParaRPr>
          </a:p>
        </p:txBody>
      </p:sp>
      <p:sp>
        <p:nvSpPr>
          <p:cNvPr id="5" name="Rectangle 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A3D7A"/>
              </a:solidFill>
            </a:endParaRPr>
          </a:p>
        </p:txBody>
      </p:sp>
      <p:sp>
        <p:nvSpPr>
          <p:cNvPr id="6" name="Rectangle 3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0E730E-CBD7-43CE-88D0-0513284DC913}" type="slidenum">
              <a:rPr lang="ru-RU">
                <a:solidFill>
                  <a:srgbClr val="2A3D7A"/>
                </a:solidFill>
              </a:rPr>
              <a:pPr>
                <a:defRPr/>
              </a:pPr>
              <a:t>‹#›</a:t>
            </a:fld>
            <a:endParaRPr lang="ru-RU" sz="1400">
              <a:solidFill>
                <a:srgbClr val="2A3D7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374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A3D7A"/>
              </a:solidFill>
            </a:endParaRPr>
          </a:p>
        </p:txBody>
      </p:sp>
      <p:sp>
        <p:nvSpPr>
          <p:cNvPr id="5" name="Rectangle 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A3D7A"/>
              </a:solidFill>
            </a:endParaRPr>
          </a:p>
        </p:txBody>
      </p:sp>
      <p:sp>
        <p:nvSpPr>
          <p:cNvPr id="6" name="Rectangle 3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DFBE7A-FECA-41C9-93E5-2268EEF700D7}" type="slidenum">
              <a:rPr lang="ru-RU">
                <a:solidFill>
                  <a:srgbClr val="2A3D7A"/>
                </a:solidFill>
              </a:rPr>
              <a:pPr>
                <a:defRPr/>
              </a:pPr>
              <a:t>‹#›</a:t>
            </a:fld>
            <a:endParaRPr lang="ru-RU" sz="1400">
              <a:solidFill>
                <a:srgbClr val="2A3D7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6545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66800" y="210185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29200" y="210185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A3D7A"/>
              </a:solidFill>
            </a:endParaRPr>
          </a:p>
        </p:txBody>
      </p:sp>
      <p:sp>
        <p:nvSpPr>
          <p:cNvPr id="6" name="Rectangle 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A3D7A"/>
              </a:solidFill>
            </a:endParaRPr>
          </a:p>
        </p:txBody>
      </p:sp>
      <p:sp>
        <p:nvSpPr>
          <p:cNvPr id="7" name="Rectangle 3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5D0FEE-EA52-4DCD-8DFC-BD0F262A1BE7}" type="slidenum">
              <a:rPr lang="ru-RU">
                <a:solidFill>
                  <a:srgbClr val="2A3D7A"/>
                </a:solidFill>
              </a:rPr>
              <a:pPr>
                <a:defRPr/>
              </a:pPr>
              <a:t>‹#›</a:t>
            </a:fld>
            <a:endParaRPr lang="ru-RU" sz="1400">
              <a:solidFill>
                <a:srgbClr val="2A3D7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6000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A3D7A"/>
              </a:solidFill>
            </a:endParaRPr>
          </a:p>
        </p:txBody>
      </p:sp>
      <p:sp>
        <p:nvSpPr>
          <p:cNvPr id="8" name="Rectangle 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A3D7A"/>
              </a:solidFill>
            </a:endParaRPr>
          </a:p>
        </p:txBody>
      </p:sp>
      <p:sp>
        <p:nvSpPr>
          <p:cNvPr id="9" name="Rectangle 3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B1C450-ADA0-4253-BC88-187140D8C776}" type="slidenum">
              <a:rPr lang="ru-RU">
                <a:solidFill>
                  <a:srgbClr val="2A3D7A"/>
                </a:solidFill>
              </a:rPr>
              <a:pPr>
                <a:defRPr/>
              </a:pPr>
              <a:t>‹#›</a:t>
            </a:fld>
            <a:endParaRPr lang="ru-RU" sz="1400">
              <a:solidFill>
                <a:srgbClr val="2A3D7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9786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A3D7A"/>
              </a:solidFill>
            </a:endParaRPr>
          </a:p>
        </p:txBody>
      </p:sp>
      <p:sp>
        <p:nvSpPr>
          <p:cNvPr id="4" name="Rectangle 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A3D7A"/>
              </a:solidFill>
            </a:endParaRPr>
          </a:p>
        </p:txBody>
      </p:sp>
      <p:sp>
        <p:nvSpPr>
          <p:cNvPr id="5" name="Rectangle 3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B5B8DF-3D35-41E6-B7F7-B87574F7D74C}" type="slidenum">
              <a:rPr lang="ru-RU">
                <a:solidFill>
                  <a:srgbClr val="2A3D7A"/>
                </a:solidFill>
              </a:rPr>
              <a:pPr>
                <a:defRPr/>
              </a:pPr>
              <a:t>‹#›</a:t>
            </a:fld>
            <a:endParaRPr lang="ru-RU" sz="1400">
              <a:solidFill>
                <a:srgbClr val="2A3D7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5127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A3D7A"/>
              </a:solidFill>
            </a:endParaRPr>
          </a:p>
        </p:txBody>
      </p:sp>
      <p:sp>
        <p:nvSpPr>
          <p:cNvPr id="3" name="Rectangle 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A3D7A"/>
              </a:solidFill>
            </a:endParaRPr>
          </a:p>
        </p:txBody>
      </p:sp>
      <p:sp>
        <p:nvSpPr>
          <p:cNvPr id="4" name="Rectangle 3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C252EC-FE8E-4BF8-90A3-82D3D43AE73F}" type="slidenum">
              <a:rPr lang="ru-RU">
                <a:solidFill>
                  <a:srgbClr val="2A3D7A"/>
                </a:solidFill>
              </a:rPr>
              <a:pPr>
                <a:defRPr/>
              </a:pPr>
              <a:t>‹#›</a:t>
            </a:fld>
            <a:endParaRPr lang="ru-RU" sz="1400">
              <a:solidFill>
                <a:srgbClr val="2A3D7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4661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A3D7A"/>
              </a:solidFill>
            </a:endParaRPr>
          </a:p>
        </p:txBody>
      </p:sp>
      <p:sp>
        <p:nvSpPr>
          <p:cNvPr id="6" name="Rectangle 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A3D7A"/>
              </a:solidFill>
            </a:endParaRPr>
          </a:p>
        </p:txBody>
      </p:sp>
      <p:sp>
        <p:nvSpPr>
          <p:cNvPr id="7" name="Rectangle 3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DC4F44-2B18-43BF-86D7-BFB5205D573C}" type="slidenum">
              <a:rPr lang="ru-RU">
                <a:solidFill>
                  <a:srgbClr val="2A3D7A"/>
                </a:solidFill>
              </a:rPr>
              <a:pPr>
                <a:defRPr/>
              </a:pPr>
              <a:t>‹#›</a:t>
            </a:fld>
            <a:endParaRPr lang="ru-RU" sz="1400">
              <a:solidFill>
                <a:srgbClr val="2A3D7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8976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A3D7A"/>
              </a:solidFill>
            </a:endParaRPr>
          </a:p>
        </p:txBody>
      </p:sp>
      <p:sp>
        <p:nvSpPr>
          <p:cNvPr id="6" name="Rectangle 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A3D7A"/>
              </a:solidFill>
            </a:endParaRPr>
          </a:p>
        </p:txBody>
      </p:sp>
      <p:sp>
        <p:nvSpPr>
          <p:cNvPr id="7" name="Rectangle 3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7E4FA6-8602-47E5-B009-AEABC12098BE}" type="slidenum">
              <a:rPr lang="ru-RU">
                <a:solidFill>
                  <a:srgbClr val="2A3D7A"/>
                </a:solidFill>
              </a:rPr>
              <a:pPr>
                <a:defRPr/>
              </a:pPr>
              <a:t>‹#›</a:t>
            </a:fld>
            <a:endParaRPr lang="ru-RU" sz="1400">
              <a:solidFill>
                <a:srgbClr val="2A3D7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0992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49" name="Rectangle 25"/>
          <p:cNvSpPr>
            <a:spLocks noChangeArrowheads="1"/>
          </p:cNvSpPr>
          <p:nvPr/>
        </p:nvSpPr>
        <p:spPr bwMode="hidden">
          <a:xfrm>
            <a:off x="152400" y="0"/>
            <a:ext cx="1447800" cy="68580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ru-RU" sz="2400">
              <a:solidFill>
                <a:srgbClr val="5B5249"/>
              </a:solidFill>
            </a:endParaRPr>
          </a:p>
        </p:txBody>
      </p:sp>
      <p:sp>
        <p:nvSpPr>
          <p:cNvPr id="538650" name="Rectangle 26"/>
          <p:cNvSpPr>
            <a:spLocks noChangeArrowheads="1"/>
          </p:cNvSpPr>
          <p:nvPr/>
        </p:nvSpPr>
        <p:spPr bwMode="hidden">
          <a:xfrm>
            <a:off x="1676400" y="0"/>
            <a:ext cx="7467600" cy="12192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ru-RU" sz="2400">
              <a:solidFill>
                <a:srgbClr val="5B5249"/>
              </a:solidFill>
            </a:endParaRPr>
          </a:p>
        </p:txBody>
      </p:sp>
      <p:sp>
        <p:nvSpPr>
          <p:cNvPr id="538651" name="Rectangle 27" descr="Stationery"/>
          <p:cNvSpPr>
            <a:spLocks noChangeArrowheads="1"/>
          </p:cNvSpPr>
          <p:nvPr/>
        </p:nvSpPr>
        <p:spPr bwMode="auto">
          <a:xfrm>
            <a:off x="457200" y="0"/>
            <a:ext cx="1219200" cy="762000"/>
          </a:xfrm>
          <a:prstGeom prst="rect">
            <a:avLst/>
          </a:prstGeom>
          <a:blipFill dpi="0" rotWithShape="0">
            <a:blip r:embed="rId13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ru-RU" sz="2400">
              <a:solidFill>
                <a:srgbClr val="5B5249"/>
              </a:solidFill>
            </a:endParaRPr>
          </a:p>
        </p:txBody>
      </p:sp>
      <p:sp>
        <p:nvSpPr>
          <p:cNvPr id="538652" name="Rectangle 28" descr="Stationery"/>
          <p:cNvSpPr>
            <a:spLocks noChangeArrowheads="1"/>
          </p:cNvSpPr>
          <p:nvPr/>
        </p:nvSpPr>
        <p:spPr bwMode="auto">
          <a:xfrm>
            <a:off x="0" y="0"/>
            <a:ext cx="457200" cy="6858000"/>
          </a:xfrm>
          <a:prstGeom prst="rect">
            <a:avLst/>
          </a:prstGeom>
          <a:blipFill dpi="0" rotWithShape="0">
            <a:blip r:embed="rId13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ru-RU" sz="2400">
              <a:solidFill>
                <a:srgbClr val="5B5249"/>
              </a:solidFill>
            </a:endParaRPr>
          </a:p>
        </p:txBody>
      </p:sp>
      <p:sp>
        <p:nvSpPr>
          <p:cNvPr id="1030" name="Rectangle 29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838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538655" name="Rectangle 3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4135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2A3D7A"/>
              </a:solidFill>
            </a:endParaRPr>
          </a:p>
        </p:txBody>
      </p:sp>
      <p:sp>
        <p:nvSpPr>
          <p:cNvPr id="538656" name="Rectangle 3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4135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2A3D7A"/>
              </a:solidFill>
            </a:endParaRPr>
          </a:p>
        </p:txBody>
      </p:sp>
      <p:pic>
        <p:nvPicPr>
          <p:cNvPr id="1033" name="Picture 33" descr="anabnr2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1228725" y="0"/>
            <a:ext cx="7915275" cy="75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8658" name="Rectangle 34"/>
          <p:cNvSpPr>
            <a:spLocks noChangeArrowheads="1"/>
          </p:cNvSpPr>
          <p:nvPr/>
        </p:nvSpPr>
        <p:spPr bwMode="auto">
          <a:xfrm>
            <a:off x="304800" y="457200"/>
            <a:ext cx="2514600" cy="304800"/>
          </a:xfrm>
          <a:prstGeom prst="rect">
            <a:avLst/>
          </a:prstGeom>
          <a:solidFill>
            <a:schemeClr val="accent2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ru-RU" sz="2400">
              <a:solidFill>
                <a:srgbClr val="5B5249"/>
              </a:solidFill>
            </a:endParaRPr>
          </a:p>
        </p:txBody>
      </p:sp>
      <p:sp>
        <p:nvSpPr>
          <p:cNvPr id="538659" name="Rectangle 3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29600" y="64135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12708CD-D808-477A-ACEB-967A27AF1673}" type="slidenum">
              <a:rPr lang="ru-RU" sz="2400">
                <a:solidFill>
                  <a:srgbClr val="2A3D7A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sz="1400">
              <a:solidFill>
                <a:srgbClr val="2A3D7A"/>
              </a:solidFill>
            </a:endParaRPr>
          </a:p>
        </p:txBody>
      </p:sp>
      <p:sp>
        <p:nvSpPr>
          <p:cNvPr id="1036" name="Rectangle 3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210185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189312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1027113" indent="-4556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0013" indent="-228600" algn="l" rtl="0" eaLnBrk="0" fontAlgn="base" hangingPunct="0">
        <a:spcBef>
          <a:spcPct val="20000"/>
        </a:spcBef>
        <a:spcAft>
          <a:spcPct val="0"/>
        </a:spcAft>
        <a:buClr>
          <a:srgbClr val="666699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712913" indent="-228600" algn="l" rtl="0" eaLnBrk="0" fontAlgn="base" hangingPunct="0">
        <a:spcBef>
          <a:spcPct val="20000"/>
        </a:spcBef>
        <a:spcAft>
          <a:spcPct val="0"/>
        </a:spcAft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642938" y="764704"/>
            <a:ext cx="7772400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Aft>
                <a:spcPts val="0"/>
              </a:spcAft>
            </a:pPr>
            <a:r>
              <a:rPr lang="ru-RU" sz="2000" dirty="0">
                <a:solidFill>
                  <a:schemeClr val="tx2"/>
                </a:solidFill>
                <a:ea typeface="Calibri"/>
                <a:cs typeface="Times New Roman"/>
              </a:rPr>
              <a:t>Казенное общеобразовательное учреждение Ханты-Мансийского автономного округа-Югры  «Леушинская школа- интернат для обучающихся с ограниченными возможностями здоровья»</a:t>
            </a:r>
            <a:endParaRPr lang="ru-RU" sz="2000" dirty="0">
              <a:solidFill>
                <a:schemeClr val="tx2"/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1071563" y="2071688"/>
            <a:ext cx="7772400" cy="4422775"/>
          </a:xfrm>
          <a:prstGeom prst="rect">
            <a:avLst/>
          </a:prstGeom>
        </p:spPr>
        <p:txBody>
          <a:bodyPr/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75000"/>
              <a:buFont typeface="Wingdings" pitchFamily="2" charset="2"/>
              <a:buNone/>
              <a:defRPr/>
            </a:pPr>
            <a:r>
              <a:rPr lang="ru-RU" sz="4000" b="1" kern="0" dirty="0" smtClean="0">
                <a:solidFill>
                  <a:schemeClr val="tx2"/>
                </a:solidFill>
              </a:rPr>
              <a:t>Портфолио </a:t>
            </a:r>
          </a:p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75000"/>
              <a:buFont typeface="Wingdings" pitchFamily="2" charset="2"/>
              <a:buNone/>
              <a:defRPr/>
            </a:pPr>
            <a:r>
              <a:rPr lang="ru-RU" sz="4000" kern="0" dirty="0" smtClean="0">
                <a:solidFill>
                  <a:schemeClr val="tx2"/>
                </a:solidFill>
              </a:rPr>
              <a:t>учителя начальных классов</a:t>
            </a:r>
          </a:p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75000"/>
              <a:buFont typeface="Wingdings" pitchFamily="2" charset="2"/>
              <a:buNone/>
              <a:defRPr/>
            </a:pPr>
            <a:r>
              <a:rPr lang="ru-RU" sz="4000" b="1" kern="0" dirty="0" err="1" smtClean="0">
                <a:solidFill>
                  <a:schemeClr val="tx2"/>
                </a:solidFill>
              </a:rPr>
              <a:t>Поздеевой</a:t>
            </a:r>
            <a:r>
              <a:rPr lang="ru-RU" sz="4000" b="1" kern="0" dirty="0" smtClean="0">
                <a:solidFill>
                  <a:schemeClr val="tx2"/>
                </a:solidFill>
              </a:rPr>
              <a:t> Нины Алексеевны.</a:t>
            </a:r>
          </a:p>
          <a:p>
            <a:pPr algn="r" fontAlgn="base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75000"/>
              <a:buFont typeface="Wingdings" pitchFamily="2" charset="2"/>
              <a:buNone/>
              <a:defRPr/>
            </a:pPr>
            <a:endParaRPr lang="ru-RU" sz="2000" kern="0" dirty="0">
              <a:solidFill>
                <a:schemeClr val="tx1">
                  <a:lumMod val="50000"/>
                </a:schemeClr>
              </a:solidFill>
            </a:endParaRPr>
          </a:p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75000"/>
              <a:buFont typeface="Wingdings" pitchFamily="2" charset="2"/>
              <a:buNone/>
              <a:defRPr/>
            </a:pPr>
            <a:r>
              <a:rPr lang="ru-RU" sz="2000" kern="0" dirty="0" smtClean="0">
                <a:solidFill>
                  <a:schemeClr val="tx1">
                    <a:lumMod val="50000"/>
                  </a:schemeClr>
                </a:solidFill>
              </a:rPr>
              <a:t>                                                                     Подготовила: </a:t>
            </a:r>
            <a:r>
              <a:rPr lang="ru-RU" sz="2000" kern="0" dirty="0" err="1" smtClean="0">
                <a:solidFill>
                  <a:schemeClr val="tx1">
                    <a:lumMod val="50000"/>
                  </a:schemeClr>
                </a:solidFill>
              </a:rPr>
              <a:t>Н.А.Поздеева</a:t>
            </a:r>
            <a:r>
              <a:rPr lang="ru-RU" sz="2000" kern="0" dirty="0" smtClean="0">
                <a:solidFill>
                  <a:schemeClr val="tx1">
                    <a:lumMod val="50000"/>
                  </a:schemeClr>
                </a:solidFill>
              </a:rPr>
              <a:t>, 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75000"/>
              <a:buFont typeface="Wingdings" pitchFamily="2" charset="2"/>
              <a:buNone/>
              <a:defRPr/>
            </a:pPr>
            <a:r>
              <a:rPr lang="ru-RU" sz="2000" kern="0" dirty="0" smtClean="0">
                <a:solidFill>
                  <a:schemeClr val="tx1">
                    <a:lumMod val="50000"/>
                  </a:schemeClr>
                </a:solidFill>
              </a:rPr>
              <a:t>                                                                     учитель 1 квалификационной 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75000"/>
              <a:buFont typeface="Wingdings" pitchFamily="2" charset="2"/>
              <a:buNone/>
              <a:defRPr/>
            </a:pPr>
            <a:r>
              <a:rPr lang="ru-RU" sz="2000" kern="0" dirty="0" smtClean="0">
                <a:solidFill>
                  <a:schemeClr val="tx1">
                    <a:lumMod val="50000"/>
                  </a:schemeClr>
                </a:solidFill>
              </a:rPr>
              <a:t>                                                                     категории.</a:t>
            </a:r>
            <a:endParaRPr lang="ru-RU" sz="2000" kern="0" dirty="0">
              <a:solidFill>
                <a:schemeClr val="tx1">
                  <a:lumMod val="50000"/>
                </a:schemeClr>
              </a:solidFill>
            </a:endParaRPr>
          </a:p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75000"/>
              <a:buFont typeface="Wingdings" pitchFamily="2" charset="2"/>
              <a:buNone/>
              <a:defRPr/>
            </a:pPr>
            <a:endParaRPr lang="ru-RU" sz="2000" kern="0" dirty="0" smtClean="0">
              <a:solidFill>
                <a:srgbClr val="5B5249"/>
              </a:solidFill>
            </a:endParaRPr>
          </a:p>
          <a:p>
            <a:pPr algn="ctr">
              <a:spcAft>
                <a:spcPts val="0"/>
              </a:spcAft>
            </a:pPr>
            <a:r>
              <a:rPr lang="ru-RU" sz="2000" dirty="0" err="1" smtClean="0">
                <a:solidFill>
                  <a:schemeClr val="tx1">
                    <a:lumMod val="50000"/>
                  </a:schemeClr>
                </a:solidFill>
                <a:ea typeface="Calibri"/>
                <a:cs typeface="Times New Roman"/>
              </a:rPr>
              <a:t>с.Леуши</a:t>
            </a:r>
            <a:r>
              <a:rPr lang="ru-RU" sz="2000" dirty="0">
                <a:solidFill>
                  <a:schemeClr val="tx1">
                    <a:lumMod val="50000"/>
                  </a:schemeClr>
                </a:solidFill>
                <a:ea typeface="Calibri"/>
                <a:cs typeface="Times New Roman"/>
              </a:rPr>
              <a:t>, 2016</a:t>
            </a:r>
            <a:endParaRPr lang="ru-RU" sz="2000" dirty="0">
              <a:solidFill>
                <a:schemeClr val="tx1">
                  <a:lumMod val="50000"/>
                </a:schemeClr>
              </a:solidFill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76391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836712"/>
            <a:ext cx="7772400" cy="1368152"/>
          </a:xfrm>
        </p:spPr>
        <p:txBody>
          <a:bodyPr/>
          <a:lstStyle/>
          <a:p>
            <a:pPr algn="ctr"/>
            <a:r>
              <a:rPr lang="ru-RU" dirty="0" smtClean="0"/>
              <a:t>Цели педагогической деятельности: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</a:t>
            </a:r>
            <a:r>
              <a:rPr lang="ru-RU" dirty="0" smtClean="0"/>
              <a:t>оздание условий для овладения обучающихся с ОВЗ системой знаний, умений, необходимых для применения в практической деятельности;</a:t>
            </a:r>
          </a:p>
          <a:p>
            <a:r>
              <a:rPr lang="ru-RU" dirty="0"/>
              <a:t>ф</a:t>
            </a:r>
            <a:r>
              <a:rPr lang="ru-RU" dirty="0" smtClean="0"/>
              <a:t>ормирование качеств личности, необходимых для социальной адаптации и интеграции в обществе.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47338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836712"/>
            <a:ext cx="7772400" cy="1296144"/>
          </a:xfrm>
        </p:spPr>
        <p:txBody>
          <a:bodyPr/>
          <a:lstStyle/>
          <a:p>
            <a:pPr algn="ctr"/>
            <a:r>
              <a:rPr lang="ru-RU" dirty="0" smtClean="0"/>
              <a:t>Задачи педагогической деятельности: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</a:t>
            </a:r>
            <a:r>
              <a:rPr lang="ru-RU" dirty="0" smtClean="0"/>
              <a:t>овышение профессионального уровня через самообразование, курсовую переподготовку, участие в методических мероприятиях;</a:t>
            </a:r>
          </a:p>
          <a:p>
            <a:r>
              <a:rPr lang="ru-RU" dirty="0"/>
              <a:t>в</a:t>
            </a:r>
            <a:r>
              <a:rPr lang="ru-RU" dirty="0" smtClean="0"/>
              <a:t>недрение современных технологий в образовательный процесс;</a:t>
            </a:r>
          </a:p>
          <a:p>
            <a:r>
              <a:rPr lang="ru-RU" dirty="0"/>
              <a:t>с</a:t>
            </a:r>
            <a:r>
              <a:rPr lang="ru-RU" dirty="0" smtClean="0"/>
              <a:t>оздание комфортной психологической обстановки для обучающихся.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35267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838200"/>
            <a:ext cx="7772400" cy="1222648"/>
          </a:xfrm>
        </p:spPr>
        <p:txBody>
          <a:bodyPr/>
          <a:lstStyle/>
          <a:p>
            <a:pPr algn="ctr"/>
            <a:r>
              <a:rPr lang="ru-RU" dirty="0" smtClean="0"/>
              <a:t>Причины выбора темы самообразования.</a:t>
            </a:r>
            <a:r>
              <a:rPr lang="ru-RU" sz="2000" dirty="0" smtClean="0"/>
              <a:t>(Приложение 1)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6800" y="1916832"/>
            <a:ext cx="7772400" cy="4464496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solidFill>
                  <a:schemeClr val="tx1">
                    <a:lumMod val="50000"/>
                  </a:schemeClr>
                </a:solidFill>
              </a:rPr>
              <a:t>Выявлены проблемы: </a:t>
            </a:r>
          </a:p>
          <a:p>
            <a:pPr>
              <a:buFont typeface="Wingdings" pitchFamily="2" charset="2"/>
              <a:buChar char="§"/>
            </a:pPr>
            <a:r>
              <a:rPr lang="ru-RU" dirty="0">
                <a:solidFill>
                  <a:schemeClr val="tx1">
                    <a:lumMod val="50000"/>
                  </a:schemeClr>
                </a:solidFill>
              </a:rPr>
              <a:t>К</a:t>
            </a:r>
            <a:r>
              <a:rPr lang="ru-RU" dirty="0" smtClean="0">
                <a:solidFill>
                  <a:schemeClr val="tx1">
                    <a:lumMod val="50000"/>
                  </a:schemeClr>
                </a:solidFill>
              </a:rPr>
              <a:t>ак организовать работу по овладению обучающимся норм развитой речи? 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>
                <a:solidFill>
                  <a:schemeClr val="tx1">
                    <a:lumMod val="50000"/>
                  </a:schemeClr>
                </a:solidFill>
              </a:rPr>
              <a:t>Какие виды упражнений дают более ощутимые результаты? 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>
                <a:solidFill>
                  <a:schemeClr val="tx1">
                    <a:lumMod val="50000"/>
                  </a:schemeClr>
                </a:solidFill>
              </a:rPr>
              <a:t>Какие методы и приемы работы, возможно применять в работе по развитию речи?</a:t>
            </a:r>
            <a:endParaRPr lang="ru-RU" sz="3600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7170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Тема самообразования: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6800" y="2564904"/>
            <a:ext cx="7772400" cy="3651746"/>
          </a:xfrm>
        </p:spPr>
        <p:txBody>
          <a:bodyPr/>
          <a:lstStyle/>
          <a:p>
            <a:pPr marL="0" indent="0" algn="ctr">
              <a:buNone/>
            </a:pPr>
            <a:r>
              <a:rPr lang="ru-RU" sz="4000" dirty="0">
                <a:solidFill>
                  <a:schemeClr val="tx1">
                    <a:lumMod val="50000"/>
                  </a:schemeClr>
                </a:solidFill>
                <a:ea typeface="Calibri"/>
              </a:rPr>
              <a:t>«Формирование речи у учащихся </a:t>
            </a:r>
            <a:endParaRPr lang="ru-RU" sz="4000" dirty="0" smtClean="0">
              <a:solidFill>
                <a:schemeClr val="tx1">
                  <a:lumMod val="50000"/>
                </a:schemeClr>
              </a:solidFill>
              <a:ea typeface="Calibri"/>
            </a:endParaRPr>
          </a:p>
          <a:p>
            <a:pPr marL="0" indent="0" algn="ctr">
              <a:buNone/>
            </a:pPr>
            <a:r>
              <a:rPr lang="ru-RU" sz="4000" dirty="0" smtClean="0">
                <a:solidFill>
                  <a:schemeClr val="tx1">
                    <a:lumMod val="50000"/>
                  </a:schemeClr>
                </a:solidFill>
                <a:ea typeface="Calibri"/>
              </a:rPr>
              <a:t>с ограниченными возможностями здоровья </a:t>
            </a:r>
          </a:p>
          <a:p>
            <a:pPr marL="0" indent="0" algn="ctr">
              <a:buNone/>
            </a:pPr>
            <a:r>
              <a:rPr lang="ru-RU" sz="4000" dirty="0" smtClean="0">
                <a:solidFill>
                  <a:schemeClr val="tx1">
                    <a:lumMod val="50000"/>
                  </a:schemeClr>
                </a:solidFill>
                <a:ea typeface="Calibri"/>
              </a:rPr>
              <a:t>со сложной структурой дефекта». </a:t>
            </a:r>
            <a:endParaRPr lang="ru-RU" sz="4000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3852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Цель: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4000" dirty="0">
                <a:solidFill>
                  <a:schemeClr val="tx1">
                    <a:lumMod val="50000"/>
                  </a:schemeClr>
                </a:solidFill>
                <a:ea typeface="Calibri"/>
                <a:cs typeface="Times New Roman"/>
              </a:rPr>
              <a:t>- изучение  познавательной деятельности учащегося и путей развития устной речи на уроках в  классе (ССД).</a:t>
            </a:r>
            <a:endParaRPr lang="ru-RU" sz="4000" dirty="0">
              <a:solidFill>
                <a:schemeClr val="tx1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5841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Задачи: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3600" dirty="0">
                <a:solidFill>
                  <a:schemeClr val="tx1">
                    <a:lumMod val="50000"/>
                  </a:schemeClr>
                </a:solidFill>
                <a:ea typeface="Calibri"/>
                <a:cs typeface="Times New Roman"/>
              </a:rPr>
              <a:t>- систематизировать  формы и методы  развития устной речи  </a:t>
            </a:r>
            <a:r>
              <a:rPr lang="ru-RU" sz="3600" dirty="0" smtClean="0">
                <a:solidFill>
                  <a:schemeClr val="tx1">
                    <a:lumMod val="50000"/>
                  </a:schemeClr>
                </a:solidFill>
                <a:ea typeface="Calibri"/>
                <a:cs typeface="Times New Roman"/>
              </a:rPr>
              <a:t>учащегося </a:t>
            </a:r>
            <a:r>
              <a:rPr lang="ru-RU" sz="3600" dirty="0">
                <a:solidFill>
                  <a:schemeClr val="tx1">
                    <a:lumMod val="50000"/>
                  </a:schemeClr>
                </a:solidFill>
                <a:ea typeface="Calibri"/>
                <a:cs typeface="Times New Roman"/>
              </a:rPr>
              <a:t>на уроках чтения,  развития устной </a:t>
            </a:r>
            <a:r>
              <a:rPr lang="ru-RU" sz="3600" dirty="0" smtClean="0">
                <a:solidFill>
                  <a:schemeClr val="tx1">
                    <a:lumMod val="50000"/>
                  </a:schemeClr>
                </a:solidFill>
                <a:ea typeface="Calibri"/>
                <a:cs typeface="Times New Roman"/>
              </a:rPr>
              <a:t>речи в классе (ССД).</a:t>
            </a:r>
            <a:endParaRPr lang="ru-RU" sz="3600" dirty="0">
              <a:solidFill>
                <a:schemeClr val="tx1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979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838200"/>
            <a:ext cx="7772400" cy="934616"/>
          </a:xfrm>
        </p:spPr>
        <p:txBody>
          <a:bodyPr/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3200" dirty="0" smtClean="0">
                <a:ea typeface="Calibri"/>
                <a:cs typeface="Times New Roman"/>
              </a:rPr>
              <a:t/>
            </a:r>
            <a:br>
              <a:rPr lang="ru-RU" sz="3200" dirty="0" smtClean="0">
                <a:ea typeface="Calibri"/>
                <a:cs typeface="Times New Roman"/>
              </a:rPr>
            </a:br>
            <a:r>
              <a:rPr lang="ru-RU" sz="2400" b="1" dirty="0" smtClean="0">
                <a:ea typeface="Calibri"/>
                <a:cs typeface="Times New Roman"/>
              </a:rPr>
              <a:t>План работы педагога над темой самообразования в 2016-2017 </a:t>
            </a:r>
            <a:r>
              <a:rPr lang="ru-RU" sz="2400" b="1" dirty="0" err="1" smtClean="0">
                <a:ea typeface="Calibri"/>
                <a:cs typeface="Times New Roman"/>
              </a:rPr>
              <a:t>уч.г</a:t>
            </a:r>
            <a:r>
              <a:rPr lang="ru-RU" sz="2400" b="1" dirty="0" smtClean="0">
                <a:ea typeface="Calibri"/>
                <a:cs typeface="Times New Roman"/>
              </a:rPr>
              <a:t>. </a:t>
            </a:r>
            <a:r>
              <a:rPr lang="ru-RU" sz="2400" dirty="0" smtClean="0">
                <a:ea typeface="Calibri"/>
                <a:cs typeface="Times New Roman"/>
              </a:rPr>
              <a:t>(Приложение 2)</a:t>
            </a:r>
            <a:endParaRPr lang="ru-RU" sz="2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2024749"/>
              </p:ext>
            </p:extLst>
          </p:nvPr>
        </p:nvGraphicFramePr>
        <p:xfrm>
          <a:off x="1259633" y="2101850"/>
          <a:ext cx="7272806" cy="4186187"/>
        </p:xfrm>
        <a:graphic>
          <a:graphicData uri="http://schemas.openxmlformats.org/drawingml/2006/table">
            <a:tbl>
              <a:tblPr firstRow="1" firstCol="1" bandRow="1"/>
              <a:tblGrid>
                <a:gridCol w="1512167"/>
                <a:gridCol w="2664296"/>
                <a:gridCol w="1277952"/>
                <a:gridCol w="1818391"/>
              </a:tblGrid>
              <a:tr h="6497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-45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Этапы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2" marR="60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-45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Содержание работы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2" marR="60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-4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Сроки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2" marR="60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-45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Форма представления результата.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2" marR="60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28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-45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1.Диагностический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2" marR="60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-45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1.Анализ затруднений.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-45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2.Постановка проблемы.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-45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3.Изучение литературы и имеющегося опыта по проблеме.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2" marR="60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-45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2016-2017 учебный год.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2" marR="60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-4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Собеседование с руководителем МО начальных классов.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2" marR="60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22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-45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2.Прогностический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2" marR="60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-4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1.Определение цели и задач работы над темой.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-4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2.Разработка системы мер, направленных на решение проблемы.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-45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3.Прогнозирование результатов.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2" marR="60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-45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2016-2017 учебный год.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2" marR="60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-45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Выступление на заседании МО учителей начальных классов: </a:t>
                      </a:r>
                      <a:r>
                        <a:rPr lang="ru-RU" sz="1400" b="1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«Формирование устной речи у </a:t>
                      </a:r>
                      <a:r>
                        <a:rPr lang="ru-RU" sz="1400" b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обучающегося </a:t>
                      </a:r>
                      <a:r>
                        <a:rPr lang="ru-RU" sz="1400" b="1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 ограниченными возможностями здоровья (ССД)».</a:t>
                      </a:r>
                      <a:endParaRPr lang="ru-RU" sz="1400" b="1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2" marR="60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1961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764704"/>
            <a:ext cx="7772400" cy="1440160"/>
          </a:xfrm>
        </p:spPr>
        <p:txBody>
          <a:bodyPr/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800" b="1" dirty="0" smtClean="0">
                <a:ea typeface="Calibri"/>
                <a:cs typeface="Times New Roman"/>
              </a:rPr>
              <a:t/>
            </a:r>
            <a:br>
              <a:rPr lang="ru-RU" sz="2800" b="1" dirty="0" smtClean="0">
                <a:ea typeface="Calibri"/>
                <a:cs typeface="Times New Roman"/>
              </a:rPr>
            </a:br>
            <a:r>
              <a:rPr lang="ru-RU" sz="3600" b="1" dirty="0" smtClean="0">
                <a:ea typeface="Calibri"/>
                <a:cs typeface="Times New Roman"/>
              </a:rPr>
              <a:t>Основные вопросы, намеченные для изучения.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dirty="0">
                <a:solidFill>
                  <a:schemeClr val="tx1">
                    <a:lumMod val="50000"/>
                  </a:schemeClr>
                </a:solidFill>
                <a:ea typeface="Calibri"/>
                <a:cs typeface="Times New Roman"/>
              </a:rPr>
              <a:t>1. Изучение психолого-педагогической  литературы по формированию устной речи у </a:t>
            </a:r>
            <a:r>
              <a:rPr lang="ru-RU" sz="2800" dirty="0" smtClean="0">
                <a:solidFill>
                  <a:schemeClr val="tx1">
                    <a:lumMod val="50000"/>
                  </a:schemeClr>
                </a:solidFill>
                <a:ea typeface="Calibri"/>
                <a:cs typeface="Times New Roman"/>
              </a:rPr>
              <a:t>учащегося </a:t>
            </a:r>
            <a:r>
              <a:rPr lang="ru-RU" sz="2800" dirty="0">
                <a:solidFill>
                  <a:schemeClr val="tx1">
                    <a:lumMod val="50000"/>
                  </a:schemeClr>
                </a:solidFill>
                <a:ea typeface="Calibri"/>
                <a:cs typeface="Times New Roman"/>
              </a:rPr>
              <a:t>с ОВЗ (ССД).</a:t>
            </a:r>
            <a:endParaRPr lang="ru-RU" sz="2800" dirty="0">
              <a:solidFill>
                <a:schemeClr val="tx1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dirty="0">
                <a:solidFill>
                  <a:schemeClr val="tx1">
                    <a:lumMod val="50000"/>
                  </a:schemeClr>
                </a:solidFill>
                <a:ea typeface="Calibri"/>
                <a:cs typeface="Times New Roman"/>
              </a:rPr>
              <a:t>2. Анализ и оценка результатов деятельности учащегося с ОВЗ (ССД).</a:t>
            </a:r>
            <a:endParaRPr lang="ru-RU" sz="2800" dirty="0">
              <a:solidFill>
                <a:schemeClr val="tx1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dirty="0">
                <a:solidFill>
                  <a:schemeClr val="tx1">
                    <a:lumMod val="50000"/>
                  </a:schemeClr>
                </a:solidFill>
                <a:ea typeface="Calibri"/>
                <a:cs typeface="Times New Roman"/>
              </a:rPr>
              <a:t>3. Планомерное и систематическое совершенствование методов учебного процесса.</a:t>
            </a:r>
            <a:endParaRPr lang="ru-RU" sz="2000" dirty="0">
              <a:solidFill>
                <a:schemeClr val="tx1">
                  <a:lumMod val="50000"/>
                </a:schemeClr>
              </a:solidFill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911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3600" dirty="0">
                <a:ea typeface="Calibri"/>
                <a:cs typeface="Times New Roman"/>
              </a:rPr>
              <a:t>Практические выходы </a:t>
            </a:r>
            <a:r>
              <a:rPr lang="ru-RU" sz="3600" dirty="0" smtClean="0">
                <a:ea typeface="Calibri"/>
                <a:cs typeface="Times New Roman"/>
              </a:rPr>
              <a:t/>
            </a:r>
            <a:br>
              <a:rPr lang="ru-RU" sz="3600" dirty="0" smtClean="0">
                <a:ea typeface="Calibri"/>
                <a:cs typeface="Times New Roman"/>
              </a:rPr>
            </a:br>
            <a:r>
              <a:rPr lang="ru-RU" sz="3600" dirty="0" smtClean="0">
                <a:ea typeface="Calibri"/>
                <a:cs typeface="Times New Roman"/>
              </a:rPr>
              <a:t>(</a:t>
            </a:r>
            <a:r>
              <a:rPr lang="ru-RU" sz="3600" dirty="0">
                <a:ea typeface="Calibri"/>
                <a:cs typeface="Times New Roman"/>
              </a:rPr>
              <a:t>доклады, </a:t>
            </a:r>
            <a:r>
              <a:rPr lang="ru-RU" sz="3600" spc="-10" dirty="0">
                <a:ea typeface="Calibri"/>
                <a:cs typeface="Times New Roman"/>
              </a:rPr>
              <a:t>рефераты).</a:t>
            </a:r>
            <a:endParaRPr lang="ru-RU" sz="3600" dirty="0">
              <a:effectLst/>
              <a:latin typeface="Calibri"/>
              <a:ea typeface="Calibri"/>
              <a:cs typeface="Times New Roman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6646357"/>
              </p:ext>
            </p:extLst>
          </p:nvPr>
        </p:nvGraphicFramePr>
        <p:xfrm>
          <a:off x="1259631" y="2132856"/>
          <a:ext cx="7128792" cy="3914397"/>
        </p:xfrm>
        <a:graphic>
          <a:graphicData uri="http://schemas.openxmlformats.org/drawingml/2006/table">
            <a:tbl>
              <a:tblPr firstRow="1" firstCol="1" bandRow="1"/>
              <a:tblGrid>
                <a:gridCol w="2376016"/>
                <a:gridCol w="2376016"/>
                <a:gridCol w="2376760"/>
              </a:tblGrid>
              <a:tr h="4590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spc="-1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Место, год  проведения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spc="-1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Тема выступления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spc="-1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Результат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33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spc="-1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Методическое объединение учителей начальных классов, </a:t>
                      </a:r>
                      <a:r>
                        <a:rPr lang="ru-RU" sz="2000" spc="-1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октябрь  2016 года.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План </a:t>
                      </a:r>
                      <a:r>
                        <a:rPr lang="ru-RU" sz="20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работы по теме самообразования: </a:t>
                      </a:r>
                      <a:r>
                        <a:rPr lang="ru-RU" sz="20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«Формирование устной речи у </a:t>
                      </a:r>
                      <a:r>
                        <a:rPr lang="ru-RU" sz="20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обучающегося </a:t>
                      </a:r>
                      <a:r>
                        <a:rPr lang="ru-RU" sz="20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 ограниченными возможностями здоровья (ССД)».</a:t>
                      </a:r>
                      <a:endParaRPr lang="ru-RU" sz="20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spc="-1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1.Отчет по плану</a:t>
                      </a:r>
                      <a:r>
                        <a:rPr lang="ru-RU" sz="2000" spc="-1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spc="-1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самообразования.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spc="-1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2.Распространение  </a:t>
                      </a:r>
                      <a:r>
                        <a:rPr lang="ru-RU" sz="2000" spc="-1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педагогического опыта.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9857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dirty="0" smtClean="0"/>
              <a:t>Информационно-методическая деятельность.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400" dirty="0" smtClean="0">
                <a:solidFill>
                  <a:schemeClr val="tx1">
                    <a:lumMod val="50000"/>
                  </a:schemeClr>
                </a:solidFill>
              </a:rPr>
              <a:t>1.Участие в педагогических советах, совещаниях образовательного учреждения. Отчет по работе с обучающимися на дому (февраль, октябрь 2016 года).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chemeClr val="tx1">
                    <a:lumMod val="50000"/>
                  </a:schemeClr>
                </a:solidFill>
              </a:rPr>
              <a:t>3.Участие в заседаниях МО начальных классов: отчет по плану работы темы самообразования (октябрь 2016 года).</a:t>
            </a:r>
          </a:p>
          <a:p>
            <a:pPr marL="0" indent="0">
              <a:buNone/>
            </a:pPr>
            <a:r>
              <a:rPr lang="ru-RU" sz="2400" dirty="0">
                <a:solidFill>
                  <a:schemeClr val="tx1">
                    <a:lumMod val="50000"/>
                  </a:schemeClr>
                </a:solidFill>
              </a:rPr>
              <a:t>4</a:t>
            </a:r>
            <a:r>
              <a:rPr lang="ru-RU" sz="2400" dirty="0" smtClean="0">
                <a:solidFill>
                  <a:schemeClr val="tx1">
                    <a:lumMod val="50000"/>
                  </a:schemeClr>
                </a:solidFill>
              </a:rPr>
              <a:t>.Приняла участие в разработке  Положения АООП (2-ой  вариант).</a:t>
            </a:r>
          </a:p>
          <a:p>
            <a:pPr marL="0" indent="0">
              <a:buNone/>
            </a:pPr>
            <a:r>
              <a:rPr lang="ru-RU" sz="2400" dirty="0">
                <a:solidFill>
                  <a:schemeClr val="tx1">
                    <a:lumMod val="50000"/>
                  </a:schemeClr>
                </a:solidFill>
              </a:rPr>
              <a:t>5</a:t>
            </a:r>
            <a:r>
              <a:rPr lang="ru-RU" sz="2400" dirty="0" smtClean="0">
                <a:solidFill>
                  <a:schemeClr val="tx1">
                    <a:lumMod val="50000"/>
                  </a:schemeClr>
                </a:solidFill>
              </a:rPr>
              <a:t>.Разработала и подготовила Программу по предмету «Профильный труд» – 3, 4 классы (март 2016 года) </a:t>
            </a:r>
            <a:endParaRPr lang="ru-RU" sz="2400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1417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Цель портфолио: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ru-RU" sz="3600" dirty="0" smtClean="0">
                <a:solidFill>
                  <a:schemeClr val="tx2">
                    <a:lumMod val="50000"/>
                  </a:schemeClr>
                </a:solidFill>
              </a:rPr>
              <a:t>анализ и предоставление профессиональных результатов;</a:t>
            </a:r>
          </a:p>
          <a:p>
            <a:pPr>
              <a:buFont typeface="Wingdings" pitchFamily="2" charset="2"/>
              <a:buChar char="§"/>
            </a:pPr>
            <a:r>
              <a:rPr lang="ru-RU" sz="3600" dirty="0">
                <a:solidFill>
                  <a:schemeClr val="tx2">
                    <a:lumMod val="50000"/>
                  </a:schemeClr>
                </a:solidFill>
              </a:rPr>
              <a:t>о</a:t>
            </a:r>
            <a:r>
              <a:rPr lang="ru-RU" sz="3600" dirty="0" smtClean="0">
                <a:solidFill>
                  <a:schemeClr val="tx2">
                    <a:lumMod val="50000"/>
                  </a:schemeClr>
                </a:solidFill>
              </a:rPr>
              <a:t>беспечение мониторинга профессионального роста учителя.</a:t>
            </a:r>
            <a:endParaRPr lang="ru-RU" sz="36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2221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dirty="0">
                <a:solidFill>
                  <a:srgbClr val="2A3D7A"/>
                </a:solidFill>
              </a:rPr>
              <a:t>Информационно-методическая деятельность.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>
                <a:solidFill>
                  <a:schemeClr val="tx1">
                    <a:lumMod val="50000"/>
                  </a:schemeClr>
                </a:solidFill>
              </a:rPr>
              <a:t>4.Знакомство с современными научными исследованиями ученых.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tx1">
                    <a:lumMod val="50000"/>
                  </a:schemeClr>
                </a:solidFill>
              </a:rPr>
              <a:t>5.Изучение прогрессивного опыта коллег.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tx1">
                    <a:lumMod val="50000"/>
                  </a:schemeClr>
                </a:solidFill>
              </a:rPr>
              <a:t>6.Ознакомление с новыми программами и концепциями воспитания и обучения детей с ОВЗ</a:t>
            </a:r>
            <a:r>
              <a:rPr lang="ru-RU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tx1">
                    <a:lumMod val="50000"/>
                  </a:schemeClr>
                </a:solidFill>
              </a:rPr>
              <a:t>в рамках ФГОС.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2608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b="1" dirty="0">
                <a:ea typeface="Calibri"/>
              </a:rPr>
              <a:t>Современные образовательные технологии, используемые </a:t>
            </a:r>
            <a:r>
              <a:rPr lang="ru-RU" sz="2800" b="1" dirty="0" smtClean="0">
                <a:ea typeface="Calibri"/>
              </a:rPr>
              <a:t>педагогом</a:t>
            </a:r>
            <a:r>
              <a:rPr lang="ru-RU" sz="3200" dirty="0" smtClean="0">
                <a:ea typeface="Calibri"/>
              </a:rPr>
              <a:t>.</a:t>
            </a:r>
            <a:endParaRPr lang="ru-RU" sz="3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1421299"/>
              </p:ext>
            </p:extLst>
          </p:nvPr>
        </p:nvGraphicFramePr>
        <p:xfrm>
          <a:off x="1403648" y="1942211"/>
          <a:ext cx="6984775" cy="4674523"/>
        </p:xfrm>
        <a:graphic>
          <a:graphicData uri="http://schemas.openxmlformats.org/drawingml/2006/table">
            <a:tbl>
              <a:tblPr firstRow="1" firstCol="1" bandRow="1"/>
              <a:tblGrid>
                <a:gridCol w="2328015"/>
                <a:gridCol w="4656760"/>
              </a:tblGrid>
              <a:tr h="3740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Наименование технологии</a:t>
                      </a:r>
                      <a:endParaRPr lang="ru-RU" sz="20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277" marR="52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Уровень использования</a:t>
                      </a:r>
                      <a:endParaRPr lang="ru-RU" sz="20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277" marR="52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22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1.Личностно-ориентированное, индивидуально-дифференцированное обучение. </a:t>
                      </a:r>
                      <a:endParaRPr lang="ru-RU" sz="20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277" marR="52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Коррекция устной и письменной речи учащихся; составление заданий, ориентированных на данного </a:t>
                      </a:r>
                      <a:r>
                        <a:rPr lang="ru-RU" sz="20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ученика;</a:t>
                      </a:r>
                      <a:r>
                        <a:rPr lang="ru-RU" sz="2000" baseline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разработка АООП; ориентировка на зону актуального и ближайшего развития, возможность выбора заданий.</a:t>
                      </a:r>
                      <a:endParaRPr lang="ru-RU" sz="20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277" marR="52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03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ru-RU" sz="20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.ИКТ </a:t>
                      </a:r>
                      <a:endParaRPr lang="ru-RU" sz="20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277" marR="52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Использование презентаций, диагностических </a:t>
                      </a:r>
                      <a:r>
                        <a:rPr lang="ru-RU" sz="20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материалов, </a:t>
                      </a:r>
                      <a:r>
                        <a:rPr lang="ru-RU" sz="20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карточек-заданий </a:t>
                      </a:r>
                      <a:r>
                        <a:rPr lang="ru-RU" sz="20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</a:t>
                      </a:r>
                      <a:r>
                        <a:rPr lang="ru-RU" sz="2000" baseline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наглядности  к уроку; закрепление навыка умения пользоваться компьютерной мышью.</a:t>
                      </a:r>
                      <a:endParaRPr lang="ru-RU" sz="20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277" marR="522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2217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dirty="0">
                <a:solidFill>
                  <a:srgbClr val="2A3D7A"/>
                </a:solidFill>
                <a:ea typeface="Calibri"/>
              </a:rPr>
              <a:t>Современные образовательные технологии, используемые педагогом.</a:t>
            </a:r>
            <a:endParaRPr lang="ru-RU" sz="3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2347589"/>
              </p:ext>
            </p:extLst>
          </p:nvPr>
        </p:nvGraphicFramePr>
        <p:xfrm>
          <a:off x="1403649" y="2204863"/>
          <a:ext cx="6912769" cy="4207109"/>
        </p:xfrm>
        <a:graphic>
          <a:graphicData uri="http://schemas.openxmlformats.org/drawingml/2006/table">
            <a:tbl>
              <a:tblPr firstRow="1" firstCol="1" bandRow="1"/>
              <a:tblGrid>
                <a:gridCol w="2304016"/>
                <a:gridCol w="4608753"/>
              </a:tblGrid>
              <a:tr h="14277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3.</a:t>
                      </a:r>
                      <a:r>
                        <a:rPr kumimoji="0" lang="ru-RU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5B5249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Times New Roman"/>
                        </a:rPr>
                        <a:t>Здоровьесберега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5B5249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Times New Roman"/>
                        </a:rPr>
                        <a:t>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5B5249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Times New Roman"/>
                        </a:rPr>
                        <a:t>ющие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5B5249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Times New Roman"/>
                        </a:rPr>
                        <a:t> технологии.</a:t>
                      </a:r>
                      <a:endParaRPr kumimoji="0" lang="ru-RU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5B5249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5B5249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Times New Roman"/>
                        </a:rPr>
                        <a:t>Использование </a:t>
                      </a:r>
                      <a:r>
                        <a:rPr kumimoji="0" lang="ru-RU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5B5249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Times New Roman"/>
                        </a:rPr>
                        <a:t>кинезиологических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5B5249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Times New Roman"/>
                        </a:rPr>
                        <a:t> упражнений: пальчиковая и дыхательная гимнастика; глазодвигательные упражнения, упражнения на релаксацию и массаж;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5B5249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5B5249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Times New Roman"/>
                        </a:rPr>
                        <a:t>снижение утомляемости; коррекция осанки, развитие моторики мелкой и общей.</a:t>
                      </a:r>
                      <a:endParaRPr kumimoji="0" lang="ru-RU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5B5249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988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r>
                        <a:rPr lang="ru-RU" sz="18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.Арт-терапевтические </a:t>
                      </a:r>
                      <a:r>
                        <a:rPr lang="ru-RU" sz="18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технологии (музыкотерапия, </a:t>
                      </a:r>
                      <a:r>
                        <a:rPr lang="ru-RU" sz="1800" dirty="0" err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сказкотерапия</a:t>
                      </a:r>
                      <a:r>
                        <a:rPr lang="ru-RU" sz="18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ru-RU" sz="1800" dirty="0" err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изотерапия</a:t>
                      </a:r>
                      <a:r>
                        <a:rPr lang="ru-RU" sz="18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).</a:t>
                      </a:r>
                      <a:endParaRPr lang="ru-RU" sz="18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Сопровождение</a:t>
                      </a:r>
                      <a:r>
                        <a:rPr lang="ru-RU" sz="1800" baseline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музыкальными произведениями самостоятельной  работы на уроках  Изо, ручного труда; проигрывание и сочинение концовки сказок; штриховка и раскрашивание контурных картинок.</a:t>
                      </a:r>
                      <a:endParaRPr lang="ru-RU" sz="18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5701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dirty="0">
                <a:solidFill>
                  <a:srgbClr val="2A3D7A"/>
                </a:solidFill>
                <a:ea typeface="Calibri"/>
              </a:rPr>
              <a:t>Современные образовательные технологии, используемые педагогом.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0432581"/>
              </p:ext>
            </p:extLst>
          </p:nvPr>
        </p:nvGraphicFramePr>
        <p:xfrm>
          <a:off x="1475656" y="2101850"/>
          <a:ext cx="6912767" cy="4402836"/>
        </p:xfrm>
        <a:graphic>
          <a:graphicData uri="http://schemas.openxmlformats.org/drawingml/2006/table">
            <a:tbl>
              <a:tblPr firstRow="1" firstCol="1" bandRow="1"/>
              <a:tblGrid>
                <a:gridCol w="2304015"/>
                <a:gridCol w="4608752"/>
              </a:tblGrid>
              <a:tr h="16871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r>
                        <a:rPr lang="ru-RU" sz="18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.Игровые </a:t>
                      </a:r>
                      <a:r>
                        <a:rPr lang="ru-RU" sz="18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технологии.</a:t>
                      </a:r>
                      <a:endParaRPr lang="ru-RU" sz="18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Использование игровых приемов  организация учебного </a:t>
                      </a:r>
                      <a:r>
                        <a:rPr lang="ru-RU" sz="18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процесса;</a:t>
                      </a:r>
                      <a:r>
                        <a:rPr lang="ru-RU" sz="1800" baseline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предметные, сюжетно-ролевые игры, игры-путешествия, индивидуальные игры.</a:t>
                      </a:r>
                      <a:endParaRPr lang="ru-RU" sz="18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800" dirty="0" smtClean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800" dirty="0" smtClean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800" dirty="0" smtClean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800" dirty="0" smtClean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0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r>
                        <a:rPr lang="ru-RU" sz="18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.Критериальное </a:t>
                      </a:r>
                      <a:r>
                        <a:rPr lang="ru-RU" sz="18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оценивание: </a:t>
                      </a:r>
                      <a:r>
                        <a:rPr lang="ru-RU" sz="1800" dirty="0" err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формативное</a:t>
                      </a:r>
                      <a:r>
                        <a:rPr lang="ru-RU" sz="18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оценивание (по ходу обучения); </a:t>
                      </a:r>
                      <a:r>
                        <a:rPr lang="ru-RU" sz="1800" dirty="0" err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суммативное</a:t>
                      </a:r>
                      <a:r>
                        <a:rPr lang="ru-RU" sz="18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(в конце темы).</a:t>
                      </a:r>
                      <a:endParaRPr lang="ru-RU" sz="18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94" marR="63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Оценивание учащихся по баллам; составление мониторингов; анализ деятельности  педагога и </a:t>
                      </a:r>
                      <a:r>
                        <a:rPr lang="ru-RU" sz="18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учащихся;</a:t>
                      </a:r>
                      <a:endParaRPr lang="ru-RU" sz="18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Определение</a:t>
                      </a:r>
                      <a:r>
                        <a:rPr lang="ru-RU" sz="1800" baseline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8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уровня </a:t>
                      </a:r>
                      <a:r>
                        <a:rPr lang="ru-RU" sz="18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усвоения ЗУН</a:t>
                      </a:r>
                      <a:r>
                        <a:rPr lang="ru-RU" sz="18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8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94" marR="63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7595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spcAft>
                <a:spcPts val="0"/>
              </a:spcAft>
            </a:pPr>
            <a:r>
              <a:rPr lang="ru-RU" sz="3600" b="1" dirty="0">
                <a:ea typeface="Calibri"/>
                <a:cs typeface="Times New Roman"/>
              </a:rPr>
              <a:t>Обучающийся: </a:t>
            </a:r>
            <a:r>
              <a:rPr lang="ru-RU" sz="3600" b="1" dirty="0" smtClean="0">
                <a:ea typeface="Calibri"/>
                <a:cs typeface="Times New Roman"/>
              </a:rPr>
              <a:t/>
            </a:r>
            <a:br>
              <a:rPr lang="ru-RU" sz="3600" b="1" dirty="0" smtClean="0">
                <a:ea typeface="Calibri"/>
                <a:cs typeface="Times New Roman"/>
              </a:rPr>
            </a:br>
            <a:r>
              <a:rPr lang="ru-RU" sz="3600" b="1" dirty="0" smtClean="0">
                <a:ea typeface="Calibri"/>
                <a:cs typeface="Times New Roman"/>
              </a:rPr>
              <a:t> Денис.</a:t>
            </a:r>
            <a:endParaRPr lang="ru-RU" sz="3600" b="1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spcAft>
                <a:spcPts val="0"/>
              </a:spcAft>
              <a:buNone/>
            </a:pPr>
            <a:r>
              <a:rPr lang="ru-RU" u="sng" dirty="0">
                <a:solidFill>
                  <a:schemeClr val="tx1">
                    <a:lumMod val="50000"/>
                  </a:schemeClr>
                </a:solidFill>
                <a:ea typeface="Calibri"/>
                <a:cs typeface="Times New Roman"/>
              </a:rPr>
              <a:t>Дата рождения: </a:t>
            </a:r>
            <a:r>
              <a:rPr lang="ru-RU" dirty="0">
                <a:solidFill>
                  <a:schemeClr val="tx1">
                    <a:lumMod val="50000"/>
                  </a:schemeClr>
                </a:solidFill>
                <a:ea typeface="Calibri"/>
                <a:cs typeface="Times New Roman"/>
              </a:rPr>
              <a:t>12.08.2004 год</a:t>
            </a:r>
            <a:endParaRPr lang="ru-RU" sz="2000" dirty="0">
              <a:solidFill>
                <a:schemeClr val="tx1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u="sng" dirty="0" smtClean="0">
                <a:solidFill>
                  <a:schemeClr val="tx1">
                    <a:lumMod val="50000"/>
                  </a:schemeClr>
                </a:solidFill>
                <a:ea typeface="Calibri"/>
                <a:cs typeface="Times New Roman"/>
              </a:rPr>
              <a:t>Домашний </a:t>
            </a:r>
            <a:r>
              <a:rPr lang="ru-RU" u="sng" dirty="0">
                <a:solidFill>
                  <a:schemeClr val="tx1">
                    <a:lumMod val="50000"/>
                  </a:schemeClr>
                </a:solidFill>
                <a:ea typeface="Calibri"/>
                <a:cs typeface="Times New Roman"/>
              </a:rPr>
              <a:t>адрес: </a:t>
            </a:r>
            <a:r>
              <a:rPr lang="ru-RU" dirty="0">
                <a:solidFill>
                  <a:schemeClr val="tx1">
                    <a:lumMod val="50000"/>
                  </a:schemeClr>
                </a:solidFill>
                <a:ea typeface="Calibri"/>
                <a:cs typeface="Times New Roman"/>
              </a:rPr>
              <a:t>поселок </a:t>
            </a:r>
            <a:r>
              <a:rPr lang="ru-RU" dirty="0" err="1" smtClean="0">
                <a:solidFill>
                  <a:schemeClr val="tx1">
                    <a:lumMod val="50000"/>
                  </a:schemeClr>
                </a:solidFill>
                <a:ea typeface="Calibri"/>
                <a:cs typeface="Times New Roman"/>
              </a:rPr>
              <a:t>Мортка</a:t>
            </a:r>
            <a:r>
              <a:rPr lang="ru-RU" dirty="0" smtClean="0">
                <a:solidFill>
                  <a:schemeClr val="tx1">
                    <a:lumMod val="50000"/>
                  </a:schemeClr>
                </a:solidFill>
                <a:ea typeface="Calibri"/>
                <a:cs typeface="Times New Roman"/>
              </a:rPr>
              <a:t>.</a:t>
            </a:r>
            <a:endParaRPr lang="ru-RU" sz="2000" dirty="0">
              <a:solidFill>
                <a:schemeClr val="tx1">
                  <a:lumMod val="50000"/>
                </a:schemeClr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3025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838200"/>
            <a:ext cx="7772400" cy="1222648"/>
          </a:xfrm>
        </p:spPr>
        <p:txBody>
          <a:bodyPr/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ea typeface="Calibri"/>
                <a:cs typeface="Times New Roman"/>
              </a:rPr>
              <a:t>Оценка предметных </a:t>
            </a:r>
            <a:r>
              <a:rPr lang="ru-RU" sz="2400" b="1" dirty="0" smtClean="0">
                <a:ea typeface="Calibri"/>
                <a:cs typeface="Times New Roman"/>
              </a:rPr>
              <a:t>результатов в баллах</a:t>
            </a:r>
            <a:r>
              <a:rPr lang="ru-RU" sz="1800" dirty="0">
                <a:latin typeface="Calibri"/>
                <a:ea typeface="Calibri"/>
                <a:cs typeface="Times New Roman"/>
              </a:rPr>
              <a:t/>
            </a:r>
            <a:br>
              <a:rPr lang="ru-RU" sz="1800" dirty="0">
                <a:latin typeface="Calibri"/>
                <a:ea typeface="Calibri"/>
                <a:cs typeface="Times New Roman"/>
              </a:rPr>
            </a:br>
            <a:r>
              <a:rPr lang="ru-RU" sz="2400" dirty="0">
                <a:ea typeface="Calibri"/>
                <a:cs typeface="Times New Roman"/>
              </a:rPr>
              <a:t>ученика 4 </a:t>
            </a:r>
            <a:r>
              <a:rPr lang="ru-RU" sz="2400" dirty="0" smtClean="0">
                <a:ea typeface="Calibri"/>
                <a:cs typeface="Times New Roman"/>
              </a:rPr>
              <a:t>«б» </a:t>
            </a:r>
            <a:r>
              <a:rPr lang="ru-RU" sz="2400" dirty="0">
                <a:ea typeface="Calibri"/>
                <a:cs typeface="Times New Roman"/>
              </a:rPr>
              <a:t>класса </a:t>
            </a:r>
            <a:r>
              <a:rPr lang="ru-RU" sz="2400" dirty="0" smtClean="0">
                <a:ea typeface="Calibri"/>
                <a:cs typeface="Times New Roman"/>
              </a:rPr>
              <a:t>Дениса.</a:t>
            </a:r>
            <a:r>
              <a:rPr lang="ru-RU" sz="1800" dirty="0">
                <a:latin typeface="Calibri"/>
                <a:ea typeface="Calibri"/>
                <a:cs typeface="Times New Roman"/>
              </a:rPr>
              <a:t/>
            </a:r>
            <a:br>
              <a:rPr lang="ru-RU" sz="1800" dirty="0">
                <a:latin typeface="Calibri"/>
                <a:ea typeface="Calibri"/>
                <a:cs typeface="Times New Roman"/>
              </a:rPr>
            </a:br>
            <a:endParaRPr lang="ru-RU" sz="2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6511542"/>
              </p:ext>
            </p:extLst>
          </p:nvPr>
        </p:nvGraphicFramePr>
        <p:xfrm>
          <a:off x="1403648" y="1844825"/>
          <a:ext cx="7056783" cy="3891765"/>
        </p:xfrm>
        <a:graphic>
          <a:graphicData uri="http://schemas.openxmlformats.org/drawingml/2006/table">
            <a:tbl>
              <a:tblPr firstRow="1" firstCol="1" bandRow="1"/>
              <a:tblGrid>
                <a:gridCol w="325890"/>
                <a:gridCol w="757217"/>
                <a:gridCol w="594271"/>
                <a:gridCol w="594271"/>
                <a:gridCol w="690121"/>
                <a:gridCol w="594271"/>
                <a:gridCol w="594271"/>
                <a:gridCol w="513904"/>
                <a:gridCol w="513904"/>
                <a:gridCol w="594271"/>
                <a:gridCol w="594271"/>
                <a:gridCol w="690121"/>
              </a:tblGrid>
              <a:tr h="12972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№ п/п</a:t>
                      </a:r>
                      <a:endParaRPr lang="ru-RU" sz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 err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Предме</a:t>
                      </a:r>
                      <a:endParaRPr lang="ru-RU" sz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ты.</a:t>
                      </a:r>
                      <a:endParaRPr lang="ru-RU" sz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Ф.И. ученика</a:t>
                      </a:r>
                      <a:endParaRPr lang="ru-RU" sz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 err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Чте</a:t>
                      </a:r>
                      <a:endParaRPr lang="ru-RU" sz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 err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ние</a:t>
                      </a:r>
                      <a:endParaRPr lang="ru-RU" sz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 err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Пись</a:t>
                      </a:r>
                      <a:endParaRPr lang="ru-RU" sz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 err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мо</a:t>
                      </a:r>
                      <a:endParaRPr lang="ru-RU" sz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Мате</a:t>
                      </a:r>
                      <a:endParaRPr lang="ru-RU" sz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 err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матика</a:t>
                      </a:r>
                      <a:endParaRPr lang="ru-RU" sz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 err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Разви</a:t>
                      </a:r>
                      <a:endParaRPr lang="ru-RU" sz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 err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тие</a:t>
                      </a:r>
                      <a:r>
                        <a:rPr lang="ru-RU" sz="1200" i="1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уст</a:t>
                      </a:r>
                      <a:endParaRPr lang="ru-RU" sz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ной речи</a:t>
                      </a:r>
                      <a:endParaRPr lang="ru-RU" sz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Живой мир</a:t>
                      </a:r>
                      <a:endParaRPr lang="ru-RU" sz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 err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Руч</a:t>
                      </a:r>
                      <a:endParaRPr lang="ru-RU" sz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ной труд</a:t>
                      </a:r>
                      <a:endParaRPr lang="ru-RU" sz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ОСЭ</a:t>
                      </a:r>
                      <a:endParaRPr lang="ru-RU" sz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Муз</a:t>
                      </a:r>
                      <a:endParaRPr lang="ru-RU" sz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 err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ыка</a:t>
                      </a:r>
                      <a:r>
                        <a:rPr lang="ru-RU" sz="1200" i="1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и пение</a:t>
                      </a:r>
                      <a:endParaRPr lang="ru-RU" sz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ИЗО</a:t>
                      </a:r>
                      <a:endParaRPr lang="ru-RU" sz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Кол-во баллов</a:t>
                      </a:r>
                      <a:endParaRPr lang="ru-RU" sz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72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</a:t>
                      </a:r>
                      <a:endParaRPr lang="ru-RU" sz="140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4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2014-2015 </a:t>
                      </a:r>
                      <a:r>
                        <a:rPr lang="ru-RU" sz="14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Шишов Денис.</a:t>
                      </a:r>
                      <a:endParaRPr lang="ru-RU" sz="14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 балла</a:t>
                      </a:r>
                      <a:endParaRPr lang="ru-RU" sz="140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 балла</a:t>
                      </a:r>
                      <a:endParaRPr lang="ru-RU" sz="140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 баллов</a:t>
                      </a:r>
                      <a:endParaRPr lang="ru-RU" sz="140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 балла</a:t>
                      </a:r>
                      <a:endParaRPr lang="ru-RU" sz="140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 балла</a:t>
                      </a:r>
                      <a:endParaRPr lang="ru-RU" sz="140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 балла</a:t>
                      </a:r>
                      <a:endParaRPr lang="ru-RU" sz="14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 баллов </a:t>
                      </a:r>
                      <a:endParaRPr lang="ru-RU" sz="140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72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</a:t>
                      </a:r>
                      <a:endParaRPr lang="ru-RU" sz="140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4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2015-2016 </a:t>
                      </a:r>
                      <a:r>
                        <a:rPr lang="ru-RU" sz="14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Шишов Денис.</a:t>
                      </a:r>
                      <a:endParaRPr lang="ru-RU" sz="14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 балла</a:t>
                      </a:r>
                      <a:endParaRPr lang="ru-RU" sz="140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 балла</a:t>
                      </a:r>
                      <a:endParaRPr lang="ru-RU" sz="140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 баллов</a:t>
                      </a:r>
                      <a:endParaRPr lang="ru-RU" sz="140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 балла</a:t>
                      </a:r>
                      <a:endParaRPr lang="ru-RU" sz="140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 балла</a:t>
                      </a:r>
                      <a:endParaRPr lang="ru-RU" sz="140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 балл</a:t>
                      </a:r>
                      <a:endParaRPr lang="ru-RU" sz="140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 балл</a:t>
                      </a:r>
                      <a:endParaRPr lang="ru-RU" sz="140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 балла</a:t>
                      </a:r>
                      <a:endParaRPr lang="ru-RU" sz="140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 балла</a:t>
                      </a:r>
                      <a:endParaRPr lang="ru-RU" sz="14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 баллов </a:t>
                      </a:r>
                      <a:endParaRPr lang="ru-RU" sz="14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2337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spcAft>
                <a:spcPts val="0"/>
              </a:spcAft>
            </a:pPr>
            <a:r>
              <a:rPr lang="ru-RU" sz="2400" b="1" dirty="0">
                <a:ea typeface="Calibri"/>
                <a:cs typeface="Times New Roman"/>
              </a:rPr>
              <a:t>Уровень </a:t>
            </a:r>
            <a:r>
              <a:rPr lang="ru-RU" sz="2400" b="1" dirty="0" err="1">
                <a:ea typeface="Calibri"/>
                <a:cs typeface="Times New Roman"/>
              </a:rPr>
              <a:t>обученности</a:t>
            </a:r>
            <a:r>
              <a:rPr lang="ru-RU" sz="2400" b="1" dirty="0">
                <a:ea typeface="Calibri"/>
                <a:cs typeface="Times New Roman"/>
              </a:rPr>
              <a:t> </a:t>
            </a:r>
            <a:r>
              <a:rPr lang="ru-RU" sz="2400" b="1" dirty="0" smtClean="0">
                <a:ea typeface="Calibri"/>
                <a:cs typeface="Times New Roman"/>
              </a:rPr>
              <a:t> по учебным предметам </a:t>
            </a:r>
            <a:r>
              <a:rPr lang="ru-RU" sz="2400" dirty="0" smtClean="0">
                <a:ea typeface="Calibri"/>
                <a:cs typeface="Times New Roman"/>
              </a:rPr>
              <a:t>учащегося 4 «б» класса </a:t>
            </a:r>
            <a:r>
              <a:rPr lang="ru-RU" sz="2400" dirty="0" smtClean="0">
                <a:ea typeface="Calibri"/>
                <a:cs typeface="Times New Roman"/>
              </a:rPr>
              <a:t>Дениса. </a:t>
            </a:r>
            <a:endParaRPr lang="ru-RU" sz="1800" dirty="0">
              <a:effectLst/>
              <a:latin typeface="Calibri"/>
              <a:ea typeface="Calibri"/>
              <a:cs typeface="Times New Roman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1066800" y="2101850"/>
          <a:ext cx="77724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7104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620688"/>
            <a:ext cx="7772400" cy="1360512"/>
          </a:xfrm>
        </p:spPr>
        <p:txBody>
          <a:bodyPr/>
          <a:lstStyle/>
          <a:p>
            <a:pPr algn="ctr">
              <a:spcAft>
                <a:spcPts val="0"/>
              </a:spcAft>
            </a:pPr>
            <a:r>
              <a:rPr lang="ru-RU" sz="2800" b="1" dirty="0">
                <a:latin typeface="Calibri"/>
                <a:ea typeface="Calibri"/>
                <a:cs typeface="Times New Roman"/>
              </a:rPr>
              <a:t>«</a:t>
            </a:r>
            <a:r>
              <a:rPr lang="ru-RU" sz="2800" b="1" dirty="0">
                <a:ea typeface="Calibri"/>
                <a:cs typeface="Times New Roman"/>
              </a:rPr>
              <a:t>Лесенка успеха» </a:t>
            </a:r>
            <a:r>
              <a:rPr lang="ru-RU" sz="2800" b="1" dirty="0" smtClean="0">
                <a:ea typeface="Calibri"/>
                <a:cs typeface="Times New Roman"/>
              </a:rPr>
              <a:t>- по скорости чтения </a:t>
            </a:r>
            <a:r>
              <a:rPr lang="ru-RU" sz="2800" dirty="0" smtClean="0">
                <a:ea typeface="Calibri"/>
                <a:cs typeface="Times New Roman"/>
              </a:rPr>
              <a:t>ученика 4 «б» класса</a:t>
            </a:r>
            <a:r>
              <a:rPr lang="ru-RU" sz="2800" dirty="0">
                <a:ea typeface="Calibri"/>
                <a:cs typeface="Times New Roman"/>
              </a:rPr>
              <a:t> </a:t>
            </a:r>
            <a:r>
              <a:rPr lang="ru-RU" sz="2800" dirty="0" smtClean="0">
                <a:ea typeface="Calibri"/>
                <a:cs typeface="Times New Roman"/>
              </a:rPr>
              <a:t>Дениса. </a:t>
            </a:r>
            <a:endParaRPr lang="ru-RU" sz="2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8492694"/>
              </p:ext>
            </p:extLst>
          </p:nvPr>
        </p:nvGraphicFramePr>
        <p:xfrm>
          <a:off x="1066800" y="1916832"/>
          <a:ext cx="7772400" cy="42998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55367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800" b="1" dirty="0">
                <a:ea typeface="Calibri"/>
                <a:cs typeface="Times New Roman"/>
              </a:rPr>
              <a:t>Оценка личностных результатов</a:t>
            </a:r>
            <a:r>
              <a:rPr lang="ru-RU" sz="2800" dirty="0">
                <a:latin typeface="Calibri"/>
                <a:ea typeface="Calibri"/>
                <a:cs typeface="Times New Roman"/>
              </a:rPr>
              <a:t/>
            </a:r>
            <a:br>
              <a:rPr lang="ru-RU" sz="2800" dirty="0">
                <a:latin typeface="Calibri"/>
                <a:ea typeface="Calibri"/>
                <a:cs typeface="Times New Roman"/>
              </a:rPr>
            </a:br>
            <a:r>
              <a:rPr lang="ru-RU" sz="2800" dirty="0">
                <a:ea typeface="Calibri"/>
                <a:cs typeface="Times New Roman"/>
              </a:rPr>
              <a:t>ученика 4 </a:t>
            </a:r>
            <a:r>
              <a:rPr lang="ru-RU" sz="2800" dirty="0" smtClean="0">
                <a:ea typeface="Calibri"/>
                <a:cs typeface="Times New Roman"/>
              </a:rPr>
              <a:t>«б» </a:t>
            </a:r>
            <a:r>
              <a:rPr lang="ru-RU" sz="2800" dirty="0">
                <a:ea typeface="Calibri"/>
                <a:cs typeface="Times New Roman"/>
              </a:rPr>
              <a:t>класса </a:t>
            </a:r>
            <a:r>
              <a:rPr lang="ru-RU" sz="2800" dirty="0" smtClean="0">
                <a:ea typeface="Calibri"/>
                <a:cs typeface="Times New Roman"/>
              </a:rPr>
              <a:t> </a:t>
            </a:r>
            <a:r>
              <a:rPr lang="ru-RU" sz="2800" dirty="0" smtClean="0">
                <a:ea typeface="Calibri"/>
                <a:cs typeface="Times New Roman"/>
              </a:rPr>
              <a:t>Дениса. </a:t>
            </a:r>
            <a:r>
              <a:rPr lang="ru-RU" sz="2800" dirty="0" smtClean="0">
                <a:ea typeface="Calibri"/>
                <a:cs typeface="Times New Roman"/>
              </a:rPr>
              <a:t>(</a:t>
            </a:r>
            <a:r>
              <a:rPr lang="ru-RU" sz="2000" dirty="0" smtClean="0">
                <a:ea typeface="Calibri"/>
                <a:cs typeface="Times New Roman"/>
              </a:rPr>
              <a:t>Приложение 5)</a:t>
            </a:r>
            <a:r>
              <a:rPr lang="ru-RU" sz="2800" dirty="0" smtClean="0">
                <a:ea typeface="Calibri"/>
                <a:cs typeface="Times New Roman"/>
              </a:rPr>
              <a:t> </a:t>
            </a:r>
            <a:r>
              <a:rPr lang="ru-RU" sz="2000" dirty="0" smtClean="0">
                <a:ea typeface="Calibri"/>
                <a:cs typeface="Times New Roman"/>
              </a:rPr>
              <a:t> </a:t>
            </a:r>
            <a:endParaRPr lang="ru-RU" sz="1600" dirty="0">
              <a:effectLst/>
              <a:latin typeface="Calibri"/>
              <a:ea typeface="Calibri"/>
              <a:cs typeface="Times New Roman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0718636"/>
              </p:ext>
            </p:extLst>
          </p:nvPr>
        </p:nvGraphicFramePr>
        <p:xfrm>
          <a:off x="1066800" y="2060848"/>
          <a:ext cx="7772400" cy="3960440"/>
        </p:xfrm>
        <a:graphic>
          <a:graphicData uri="http://schemas.openxmlformats.org/drawingml/2006/table">
            <a:tbl>
              <a:tblPr firstRow="1" firstCol="1" bandRow="1"/>
              <a:tblGrid>
                <a:gridCol w="3793232"/>
                <a:gridCol w="3979168"/>
              </a:tblGrid>
              <a:tr h="4571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Учебный</a:t>
                      </a:r>
                      <a:r>
                        <a:rPr lang="ru-RU" sz="2000" baseline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год.</a:t>
                      </a:r>
                      <a:endParaRPr lang="ru-RU" sz="20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71" marR="567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Баллы</a:t>
                      </a:r>
                      <a:r>
                        <a:rPr lang="ru-RU" sz="20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20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71" marR="567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10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 smtClean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2015-2016 учебный год</a:t>
                      </a:r>
                      <a:endParaRPr lang="ru-RU" sz="20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6771" marR="567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 smtClean="0">
                        <a:latin typeface="+mn-lt"/>
                      </a:endParaRPr>
                    </a:p>
                    <a:p>
                      <a:pPr algn="ctr"/>
                      <a:r>
                        <a:rPr lang="ru-RU" sz="2000" dirty="0" smtClean="0">
                          <a:latin typeface="+mn-lt"/>
                        </a:rPr>
                        <a:t>3 балла</a:t>
                      </a:r>
                      <a:endParaRPr lang="ru-RU" sz="2000" dirty="0">
                        <a:latin typeface="+mn-lt"/>
                      </a:endParaRPr>
                    </a:p>
                  </a:txBody>
                  <a:tcPr marL="56771" marR="567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22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 smtClean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 smtClean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2015-2016 учебный год</a:t>
                      </a:r>
                      <a:endParaRPr lang="ru-RU" sz="20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6771" marR="567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 smtClean="0">
                        <a:latin typeface="+mn-lt"/>
                      </a:endParaRPr>
                    </a:p>
                    <a:p>
                      <a:pPr algn="ctr"/>
                      <a:endParaRPr lang="ru-RU" sz="2000" dirty="0" smtClean="0">
                        <a:latin typeface="+mn-lt"/>
                      </a:endParaRPr>
                    </a:p>
                    <a:p>
                      <a:pPr algn="ctr"/>
                      <a:r>
                        <a:rPr lang="ru-RU" sz="2000" dirty="0" smtClean="0">
                          <a:latin typeface="+mn-lt"/>
                        </a:rPr>
                        <a:t>15 баллов</a:t>
                      </a:r>
                      <a:endParaRPr lang="ru-RU" sz="2000" dirty="0">
                        <a:latin typeface="+mn-lt"/>
                      </a:endParaRPr>
                    </a:p>
                  </a:txBody>
                  <a:tcPr marL="56771" marR="567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1059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838200"/>
            <a:ext cx="7772400" cy="1078632"/>
          </a:xfrm>
        </p:spPr>
        <p:txBody>
          <a:bodyPr/>
          <a:lstStyle/>
          <a:p>
            <a:pPr algn="ctr">
              <a:spcAft>
                <a:spcPts val="0"/>
              </a:spcAft>
            </a:pPr>
            <a:r>
              <a:rPr lang="ru-RU" sz="3600" dirty="0" smtClean="0">
                <a:ea typeface="Calibri"/>
                <a:cs typeface="Times New Roman"/>
              </a:rPr>
              <a:t>Обучающийся: </a:t>
            </a:r>
            <a:r>
              <a:rPr lang="ru-RU" sz="3600" dirty="0" smtClean="0">
                <a:ea typeface="Calibri"/>
                <a:cs typeface="Times New Roman"/>
              </a:rPr>
              <a:t> Вячеслав.</a:t>
            </a:r>
            <a:endParaRPr lang="ru-RU" sz="36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spcAft>
                <a:spcPts val="0"/>
              </a:spcAft>
              <a:buNone/>
            </a:pPr>
            <a:r>
              <a:rPr lang="ru-RU" sz="3200" u="sng" dirty="0">
                <a:solidFill>
                  <a:schemeClr val="tx1">
                    <a:lumMod val="50000"/>
                  </a:schemeClr>
                </a:solidFill>
                <a:ea typeface="Calibri"/>
                <a:cs typeface="Times New Roman"/>
              </a:rPr>
              <a:t>Дата рождения: </a:t>
            </a:r>
            <a:r>
              <a:rPr lang="ru-RU" sz="3200" dirty="0">
                <a:solidFill>
                  <a:schemeClr val="tx1">
                    <a:lumMod val="50000"/>
                  </a:schemeClr>
                </a:solidFill>
                <a:ea typeface="Calibri"/>
                <a:cs typeface="Times New Roman"/>
              </a:rPr>
              <a:t>08.05.2006 год</a:t>
            </a:r>
            <a:endParaRPr lang="ru-RU" sz="3200" dirty="0">
              <a:solidFill>
                <a:schemeClr val="tx1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marL="0" indent="0">
              <a:buNone/>
            </a:pPr>
            <a:r>
              <a:rPr lang="ru-RU" sz="3200" u="sng" dirty="0" smtClean="0">
                <a:solidFill>
                  <a:schemeClr val="tx1">
                    <a:lumMod val="50000"/>
                  </a:schemeClr>
                </a:solidFill>
                <a:ea typeface="Calibri"/>
              </a:rPr>
              <a:t>Домашний </a:t>
            </a:r>
            <a:r>
              <a:rPr lang="ru-RU" sz="3200" u="sng" dirty="0">
                <a:solidFill>
                  <a:schemeClr val="tx1">
                    <a:lumMod val="50000"/>
                  </a:schemeClr>
                </a:solidFill>
                <a:ea typeface="Calibri"/>
              </a:rPr>
              <a:t>адрес:</a:t>
            </a:r>
            <a:r>
              <a:rPr lang="ru-RU" sz="3200" dirty="0">
                <a:solidFill>
                  <a:schemeClr val="tx1">
                    <a:lumMod val="50000"/>
                  </a:schemeClr>
                </a:solidFill>
                <a:ea typeface="Calibri"/>
              </a:rPr>
              <a:t> поселок  </a:t>
            </a:r>
            <a:r>
              <a:rPr lang="ru-RU" sz="3200" dirty="0" err="1" smtClean="0">
                <a:solidFill>
                  <a:schemeClr val="tx1">
                    <a:lumMod val="50000"/>
                  </a:schemeClr>
                </a:solidFill>
                <a:ea typeface="Calibri"/>
              </a:rPr>
              <a:t>Мортка</a:t>
            </a:r>
            <a:r>
              <a:rPr lang="ru-RU" sz="3200" dirty="0" smtClean="0">
                <a:solidFill>
                  <a:schemeClr val="tx1">
                    <a:lumMod val="50000"/>
                  </a:schemeClr>
                </a:solidFill>
                <a:ea typeface="Calibri"/>
              </a:rPr>
              <a:t>.</a:t>
            </a:r>
            <a:endParaRPr lang="ru-RU" sz="32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6934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dirty="0" smtClean="0"/>
              <a:t>Задачи портфолио: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ru-RU" sz="2800" dirty="0">
                <a:solidFill>
                  <a:schemeClr val="tx2">
                    <a:lumMod val="50000"/>
                  </a:schemeClr>
                </a:solidFill>
              </a:rPr>
              <a:t>п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оказать умение учителя решать профессиональные задачи, обеспечивающие эффективное решение профессионально-педагогических проблем;</a:t>
            </a:r>
          </a:p>
          <a:p>
            <a:pPr>
              <a:buFont typeface="Wingdings" pitchFamily="2" charset="2"/>
              <a:buChar char="§"/>
            </a:pPr>
            <a:r>
              <a:rPr lang="ru-RU" sz="2800" dirty="0">
                <a:solidFill>
                  <a:schemeClr val="tx2">
                    <a:lumMod val="50000"/>
                  </a:schemeClr>
                </a:solidFill>
              </a:rPr>
              <a:t>п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оказать владение современными образовательными технологиями, методическими приемами, педагогическими средствами;</a:t>
            </a:r>
            <a:endParaRPr lang="ru-RU" sz="28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5999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692696"/>
            <a:ext cx="7772400" cy="1368152"/>
          </a:xfrm>
        </p:spPr>
        <p:txBody>
          <a:bodyPr/>
          <a:lstStyle/>
          <a:p>
            <a:pPr algn="ctr">
              <a:spcAft>
                <a:spcPts val="0"/>
              </a:spcAft>
            </a:pPr>
            <a:r>
              <a:rPr lang="ru-RU" sz="2800" b="1" dirty="0">
                <a:ea typeface="Calibri"/>
                <a:cs typeface="Times New Roman"/>
              </a:rPr>
              <a:t>Оценка личностных </a:t>
            </a:r>
            <a:r>
              <a:rPr lang="ru-RU" sz="2800" b="1" dirty="0" smtClean="0">
                <a:ea typeface="Calibri"/>
                <a:cs typeface="Times New Roman"/>
              </a:rPr>
              <a:t>результатов в баллах</a:t>
            </a:r>
            <a:r>
              <a:rPr lang="ru-RU" sz="2800" dirty="0">
                <a:latin typeface="Calibri"/>
                <a:ea typeface="Calibri"/>
                <a:cs typeface="Times New Roman"/>
              </a:rPr>
              <a:t/>
            </a:r>
            <a:br>
              <a:rPr lang="ru-RU" sz="2800" dirty="0">
                <a:latin typeface="Calibri"/>
                <a:ea typeface="Calibri"/>
                <a:cs typeface="Times New Roman"/>
              </a:rPr>
            </a:br>
            <a:r>
              <a:rPr lang="ru-RU" sz="2800" dirty="0">
                <a:ea typeface="Calibri"/>
                <a:cs typeface="Times New Roman"/>
              </a:rPr>
              <a:t>ученика 4 «Б» класса  </a:t>
            </a:r>
            <a:r>
              <a:rPr lang="ru-RU" sz="2800" dirty="0" smtClean="0">
                <a:ea typeface="Calibri"/>
                <a:cs typeface="Times New Roman"/>
              </a:rPr>
              <a:t>Славы.</a:t>
            </a:r>
            <a:r>
              <a:rPr lang="ru-RU" sz="2800" dirty="0">
                <a:latin typeface="Calibri"/>
                <a:ea typeface="Calibri"/>
                <a:cs typeface="Times New Roman"/>
              </a:rPr>
              <a:t/>
            </a:r>
            <a:br>
              <a:rPr lang="ru-RU" sz="2800" dirty="0">
                <a:latin typeface="Calibri"/>
                <a:ea typeface="Calibri"/>
                <a:cs typeface="Times New Roman"/>
              </a:rPr>
            </a:br>
            <a:endParaRPr lang="ru-RU" sz="28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5153358"/>
              </p:ext>
            </p:extLst>
          </p:nvPr>
        </p:nvGraphicFramePr>
        <p:xfrm>
          <a:off x="1475656" y="1988840"/>
          <a:ext cx="6768752" cy="4104455"/>
        </p:xfrm>
        <a:graphic>
          <a:graphicData uri="http://schemas.openxmlformats.org/drawingml/2006/table">
            <a:tbl>
              <a:tblPr firstRow="1" firstCol="1" bandRow="1"/>
              <a:tblGrid>
                <a:gridCol w="371521"/>
                <a:gridCol w="1221011"/>
                <a:gridCol w="780613"/>
                <a:gridCol w="764610"/>
                <a:gridCol w="784092"/>
                <a:gridCol w="985853"/>
                <a:gridCol w="1194539"/>
                <a:gridCol w="666513"/>
              </a:tblGrid>
              <a:tr h="14627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1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№ п/п</a:t>
                      </a:r>
                      <a:endParaRPr lang="ru-RU" sz="11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989" marR="659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1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БУД (личностные, коммуникативные).</a:t>
                      </a:r>
                      <a:endParaRPr lang="ru-RU" sz="11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1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          критерии</a:t>
                      </a:r>
                      <a:endParaRPr lang="ru-RU" sz="11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1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1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1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Ф.И. ученика</a:t>
                      </a:r>
                      <a:endParaRPr lang="ru-RU" sz="11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989" marR="659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1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Вступает в контакт: учитель-ученик (пытается издавать звуки).</a:t>
                      </a:r>
                      <a:endParaRPr lang="ru-RU" sz="11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989" marR="659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1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Принимает помощь от учителя.</a:t>
                      </a:r>
                      <a:endParaRPr lang="ru-RU" sz="11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989" marR="659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1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Слушает учителя.</a:t>
                      </a:r>
                      <a:endParaRPr lang="ru-RU" sz="11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989" marR="659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1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Сотрудничает с учителем.</a:t>
                      </a:r>
                      <a:endParaRPr lang="ru-RU" sz="11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989" marR="659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Взаимодействие с учителем.</a:t>
                      </a:r>
                      <a:endParaRPr lang="ru-RU" sz="110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989" marR="659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Кол-во баллов.</a:t>
                      </a:r>
                      <a:endParaRPr lang="ru-RU" sz="110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989" marR="659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07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</a:t>
                      </a:r>
                      <a:endParaRPr lang="ru-RU" sz="11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989" marR="659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Шилов Вячеслав.</a:t>
                      </a:r>
                      <a:endParaRPr lang="ru-RU" sz="110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(2014-2015 уч.год)</a:t>
                      </a:r>
                      <a:endParaRPr lang="ru-RU" sz="110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989" marR="659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 балл</a:t>
                      </a:r>
                      <a:endParaRPr lang="ru-RU" sz="110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989" marR="659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 баллов</a:t>
                      </a:r>
                      <a:endParaRPr lang="ru-RU" sz="110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989" marR="659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 балл</a:t>
                      </a:r>
                      <a:endParaRPr lang="ru-RU" sz="110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989" marR="659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 балла</a:t>
                      </a:r>
                      <a:endParaRPr lang="ru-RU" sz="11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989" marR="659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 балл</a:t>
                      </a:r>
                      <a:endParaRPr lang="ru-RU" sz="11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989" marR="659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 баллов</a:t>
                      </a:r>
                      <a:endParaRPr lang="ru-RU" sz="110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989" marR="659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09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</a:t>
                      </a:r>
                      <a:endParaRPr lang="ru-RU" sz="110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989" marR="659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Шилов Вячеслав.</a:t>
                      </a:r>
                      <a:endParaRPr lang="ru-RU" sz="110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(2015-2016 уч.год)</a:t>
                      </a:r>
                      <a:endParaRPr lang="ru-RU" sz="110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989" marR="659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 балла</a:t>
                      </a:r>
                      <a:endParaRPr lang="ru-RU" sz="110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989" marR="659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 балл</a:t>
                      </a:r>
                      <a:endParaRPr lang="ru-RU" sz="110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989" marR="659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 балла</a:t>
                      </a:r>
                      <a:endParaRPr lang="ru-RU" sz="110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989" marR="659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 балла</a:t>
                      </a:r>
                      <a:endParaRPr lang="ru-RU" sz="110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989" marR="659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 балла</a:t>
                      </a:r>
                      <a:endParaRPr lang="ru-RU" sz="11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989" marR="659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 баллов</a:t>
                      </a:r>
                      <a:endParaRPr lang="ru-RU" sz="11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989" marR="659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4281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1052736"/>
            <a:ext cx="7772400" cy="1008112"/>
          </a:xfrm>
        </p:spPr>
        <p:txBody>
          <a:bodyPr/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3200" b="1" dirty="0" smtClean="0">
                <a:ea typeface="Calibri"/>
                <a:cs typeface="Times New Roman"/>
              </a:rPr>
              <a:t>Динамика </a:t>
            </a:r>
            <a:br>
              <a:rPr lang="ru-RU" sz="3200" b="1" dirty="0" smtClean="0">
                <a:ea typeface="Calibri"/>
                <a:cs typeface="Times New Roman"/>
              </a:rPr>
            </a:br>
            <a:r>
              <a:rPr lang="ru-RU" sz="3200" dirty="0" smtClean="0">
                <a:ea typeface="Calibri"/>
                <a:cs typeface="Times New Roman"/>
              </a:rPr>
              <a:t>личностных результатов </a:t>
            </a:r>
            <a:r>
              <a:rPr lang="ru-RU" sz="3200" dirty="0" smtClean="0">
                <a:ea typeface="Calibri"/>
                <a:cs typeface="Times New Roman"/>
              </a:rPr>
              <a:t>Славы.</a:t>
            </a:r>
            <a:endParaRPr lang="ru-RU" sz="3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1066800" y="2101850"/>
          <a:ext cx="77724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26713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908720"/>
            <a:ext cx="7772400" cy="936104"/>
          </a:xfrm>
        </p:spPr>
        <p:txBody>
          <a:bodyPr/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800" b="1" dirty="0" smtClean="0">
                <a:ea typeface="Calibri"/>
                <a:cs typeface="Times New Roman"/>
              </a:rPr>
              <a:t/>
            </a:r>
            <a:br>
              <a:rPr lang="ru-RU" sz="2800" b="1" dirty="0" smtClean="0">
                <a:ea typeface="Calibri"/>
                <a:cs typeface="Times New Roman"/>
              </a:rPr>
            </a:br>
            <a:r>
              <a:rPr lang="ru-RU" sz="2800" b="1" dirty="0">
                <a:ea typeface="Calibri"/>
                <a:cs typeface="Times New Roman"/>
              </a:rPr>
              <a:t/>
            </a:r>
            <a:br>
              <a:rPr lang="ru-RU" sz="2800" b="1" dirty="0">
                <a:ea typeface="Calibri"/>
                <a:cs typeface="Times New Roman"/>
              </a:rPr>
            </a:br>
            <a:r>
              <a:rPr lang="ru-RU" sz="2800" b="1" dirty="0" smtClean="0">
                <a:ea typeface="Calibri"/>
                <a:cs typeface="Times New Roman"/>
              </a:rPr>
              <a:t/>
            </a:r>
            <a:br>
              <a:rPr lang="ru-RU" sz="2800" b="1" dirty="0" smtClean="0">
                <a:ea typeface="Calibri"/>
                <a:cs typeface="Times New Roman"/>
              </a:rPr>
            </a:br>
            <a:r>
              <a:rPr lang="ru-RU" sz="2800" b="1" dirty="0">
                <a:ea typeface="Calibri"/>
                <a:cs typeface="Times New Roman"/>
              </a:rPr>
              <a:t/>
            </a:r>
            <a:br>
              <a:rPr lang="ru-RU" sz="2800" b="1" dirty="0">
                <a:ea typeface="Calibri"/>
                <a:cs typeface="Times New Roman"/>
              </a:rPr>
            </a:br>
            <a:r>
              <a:rPr lang="ru-RU" sz="2000" dirty="0">
                <a:latin typeface="Calibri"/>
                <a:ea typeface="Calibri"/>
                <a:cs typeface="Times New Roman"/>
              </a:rPr>
              <a:t/>
            </a:r>
            <a:br>
              <a:rPr lang="ru-RU" sz="2000" dirty="0">
                <a:latin typeface="Calibri"/>
                <a:ea typeface="Calibri"/>
                <a:cs typeface="Times New Roman"/>
              </a:rPr>
            </a:br>
            <a:r>
              <a:rPr lang="ru-RU" sz="2800" b="1" dirty="0" smtClean="0">
                <a:ea typeface="Calibri"/>
                <a:cs typeface="Times New Roman"/>
              </a:rPr>
              <a:t>Оценка предметных результатов </a:t>
            </a:r>
            <a:br>
              <a:rPr lang="ru-RU" sz="2800" b="1" dirty="0" smtClean="0">
                <a:ea typeface="Calibri"/>
                <a:cs typeface="Times New Roman"/>
              </a:rPr>
            </a:br>
            <a:r>
              <a:rPr lang="ru-RU" sz="2800" dirty="0" smtClean="0">
                <a:ea typeface="Calibri"/>
                <a:cs typeface="Times New Roman"/>
              </a:rPr>
              <a:t>ученика 4 «б» класса </a:t>
            </a:r>
            <a:r>
              <a:rPr lang="ru-RU" sz="2800" dirty="0" smtClean="0">
                <a:ea typeface="Calibri"/>
                <a:cs typeface="Times New Roman"/>
              </a:rPr>
              <a:t>Славы</a:t>
            </a:r>
            <a:r>
              <a:rPr lang="ru-RU" sz="2800" b="1" dirty="0" smtClean="0">
                <a:ea typeface="Calibri"/>
                <a:cs typeface="Times New Roman"/>
              </a:rPr>
              <a:t>.</a:t>
            </a:r>
            <a:endParaRPr lang="ru-RU" sz="28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5837266"/>
              </p:ext>
            </p:extLst>
          </p:nvPr>
        </p:nvGraphicFramePr>
        <p:xfrm>
          <a:off x="1115616" y="1916832"/>
          <a:ext cx="6984775" cy="3960439"/>
        </p:xfrm>
        <a:graphic>
          <a:graphicData uri="http://schemas.openxmlformats.org/drawingml/2006/table">
            <a:tbl>
              <a:tblPr firstRow="1" firstCol="1" bandRow="1"/>
              <a:tblGrid>
                <a:gridCol w="343729"/>
                <a:gridCol w="873553"/>
                <a:gridCol w="845091"/>
                <a:gridCol w="896906"/>
                <a:gridCol w="1255961"/>
                <a:gridCol w="896906"/>
                <a:gridCol w="1370537"/>
                <a:gridCol w="502092"/>
              </a:tblGrid>
              <a:tr h="10422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№ п/п</a:t>
                      </a:r>
                      <a:endParaRPr lang="ru-RU" sz="11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Предметы</a:t>
                      </a:r>
                      <a:endParaRPr lang="ru-RU" sz="11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0" dirty="0" err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Адаптив</a:t>
                      </a:r>
                      <a:endParaRPr lang="ru-RU" sz="1100" i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0" dirty="0" err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ная</a:t>
                      </a:r>
                      <a:r>
                        <a:rPr lang="ru-RU" sz="1000" i="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000" i="0" dirty="0" err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физкуль</a:t>
                      </a:r>
                      <a:endParaRPr lang="ru-RU" sz="1100" i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тура.</a:t>
                      </a:r>
                      <a:endParaRPr lang="ru-RU" sz="1100" i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Зрительно-слуховая </a:t>
                      </a:r>
                      <a:r>
                        <a:rPr lang="ru-RU" sz="1000" i="0" dirty="0" err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стимуля</a:t>
                      </a:r>
                      <a:endParaRPr lang="ru-RU" sz="1100" i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0" dirty="0" err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ция</a:t>
                      </a:r>
                      <a:r>
                        <a:rPr lang="ru-RU" sz="1000" i="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100" i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0" dirty="0" err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Коммуникатив</a:t>
                      </a:r>
                      <a:endParaRPr lang="ru-RU" sz="1100" i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0" dirty="0" err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ная</a:t>
                      </a:r>
                      <a:r>
                        <a:rPr lang="ru-RU" sz="1000" i="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стимуляция.</a:t>
                      </a:r>
                      <a:endParaRPr lang="ru-RU" sz="1100" i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0" dirty="0" err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Тактиль</a:t>
                      </a:r>
                      <a:endParaRPr lang="ru-RU" sz="1100" i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0" dirty="0" err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ная</a:t>
                      </a:r>
                      <a:r>
                        <a:rPr lang="ru-RU" sz="1000" i="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000" i="0" dirty="0" err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стимуля</a:t>
                      </a:r>
                      <a:endParaRPr lang="ru-RU" sz="1100" i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0" dirty="0" err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ция</a:t>
                      </a:r>
                      <a:r>
                        <a:rPr lang="ru-RU" sz="1000" i="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100" i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i="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Стимуляция обонятельной чувствительности.</a:t>
                      </a:r>
                      <a:endParaRPr lang="ru-RU" sz="1100" i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i="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Кол-во бал</a:t>
                      </a:r>
                      <a:endParaRPr lang="ru-RU" sz="1100" i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i="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лов</a:t>
                      </a:r>
                      <a:endParaRPr lang="ru-RU" sz="1100" i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91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</a:t>
                      </a:r>
                      <a:endParaRPr lang="ru-RU" sz="16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2014-2015</a:t>
                      </a:r>
                      <a:endParaRPr lang="ru-RU" sz="16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Шилов С.</a:t>
                      </a:r>
                      <a:endParaRPr lang="ru-RU" sz="16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 балла</a:t>
                      </a:r>
                      <a:endParaRPr lang="ru-RU" sz="16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 баллов</a:t>
                      </a:r>
                      <a:endParaRPr lang="ru-RU" sz="16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 балл</a:t>
                      </a:r>
                      <a:endParaRPr lang="ru-RU" sz="16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 балл</a:t>
                      </a:r>
                      <a:endParaRPr lang="ru-RU" sz="16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 баллов</a:t>
                      </a:r>
                      <a:endParaRPr lang="ru-RU" sz="16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 б.</a:t>
                      </a:r>
                      <a:endParaRPr lang="ru-RU" sz="160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91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</a:t>
                      </a:r>
                      <a:endParaRPr lang="ru-RU" sz="160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2015-2016</a:t>
                      </a:r>
                      <a:endParaRPr lang="ru-RU" sz="160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Шилов С.</a:t>
                      </a:r>
                      <a:endParaRPr lang="ru-RU" sz="160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 балла</a:t>
                      </a:r>
                      <a:endParaRPr lang="ru-RU" sz="160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 балла</a:t>
                      </a:r>
                      <a:endParaRPr lang="ru-RU" sz="160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 балла</a:t>
                      </a:r>
                      <a:endParaRPr lang="ru-RU" sz="160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 балла</a:t>
                      </a:r>
                      <a:endParaRPr lang="ru-RU" sz="160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 балл</a:t>
                      </a:r>
                      <a:endParaRPr lang="ru-RU" sz="16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 б.</a:t>
                      </a:r>
                      <a:endParaRPr lang="ru-RU" sz="16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1902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800" b="1" dirty="0">
                <a:ea typeface="Calibri"/>
                <a:cs typeface="Times New Roman"/>
              </a:rPr>
              <a:t>Динамика предметных результатов  </a:t>
            </a:r>
            <a:r>
              <a:rPr lang="ru-RU" sz="2800" b="1" dirty="0" smtClean="0">
                <a:ea typeface="Calibri"/>
                <a:cs typeface="Times New Roman"/>
              </a:rPr>
              <a:t/>
            </a:r>
            <a:br>
              <a:rPr lang="ru-RU" sz="2800" b="1" dirty="0" smtClean="0">
                <a:ea typeface="Calibri"/>
                <a:cs typeface="Times New Roman"/>
              </a:rPr>
            </a:br>
            <a:r>
              <a:rPr lang="ru-RU" sz="2800" dirty="0" smtClean="0">
                <a:ea typeface="Calibri"/>
                <a:cs typeface="Times New Roman"/>
              </a:rPr>
              <a:t>ученика 4 «б» класса </a:t>
            </a:r>
            <a:r>
              <a:rPr lang="ru-RU" sz="2800" dirty="0" smtClean="0">
                <a:ea typeface="Calibri"/>
                <a:cs typeface="Times New Roman"/>
              </a:rPr>
              <a:t>Славы.</a:t>
            </a:r>
            <a:endParaRPr lang="ru-RU" sz="2000" dirty="0">
              <a:effectLst/>
              <a:latin typeface="Calibri"/>
              <a:ea typeface="Calibri"/>
              <a:cs typeface="Times New Roman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7485150"/>
              </p:ext>
            </p:extLst>
          </p:nvPr>
        </p:nvGraphicFramePr>
        <p:xfrm>
          <a:off x="1066800" y="2101850"/>
          <a:ext cx="77724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67836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764704"/>
            <a:ext cx="7772400" cy="1296144"/>
          </a:xfrm>
        </p:spPr>
        <p:txBody>
          <a:bodyPr/>
          <a:lstStyle/>
          <a:p>
            <a:pPr algn="ctr">
              <a:spcAft>
                <a:spcPts val="0"/>
              </a:spcAft>
            </a:pPr>
            <a:r>
              <a:rPr lang="ru-RU" sz="3200" dirty="0" smtClean="0">
                <a:ea typeface="Calibri"/>
                <a:cs typeface="Times New Roman"/>
              </a:rPr>
              <a:t>Обучающийся: </a:t>
            </a:r>
            <a:br>
              <a:rPr lang="ru-RU" sz="3200" dirty="0" smtClean="0">
                <a:ea typeface="Calibri"/>
                <a:cs typeface="Times New Roman"/>
              </a:rPr>
            </a:br>
            <a:r>
              <a:rPr lang="ru-RU" sz="3200" dirty="0" smtClean="0">
                <a:ea typeface="Calibri"/>
                <a:cs typeface="Times New Roman"/>
              </a:rPr>
              <a:t>Алексей.</a:t>
            </a:r>
            <a:r>
              <a:rPr lang="ru-RU" sz="2000" dirty="0">
                <a:latin typeface="Calibri"/>
                <a:ea typeface="Calibri"/>
                <a:cs typeface="Times New Roman"/>
              </a:rPr>
              <a:t/>
            </a:r>
            <a:br>
              <a:rPr lang="ru-RU" sz="2000" dirty="0">
                <a:latin typeface="Calibri"/>
                <a:ea typeface="Calibri"/>
                <a:cs typeface="Times New Roman"/>
              </a:rPr>
            </a:br>
            <a:endParaRPr lang="ru-RU" sz="28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spcAft>
                <a:spcPts val="0"/>
              </a:spcAft>
              <a:buNone/>
            </a:pPr>
            <a:r>
              <a:rPr lang="ru-RU" sz="3200" u="sng" dirty="0">
                <a:solidFill>
                  <a:schemeClr val="tx1">
                    <a:lumMod val="50000"/>
                  </a:schemeClr>
                </a:solidFill>
                <a:ea typeface="Calibri"/>
                <a:cs typeface="Times New Roman"/>
              </a:rPr>
              <a:t>Дата рождения: </a:t>
            </a:r>
            <a:r>
              <a:rPr lang="ru-RU" sz="3200" dirty="0">
                <a:solidFill>
                  <a:schemeClr val="tx1">
                    <a:lumMod val="50000"/>
                  </a:schemeClr>
                </a:solidFill>
                <a:ea typeface="Calibri"/>
                <a:cs typeface="Times New Roman"/>
              </a:rPr>
              <a:t>08.03.2008 год</a:t>
            </a:r>
            <a:endParaRPr lang="ru-RU" sz="3200" dirty="0">
              <a:solidFill>
                <a:schemeClr val="tx1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marL="0" indent="0">
              <a:buNone/>
            </a:pPr>
            <a:r>
              <a:rPr lang="ru-RU" sz="3200" u="sng" dirty="0" smtClean="0">
                <a:solidFill>
                  <a:schemeClr val="tx1">
                    <a:lumMod val="50000"/>
                  </a:schemeClr>
                </a:solidFill>
                <a:ea typeface="Calibri"/>
              </a:rPr>
              <a:t>Домашний </a:t>
            </a:r>
            <a:r>
              <a:rPr lang="ru-RU" sz="3200" u="sng" dirty="0">
                <a:solidFill>
                  <a:schemeClr val="tx1">
                    <a:lumMod val="50000"/>
                  </a:schemeClr>
                </a:solidFill>
                <a:ea typeface="Calibri"/>
              </a:rPr>
              <a:t>адрес: </a:t>
            </a:r>
            <a:r>
              <a:rPr lang="ru-RU" sz="3200" dirty="0">
                <a:solidFill>
                  <a:schemeClr val="tx1">
                    <a:lumMod val="50000"/>
                  </a:schemeClr>
                </a:solidFill>
                <a:ea typeface="Calibri"/>
              </a:rPr>
              <a:t>поселок  </a:t>
            </a:r>
            <a:r>
              <a:rPr lang="ru-RU" sz="3200" dirty="0" err="1" smtClean="0">
                <a:solidFill>
                  <a:schemeClr val="tx1">
                    <a:lumMod val="50000"/>
                  </a:schemeClr>
                </a:solidFill>
                <a:ea typeface="Calibri"/>
              </a:rPr>
              <a:t>Мортка</a:t>
            </a:r>
            <a:r>
              <a:rPr lang="ru-RU" sz="3200" dirty="0" smtClean="0">
                <a:solidFill>
                  <a:schemeClr val="tx1">
                    <a:lumMod val="50000"/>
                  </a:schemeClr>
                </a:solidFill>
                <a:ea typeface="Calibri"/>
              </a:rPr>
              <a:t>.</a:t>
            </a:r>
            <a:endParaRPr lang="ru-RU" sz="32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6075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548680"/>
            <a:ext cx="7772400" cy="1656184"/>
          </a:xfrm>
        </p:spPr>
        <p:txBody>
          <a:bodyPr/>
          <a:lstStyle/>
          <a:p>
            <a:pPr algn="ctr">
              <a:spcAft>
                <a:spcPts val="0"/>
              </a:spcAft>
            </a:pPr>
            <a:r>
              <a:rPr lang="ru-RU" sz="2800" b="1" dirty="0">
                <a:ea typeface="Calibri"/>
                <a:cs typeface="Times New Roman"/>
              </a:rPr>
              <a:t>Оценка личностных результатов</a:t>
            </a:r>
            <a:r>
              <a:rPr lang="ru-RU" sz="2000" dirty="0">
                <a:latin typeface="Calibri"/>
                <a:ea typeface="Calibri"/>
                <a:cs typeface="Times New Roman"/>
              </a:rPr>
              <a:t/>
            </a:r>
            <a:br>
              <a:rPr lang="ru-RU" sz="2000" dirty="0">
                <a:latin typeface="Calibri"/>
                <a:ea typeface="Calibri"/>
                <a:cs typeface="Times New Roman"/>
              </a:rPr>
            </a:br>
            <a:r>
              <a:rPr lang="ru-RU" sz="2800" dirty="0">
                <a:ea typeface="Calibri"/>
              </a:rPr>
              <a:t>ученика 1  класса  </a:t>
            </a:r>
            <a:r>
              <a:rPr lang="ru-RU" sz="2800" dirty="0" smtClean="0">
                <a:ea typeface="Calibri"/>
              </a:rPr>
              <a:t> </a:t>
            </a:r>
            <a:r>
              <a:rPr lang="ru-RU" sz="2800" dirty="0" smtClean="0">
                <a:ea typeface="Calibri"/>
              </a:rPr>
              <a:t>Алексея. </a:t>
            </a:r>
            <a:r>
              <a:rPr lang="ru-RU" sz="2800" dirty="0" smtClean="0">
                <a:ea typeface="Calibri"/>
              </a:rPr>
              <a:t/>
            </a:r>
            <a:br>
              <a:rPr lang="ru-RU" sz="2800" dirty="0" smtClean="0">
                <a:ea typeface="Calibri"/>
              </a:rPr>
            </a:br>
            <a:r>
              <a:rPr lang="ru-RU" sz="2800" dirty="0" smtClean="0">
                <a:ea typeface="Calibri"/>
              </a:rPr>
              <a:t>1 четверть 2016-2017 учебного года.</a:t>
            </a:r>
            <a:endParaRPr lang="ru-RU" sz="2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1316528"/>
              </p:ext>
            </p:extLst>
          </p:nvPr>
        </p:nvGraphicFramePr>
        <p:xfrm>
          <a:off x="1043608" y="2420888"/>
          <a:ext cx="7772401" cy="3653081"/>
        </p:xfrm>
        <a:graphic>
          <a:graphicData uri="http://schemas.openxmlformats.org/drawingml/2006/table">
            <a:tbl>
              <a:tblPr firstRow="1" firstCol="1" bandRow="1"/>
              <a:tblGrid>
                <a:gridCol w="341679"/>
                <a:gridCol w="1366189"/>
                <a:gridCol w="1118603"/>
                <a:gridCol w="941982"/>
                <a:gridCol w="903083"/>
                <a:gridCol w="1067089"/>
                <a:gridCol w="1163810"/>
                <a:gridCol w="869966"/>
              </a:tblGrid>
              <a:tr h="30922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№ п/п</a:t>
                      </a:r>
                      <a:endParaRPr lang="ru-RU" sz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71" marR="567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       БУД </a:t>
                      </a:r>
                      <a:r>
                        <a:rPr lang="ru-RU" sz="1200" i="1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(личностные, </a:t>
                      </a:r>
                      <a:r>
                        <a:rPr lang="ru-RU" sz="1200" i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коммуникативные)</a:t>
                      </a:r>
                      <a:endParaRPr lang="ru-RU" sz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          критерии</a:t>
                      </a:r>
                      <a:endParaRPr lang="ru-RU" sz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i="1" dirty="0" smtClean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i="1" dirty="0" smtClean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i="1" dirty="0" smtClean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Ф.И</a:t>
                      </a:r>
                      <a:r>
                        <a:rPr lang="ru-RU" sz="1200" i="1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 ученика</a:t>
                      </a:r>
                      <a:endParaRPr lang="ru-RU" sz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71" marR="567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Вступает в контакт: учитель-ученик (пытается издавать звуки).</a:t>
                      </a:r>
                      <a:endParaRPr lang="ru-RU" sz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71" marR="567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Принимает помощь от учителя.</a:t>
                      </a:r>
                      <a:endParaRPr lang="ru-RU" sz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71" marR="567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Слушает учителя.</a:t>
                      </a:r>
                      <a:endParaRPr lang="ru-RU" sz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71" marR="567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 err="1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Сотрудни</a:t>
                      </a:r>
                      <a:endParaRPr lang="ru-RU" sz="1200" i="1" dirty="0" smtClean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чает </a:t>
                      </a:r>
                      <a:r>
                        <a:rPr lang="ru-RU" sz="1200" i="1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 учителем.</a:t>
                      </a:r>
                      <a:endParaRPr lang="ru-RU" sz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71" marR="567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 err="1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Взаимодей</a:t>
                      </a:r>
                      <a:endParaRPr lang="ru-RU" sz="1200" i="1" dirty="0" smtClean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 err="1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ствие</a:t>
                      </a:r>
                      <a:r>
                        <a:rPr lang="ru-RU" sz="1200" i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i="1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 учителем.</a:t>
                      </a:r>
                      <a:endParaRPr lang="ru-RU" sz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71" marR="567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Кол-во баллов.</a:t>
                      </a:r>
                      <a:endParaRPr lang="ru-RU" sz="120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71" marR="567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4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</a:t>
                      </a:r>
                      <a:endParaRPr lang="ru-RU" sz="120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71" marR="567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Прецер</a:t>
                      </a:r>
                      <a:r>
                        <a:rPr lang="ru-RU" sz="16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Алексей</a:t>
                      </a:r>
                      <a:endParaRPr lang="ru-RU" sz="16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71" marR="567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 балл</a:t>
                      </a:r>
                      <a:endParaRPr lang="ru-RU" sz="16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71" marR="567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 баллов</a:t>
                      </a:r>
                      <a:endParaRPr lang="ru-RU" sz="16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71" marR="567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 балл</a:t>
                      </a:r>
                      <a:endParaRPr lang="ru-RU" sz="16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71" marR="567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 баллов</a:t>
                      </a:r>
                      <a:endParaRPr lang="ru-RU" sz="16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71" marR="567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 балл</a:t>
                      </a:r>
                      <a:endParaRPr lang="ru-RU" sz="16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71" marR="567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 балла</a:t>
                      </a:r>
                      <a:endParaRPr lang="ru-RU" sz="16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71" marR="567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0620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Вывод.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6800" y="1916832"/>
            <a:ext cx="7772400" cy="4464496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b="1" dirty="0" smtClean="0">
                <a:solidFill>
                  <a:schemeClr val="tx1">
                    <a:lumMod val="50000"/>
                  </a:schemeClr>
                </a:solidFill>
              </a:rPr>
              <a:t>Положительный результат можно достигнуть</a:t>
            </a:r>
          </a:p>
          <a:p>
            <a:pPr marL="0" indent="0" algn="ctr">
              <a:buNone/>
            </a:pPr>
            <a:r>
              <a:rPr lang="ru-RU" sz="2800" b="1" dirty="0" smtClean="0">
                <a:solidFill>
                  <a:schemeClr val="tx1">
                    <a:lumMod val="50000"/>
                  </a:schemeClr>
                </a:solidFill>
              </a:rPr>
              <a:t> при условии:</a:t>
            </a:r>
          </a:p>
          <a:p>
            <a:pPr marL="0" indent="0">
              <a:buNone/>
            </a:pPr>
            <a:r>
              <a:rPr lang="ru-RU" sz="2800" dirty="0" smtClean="0">
                <a:solidFill>
                  <a:schemeClr val="tx1">
                    <a:lumMod val="50000"/>
                  </a:schemeClr>
                </a:solidFill>
              </a:rPr>
              <a:t>1.Создание условий для обучения и обучающихся.</a:t>
            </a:r>
          </a:p>
          <a:p>
            <a:pPr marL="0" indent="0">
              <a:buNone/>
            </a:pPr>
            <a:r>
              <a:rPr lang="ru-RU" sz="2800" dirty="0" smtClean="0">
                <a:solidFill>
                  <a:schemeClr val="tx1">
                    <a:lumMod val="50000"/>
                  </a:schemeClr>
                </a:solidFill>
              </a:rPr>
              <a:t>2.Мотивация обучающихся воспитанников.</a:t>
            </a:r>
          </a:p>
          <a:p>
            <a:pPr marL="0" indent="0">
              <a:buNone/>
            </a:pPr>
            <a:r>
              <a:rPr lang="ru-RU" sz="2800" dirty="0" smtClean="0">
                <a:solidFill>
                  <a:schemeClr val="tx1">
                    <a:lumMod val="50000"/>
                  </a:schemeClr>
                </a:solidFill>
              </a:rPr>
              <a:t>3.Систематическое проведение занятий .</a:t>
            </a:r>
          </a:p>
          <a:p>
            <a:pPr marL="0" indent="0">
              <a:buNone/>
            </a:pPr>
            <a:r>
              <a:rPr lang="ru-RU" sz="2800" dirty="0">
                <a:solidFill>
                  <a:schemeClr val="tx1">
                    <a:lumMod val="50000"/>
                  </a:schemeClr>
                </a:solidFill>
              </a:rPr>
              <a:t>4</a:t>
            </a:r>
            <a:r>
              <a:rPr lang="ru-RU" sz="2800" dirty="0" smtClean="0">
                <a:solidFill>
                  <a:schemeClr val="tx1">
                    <a:lumMod val="50000"/>
                  </a:schemeClr>
                </a:solidFill>
              </a:rPr>
              <a:t>.Мониторинг личностных и предметных результатов обучающихся.</a:t>
            </a:r>
          </a:p>
        </p:txBody>
      </p:sp>
    </p:spTree>
    <p:extLst>
      <p:ext uri="{BB962C8B-B14F-4D97-AF65-F5344CB8AC3E}">
        <p14:creationId xmlns:p14="http://schemas.microsoft.com/office/powerpoint/2010/main" val="412461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Выявлены проблемы: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3600" dirty="0" smtClean="0">
                <a:solidFill>
                  <a:schemeClr val="tx1">
                    <a:lumMod val="50000"/>
                  </a:schemeClr>
                </a:solidFill>
              </a:rPr>
              <a:t>1.Недостаток познавательной деятельности обучающегося.</a:t>
            </a:r>
          </a:p>
          <a:p>
            <a:pPr marL="0" indent="0">
              <a:buNone/>
            </a:pPr>
            <a:r>
              <a:rPr lang="ru-RU" sz="3600" dirty="0" smtClean="0">
                <a:solidFill>
                  <a:schemeClr val="tx1">
                    <a:lumMod val="50000"/>
                  </a:schemeClr>
                </a:solidFill>
              </a:rPr>
              <a:t>2.Недостаток развития мотивационной сферы обучающихся.</a:t>
            </a:r>
          </a:p>
          <a:p>
            <a:pPr marL="0" indent="0">
              <a:buNone/>
            </a:pPr>
            <a:r>
              <a:rPr lang="ru-RU" sz="3600" dirty="0" smtClean="0">
                <a:solidFill>
                  <a:schemeClr val="tx1">
                    <a:lumMod val="50000"/>
                  </a:schemeClr>
                </a:solidFill>
              </a:rPr>
              <a:t>3.Низкий уровень речевого развития обучающегося.</a:t>
            </a:r>
          </a:p>
        </p:txBody>
      </p:sp>
    </p:spTree>
    <p:extLst>
      <p:ext uri="{BB962C8B-B14F-4D97-AF65-F5344CB8AC3E}">
        <p14:creationId xmlns:p14="http://schemas.microsoft.com/office/powerpoint/2010/main" val="1498146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b="1" dirty="0" smtClean="0"/>
              <a:t>Совершенствование педагогической деятельности</a:t>
            </a:r>
            <a:r>
              <a:rPr lang="ru-RU" sz="4000" dirty="0" smtClean="0"/>
              <a:t>.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3600" dirty="0" smtClean="0">
                <a:solidFill>
                  <a:schemeClr val="tx1">
                    <a:lumMod val="50000"/>
                  </a:schemeClr>
                </a:solidFill>
              </a:rPr>
              <a:t>1.Самообразование по теме самообразования: «Формирование устной речи у учащегося с ОВЗ (ССД)».</a:t>
            </a:r>
          </a:p>
          <a:p>
            <a:pPr marL="0" indent="0">
              <a:buNone/>
            </a:pPr>
            <a:r>
              <a:rPr lang="ru-RU" sz="3600" dirty="0" smtClean="0">
                <a:solidFill>
                  <a:schemeClr val="tx1">
                    <a:lumMod val="50000"/>
                  </a:schemeClr>
                </a:solidFill>
              </a:rPr>
              <a:t>2.Создание банка заданий по развитию и совершенствованию устной речи обучающегося.</a:t>
            </a:r>
            <a:endParaRPr lang="ru-RU" sz="3600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4142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838200"/>
            <a:ext cx="7772400" cy="2518792"/>
          </a:xfrm>
        </p:spPr>
        <p:txBody>
          <a:bodyPr/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b="1" dirty="0" smtClean="0"/>
              <a:t>Спасибо за внимание.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113363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Задачи портфолио: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ru-RU" sz="2800" dirty="0">
                <a:solidFill>
                  <a:schemeClr val="tx2">
                    <a:lumMod val="50000"/>
                  </a:schemeClr>
                </a:solidFill>
              </a:rPr>
              <a:t>п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роанализировать стратегию и тактику профессионального поведения для достижения определенных целей;</a:t>
            </a:r>
          </a:p>
          <a:p>
            <a:pPr>
              <a:buFont typeface="Wingdings" pitchFamily="2" charset="2"/>
              <a:buChar char="§"/>
            </a:pPr>
            <a:r>
              <a:rPr lang="ru-RU" sz="2800" dirty="0">
                <a:solidFill>
                  <a:schemeClr val="tx2">
                    <a:lumMod val="50000"/>
                  </a:schemeClr>
                </a:solidFill>
              </a:rPr>
              <a:t>о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ценить профессионализм учителя, использование в профессиональной деятельности законодательных и нормативно-правовых документов.</a:t>
            </a:r>
            <a:endParaRPr lang="ru-RU" sz="28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7868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err="1" smtClean="0"/>
              <a:t>Поздеева</a:t>
            </a:r>
            <a:r>
              <a:rPr lang="ru-RU" b="1" dirty="0" smtClean="0"/>
              <a:t> Нина Алексеевна</a:t>
            </a:r>
            <a:endParaRPr lang="ru-RU" b="1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400" u="sng" dirty="0" smtClean="0">
                <a:solidFill>
                  <a:schemeClr val="tx1">
                    <a:lumMod val="50000"/>
                  </a:schemeClr>
                </a:solidFill>
              </a:rPr>
              <a:t>Дата рождения: 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chemeClr val="tx1">
                    <a:lumMod val="50000"/>
                  </a:schemeClr>
                </a:solidFill>
              </a:rPr>
              <a:t>2 марта 1962 года.</a:t>
            </a:r>
          </a:p>
          <a:p>
            <a:pPr marL="0" indent="0">
              <a:buNone/>
            </a:pPr>
            <a:r>
              <a:rPr lang="ru-RU" sz="2400" u="sng" dirty="0" smtClean="0">
                <a:solidFill>
                  <a:schemeClr val="tx1">
                    <a:lumMod val="50000"/>
                  </a:schemeClr>
                </a:solidFill>
              </a:rPr>
              <a:t>Должность: 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chemeClr val="tx1">
                    <a:lumMod val="50000"/>
                  </a:schemeClr>
                </a:solidFill>
              </a:rPr>
              <a:t>учитель надомного обучения.</a:t>
            </a:r>
          </a:p>
          <a:p>
            <a:pPr marL="0" indent="0">
              <a:buNone/>
            </a:pPr>
            <a:r>
              <a:rPr lang="ru-RU" sz="2400" u="sng" dirty="0" smtClean="0">
                <a:solidFill>
                  <a:schemeClr val="tx1">
                    <a:lumMod val="50000"/>
                  </a:schemeClr>
                </a:solidFill>
              </a:rPr>
              <a:t>Образование:</a:t>
            </a:r>
          </a:p>
          <a:p>
            <a:pPr marL="0" indent="0">
              <a:buNone/>
            </a:pPr>
            <a:r>
              <a:rPr lang="ru-RU" sz="2400" dirty="0" err="1" smtClean="0">
                <a:solidFill>
                  <a:schemeClr val="tx1">
                    <a:lumMod val="50000"/>
                  </a:schemeClr>
                </a:solidFill>
              </a:rPr>
              <a:t>Ишимский</a:t>
            </a:r>
            <a:r>
              <a:rPr lang="ru-RU" sz="2400" dirty="0" smtClean="0">
                <a:solidFill>
                  <a:schemeClr val="tx1">
                    <a:lumMod val="50000"/>
                  </a:schemeClr>
                </a:solidFill>
              </a:rPr>
              <a:t> государственный педагогический институт имени </a:t>
            </a:r>
            <a:r>
              <a:rPr lang="ru-RU" sz="2400" dirty="0" err="1" smtClean="0">
                <a:solidFill>
                  <a:schemeClr val="tx1">
                    <a:lumMod val="50000"/>
                  </a:schemeClr>
                </a:solidFill>
              </a:rPr>
              <a:t>П.П.Ершова</a:t>
            </a:r>
            <a:r>
              <a:rPr lang="ru-RU" sz="2400" dirty="0" smtClean="0">
                <a:solidFill>
                  <a:schemeClr val="tx1">
                    <a:lumMod val="50000"/>
                  </a:schemeClr>
                </a:solidFill>
              </a:rPr>
              <a:t>, 2001 г.</a:t>
            </a:r>
            <a:endParaRPr lang="ru-RU" sz="2400" dirty="0">
              <a:solidFill>
                <a:schemeClr val="tx1">
                  <a:lumMod val="50000"/>
                </a:schemeClr>
              </a:solidFill>
            </a:endParaRPr>
          </a:p>
        </p:txBody>
      </p:sp>
      <p:pic>
        <p:nvPicPr>
          <p:cNvPr id="5" name="Объект 4" descr="DSC_0114"/>
          <p:cNvPicPr>
            <a:picLocks noGrp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348879"/>
            <a:ext cx="2376264" cy="30963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52314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838200"/>
            <a:ext cx="7772400" cy="1726704"/>
          </a:xfrm>
        </p:spPr>
        <p:txBody>
          <a:bodyPr/>
          <a:lstStyle/>
          <a:p>
            <a:pPr algn="ctr"/>
            <a:r>
              <a:rPr lang="ru-RU" sz="4000" dirty="0" smtClean="0"/>
              <a:t>Стаж педагогической деятельности, стаж работы в занимаемой должности.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6800" y="2564904"/>
            <a:ext cx="7772400" cy="3651746"/>
          </a:xfrm>
        </p:spPr>
        <p:txBody>
          <a:bodyPr/>
          <a:lstStyle/>
          <a:p>
            <a:pPr marL="0" indent="0">
              <a:buNone/>
            </a:pPr>
            <a:r>
              <a:rPr lang="ru-RU" sz="4000" dirty="0" smtClean="0">
                <a:solidFill>
                  <a:schemeClr val="tx1">
                    <a:lumMod val="50000"/>
                  </a:schemeClr>
                </a:solidFill>
              </a:rPr>
              <a:t>Общий стаж педагогической </a:t>
            </a:r>
          </a:p>
          <a:p>
            <a:pPr marL="0" indent="0">
              <a:buNone/>
            </a:pPr>
            <a:r>
              <a:rPr lang="ru-RU" sz="4000" dirty="0" smtClean="0">
                <a:solidFill>
                  <a:schemeClr val="tx1">
                    <a:lumMod val="50000"/>
                  </a:schemeClr>
                </a:solidFill>
              </a:rPr>
              <a:t>работы - 35 лет;</a:t>
            </a:r>
          </a:p>
          <a:p>
            <a:pPr marL="0" indent="0">
              <a:buNone/>
            </a:pPr>
            <a:r>
              <a:rPr lang="ru-RU" sz="4000" dirty="0" smtClean="0">
                <a:solidFill>
                  <a:schemeClr val="tx1">
                    <a:lumMod val="50000"/>
                  </a:schemeClr>
                </a:solidFill>
              </a:rPr>
              <a:t>В должности: учитель надомного обучения – 1 год 11 месяцев.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9237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dirty="0" smtClean="0"/>
              <a:t>Наличие квалификационной категории.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000" dirty="0" smtClean="0">
                <a:solidFill>
                  <a:schemeClr val="tx1">
                    <a:lumMod val="50000"/>
                  </a:schemeClr>
                </a:solidFill>
              </a:rPr>
              <a:t>1 </a:t>
            </a:r>
            <a:r>
              <a:rPr lang="ru-RU" sz="4000" dirty="0" smtClean="0">
                <a:solidFill>
                  <a:schemeClr val="tx1">
                    <a:lumMod val="50000"/>
                  </a:schemeClr>
                </a:solidFill>
              </a:rPr>
              <a:t>квалификационная категория </a:t>
            </a:r>
          </a:p>
          <a:p>
            <a:pPr marL="0" indent="0" algn="ctr">
              <a:buNone/>
            </a:pPr>
            <a:r>
              <a:rPr lang="ru-RU" sz="4000" dirty="0" smtClean="0">
                <a:solidFill>
                  <a:schemeClr val="tx1">
                    <a:lumMod val="50000"/>
                  </a:schemeClr>
                </a:solidFill>
              </a:rPr>
              <a:t>по должности учитель-логопед. </a:t>
            </a:r>
          </a:p>
          <a:p>
            <a:pPr marL="0" indent="0" algn="ctr">
              <a:buNone/>
            </a:pPr>
            <a:r>
              <a:rPr lang="ru-RU" sz="4000" dirty="0" smtClean="0">
                <a:solidFill>
                  <a:schemeClr val="tx1">
                    <a:lumMod val="50000"/>
                  </a:schemeClr>
                </a:solidFill>
              </a:rPr>
              <a:t>Срок  действия </a:t>
            </a:r>
          </a:p>
          <a:p>
            <a:pPr marL="0" indent="0" algn="ctr">
              <a:buNone/>
            </a:pPr>
            <a:r>
              <a:rPr lang="ru-RU" sz="4000" dirty="0" smtClean="0">
                <a:solidFill>
                  <a:schemeClr val="tx1">
                    <a:lumMod val="50000"/>
                  </a:schemeClr>
                </a:solidFill>
              </a:rPr>
              <a:t>до 31 января 2017 года.</a:t>
            </a:r>
          </a:p>
        </p:txBody>
      </p:sp>
    </p:spTree>
    <p:extLst>
      <p:ext uri="{BB962C8B-B14F-4D97-AF65-F5344CB8AC3E}">
        <p14:creationId xmlns:p14="http://schemas.microsoft.com/office/powerpoint/2010/main" val="2612268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838200"/>
            <a:ext cx="7772400" cy="1294656"/>
          </a:xfrm>
        </p:spPr>
        <p:txBody>
          <a:bodyPr/>
          <a:lstStyle/>
          <a:p>
            <a:pPr algn="ctr"/>
            <a:r>
              <a:rPr lang="ru-RU" sz="4000" dirty="0" smtClean="0"/>
              <a:t> </a:t>
            </a:r>
            <a:r>
              <a:rPr lang="ru-RU" dirty="0"/>
              <a:t>Г</a:t>
            </a:r>
            <a:r>
              <a:rPr lang="ru-RU" dirty="0" smtClean="0"/>
              <a:t>рамоты, благодарственные письма.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800" dirty="0" smtClean="0">
                <a:solidFill>
                  <a:schemeClr val="tx1">
                    <a:lumMod val="50000"/>
                  </a:schemeClr>
                </a:solidFill>
              </a:rPr>
              <a:t>2008 г. – Благодарственное письмо Главы </a:t>
            </a:r>
            <a:r>
              <a:rPr lang="ru-RU" sz="2800" dirty="0" err="1" smtClean="0">
                <a:solidFill>
                  <a:schemeClr val="tx1">
                    <a:lumMod val="50000"/>
                  </a:schemeClr>
                </a:solidFill>
              </a:rPr>
              <a:t>Кондинского</a:t>
            </a:r>
            <a:r>
              <a:rPr lang="ru-RU" sz="2800" dirty="0" smtClean="0">
                <a:solidFill>
                  <a:schemeClr val="tx1">
                    <a:lumMod val="50000"/>
                  </a:schemeClr>
                </a:solidFill>
              </a:rPr>
              <a:t> района;</a:t>
            </a:r>
          </a:p>
          <a:p>
            <a:pPr marL="0" indent="0">
              <a:buNone/>
            </a:pPr>
            <a:r>
              <a:rPr lang="ru-RU" sz="2800" dirty="0" smtClean="0">
                <a:solidFill>
                  <a:schemeClr val="tx1">
                    <a:lumMod val="50000"/>
                  </a:schemeClr>
                </a:solidFill>
              </a:rPr>
              <a:t>2012 г. – Почетная грамота Главы </a:t>
            </a:r>
            <a:r>
              <a:rPr lang="ru-RU" sz="2800" dirty="0" err="1" smtClean="0">
                <a:solidFill>
                  <a:schemeClr val="tx1">
                    <a:lumMod val="50000"/>
                  </a:schemeClr>
                </a:solidFill>
              </a:rPr>
              <a:t>Кондинского</a:t>
            </a:r>
            <a:r>
              <a:rPr lang="ru-RU" sz="2800" dirty="0" smtClean="0">
                <a:solidFill>
                  <a:schemeClr val="tx1">
                    <a:lumMod val="50000"/>
                  </a:schemeClr>
                </a:solidFill>
              </a:rPr>
              <a:t> района;</a:t>
            </a:r>
          </a:p>
          <a:p>
            <a:pPr marL="0" indent="0">
              <a:buNone/>
            </a:pPr>
            <a:r>
              <a:rPr lang="ru-RU" sz="2800" dirty="0" smtClean="0">
                <a:solidFill>
                  <a:schemeClr val="tx1">
                    <a:lumMod val="50000"/>
                  </a:schemeClr>
                </a:solidFill>
              </a:rPr>
              <a:t>2013 г. – Диплом  Районного управления образования;</a:t>
            </a:r>
          </a:p>
          <a:p>
            <a:pPr marL="0" indent="0">
              <a:buNone/>
            </a:pPr>
            <a:r>
              <a:rPr lang="ru-RU" sz="2800" dirty="0" smtClean="0">
                <a:solidFill>
                  <a:schemeClr val="tx1">
                    <a:lumMod val="50000"/>
                  </a:schemeClr>
                </a:solidFill>
              </a:rPr>
              <a:t>2014 г. – Благодарственное письмо Департамента образования и молодежной политики Ханты-Мансийского автономного округа – Югры.</a:t>
            </a:r>
          </a:p>
          <a:p>
            <a:pPr marL="0" indent="0">
              <a:buNone/>
            </a:pP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134620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838200"/>
            <a:ext cx="7772400" cy="1078632"/>
          </a:xfrm>
        </p:spPr>
        <p:txBody>
          <a:bodyPr/>
          <a:lstStyle/>
          <a:p>
            <a:pPr algn="ctr"/>
            <a:r>
              <a:rPr lang="ru-RU" sz="3600" dirty="0" smtClean="0"/>
              <a:t>Повышение квалификации и профессиональная переподготовка.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6800" y="2101850"/>
            <a:ext cx="7772400" cy="4279478"/>
          </a:xfrm>
        </p:spPr>
        <p:txBody>
          <a:bodyPr/>
          <a:lstStyle/>
          <a:p>
            <a:pPr marL="0" indent="0">
              <a:spcAft>
                <a:spcPts val="0"/>
              </a:spcAft>
              <a:buNone/>
            </a:pPr>
            <a:r>
              <a:rPr lang="ru-RU" sz="2400" dirty="0">
                <a:solidFill>
                  <a:schemeClr val="tx1">
                    <a:lumMod val="50000"/>
                  </a:schemeClr>
                </a:solidFill>
                <a:ea typeface="Calibri"/>
                <a:cs typeface="Times New Roman"/>
              </a:rPr>
              <a:t>1.АУ ДПО ХМАО-Югры «Институт развития образования», 2013, с 29 января по 05 февраля.</a:t>
            </a:r>
            <a:endParaRPr lang="ru-RU" sz="2400" dirty="0">
              <a:solidFill>
                <a:schemeClr val="tx1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sz="2400" dirty="0" smtClean="0">
                <a:solidFill>
                  <a:schemeClr val="tx1">
                    <a:lumMod val="50000"/>
                  </a:schemeClr>
                </a:solidFill>
                <a:ea typeface="Calibri"/>
                <a:cs typeface="Times New Roman"/>
              </a:rPr>
              <a:t>«</a:t>
            </a:r>
            <a:r>
              <a:rPr lang="ru-RU" sz="2400" dirty="0">
                <a:solidFill>
                  <a:schemeClr val="tx1">
                    <a:lumMod val="50000"/>
                  </a:schemeClr>
                </a:solidFill>
                <a:ea typeface="Calibri"/>
                <a:cs typeface="Times New Roman"/>
              </a:rPr>
              <a:t>Интегрированное и инклюзивное образование лиц с ограниченными возможностями здоровья»  (72 часа).</a:t>
            </a:r>
            <a:endParaRPr lang="ru-RU" sz="2400" dirty="0">
              <a:solidFill>
                <a:schemeClr val="tx1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sz="2400" dirty="0">
                <a:solidFill>
                  <a:schemeClr val="tx1">
                    <a:lumMod val="50000"/>
                  </a:schemeClr>
                </a:solidFill>
                <a:ea typeface="Calibri"/>
                <a:cs typeface="Times New Roman"/>
              </a:rPr>
              <a:t>2. АУ ДПО ХМАО-Югры «Институт развития образования», 2015, с 09 ноября по 19 ноября. </a:t>
            </a:r>
            <a:endParaRPr lang="ru-RU" sz="2400" dirty="0">
              <a:solidFill>
                <a:schemeClr val="tx1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marL="0" indent="0">
              <a:buNone/>
            </a:pPr>
            <a:r>
              <a:rPr lang="ru-RU" sz="2400" dirty="0">
                <a:solidFill>
                  <a:schemeClr val="tx1">
                    <a:lumMod val="50000"/>
                  </a:schemeClr>
                </a:solidFill>
                <a:ea typeface="Calibri"/>
              </a:rPr>
              <a:t>«Технология разработки адаптированной основной образовательной программы начального общего образования для учащихся с ограниченными возможностями здоровья (интеллектуальными нарушениями)» (72 часа).</a:t>
            </a:r>
            <a:endParaRPr lang="ru-RU" sz="2400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8961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рирода">
  <a:themeElements>
    <a:clrScheme name="Природа 2">
      <a:dk1>
        <a:srgbClr val="5B5249"/>
      </a:dk1>
      <a:lt1>
        <a:srgbClr val="FFFFFF"/>
      </a:lt1>
      <a:dk2>
        <a:srgbClr val="2A3D7A"/>
      </a:dk2>
      <a:lt2>
        <a:srgbClr val="CEC8BA"/>
      </a:lt2>
      <a:accent1>
        <a:srgbClr val="C9DDF1"/>
      </a:accent1>
      <a:accent2>
        <a:srgbClr val="FAC164"/>
      </a:accent2>
      <a:accent3>
        <a:srgbClr val="FFFFFF"/>
      </a:accent3>
      <a:accent4>
        <a:srgbClr val="4C453D"/>
      </a:accent4>
      <a:accent5>
        <a:srgbClr val="E1EBF7"/>
      </a:accent5>
      <a:accent6>
        <a:srgbClr val="E3AF5A"/>
      </a:accent6>
      <a:hlink>
        <a:srgbClr val="B0AE6A"/>
      </a:hlink>
      <a:folHlink>
        <a:srgbClr val="C3E684"/>
      </a:folHlink>
    </a:clrScheme>
    <a:fontScheme name="Природа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Природа 1">
        <a:dk1>
          <a:srgbClr val="666699"/>
        </a:dk1>
        <a:lt1>
          <a:srgbClr val="FFFFCC"/>
        </a:lt1>
        <a:dk2>
          <a:srgbClr val="687FCA"/>
        </a:dk2>
        <a:lt2>
          <a:srgbClr val="192449"/>
        </a:lt2>
        <a:accent1>
          <a:srgbClr val="C9DDF1"/>
        </a:accent1>
        <a:accent2>
          <a:srgbClr val="FAC164"/>
        </a:accent2>
        <a:accent3>
          <a:srgbClr val="B9C0E1"/>
        </a:accent3>
        <a:accent4>
          <a:srgbClr val="DADAAE"/>
        </a:accent4>
        <a:accent5>
          <a:srgbClr val="E1EBF7"/>
        </a:accent5>
        <a:accent6>
          <a:srgbClr val="E3AF5A"/>
        </a:accent6>
        <a:hlink>
          <a:srgbClr val="B0AE6A"/>
        </a:hlink>
        <a:folHlink>
          <a:srgbClr val="C3E6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ирода 2">
        <a:dk1>
          <a:srgbClr val="5B5249"/>
        </a:dk1>
        <a:lt1>
          <a:srgbClr val="FFFFFF"/>
        </a:lt1>
        <a:dk2>
          <a:srgbClr val="2A3D7A"/>
        </a:dk2>
        <a:lt2>
          <a:srgbClr val="CEC8BA"/>
        </a:lt2>
        <a:accent1>
          <a:srgbClr val="C9DDF1"/>
        </a:accent1>
        <a:accent2>
          <a:srgbClr val="FAC164"/>
        </a:accent2>
        <a:accent3>
          <a:srgbClr val="FFFFFF"/>
        </a:accent3>
        <a:accent4>
          <a:srgbClr val="4C453D"/>
        </a:accent4>
        <a:accent5>
          <a:srgbClr val="E1EBF7"/>
        </a:accent5>
        <a:accent6>
          <a:srgbClr val="E3AF5A"/>
        </a:accent6>
        <a:hlink>
          <a:srgbClr val="B0AE6A"/>
        </a:hlink>
        <a:folHlink>
          <a:srgbClr val="C3E68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ирода 3">
        <a:dk1>
          <a:srgbClr val="333333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B2B2B2"/>
        </a:accent2>
        <a:accent3>
          <a:srgbClr val="FFFFFF"/>
        </a:accent3>
        <a:accent4>
          <a:srgbClr val="2A2A2A"/>
        </a:accent4>
        <a:accent5>
          <a:srgbClr val="EBEBEB"/>
        </a:accent5>
        <a:accent6>
          <a:srgbClr val="A1A1A1"/>
        </a:accent6>
        <a:hlink>
          <a:srgbClr val="808080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ирода 4">
        <a:dk1>
          <a:srgbClr val="8061A5"/>
        </a:dk1>
        <a:lt1>
          <a:srgbClr val="FFFFCC"/>
        </a:lt1>
        <a:dk2>
          <a:srgbClr val="967DB5"/>
        </a:dk2>
        <a:lt2>
          <a:srgbClr val="192449"/>
        </a:lt2>
        <a:accent1>
          <a:srgbClr val="D6C9F1"/>
        </a:accent1>
        <a:accent2>
          <a:srgbClr val="FAC164"/>
        </a:accent2>
        <a:accent3>
          <a:srgbClr val="C9BFD7"/>
        </a:accent3>
        <a:accent4>
          <a:srgbClr val="DADAAE"/>
        </a:accent4>
        <a:accent5>
          <a:srgbClr val="E8E1F7"/>
        </a:accent5>
        <a:accent6>
          <a:srgbClr val="E3AF5A"/>
        </a:accent6>
        <a:hlink>
          <a:srgbClr val="B0AE6A"/>
        </a:hlink>
        <a:folHlink>
          <a:srgbClr val="C3E6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ирода 5">
        <a:dk1>
          <a:srgbClr val="5B5249"/>
        </a:dk1>
        <a:lt1>
          <a:srgbClr val="FFFFFF"/>
        </a:lt1>
        <a:dk2>
          <a:srgbClr val="2A3D7A"/>
        </a:dk2>
        <a:lt2>
          <a:srgbClr val="CEC8BA"/>
        </a:lt2>
        <a:accent1>
          <a:srgbClr val="C9DDF1"/>
        </a:accent1>
        <a:accent2>
          <a:srgbClr val="FAC164"/>
        </a:accent2>
        <a:accent3>
          <a:srgbClr val="FFFFFF"/>
        </a:accent3>
        <a:accent4>
          <a:srgbClr val="4C453D"/>
        </a:accent4>
        <a:accent5>
          <a:srgbClr val="E1EBF7"/>
        </a:accent5>
        <a:accent6>
          <a:srgbClr val="E3AF5A"/>
        </a:accent6>
        <a:hlink>
          <a:srgbClr val="993333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892</TotalTime>
  <Words>1427</Words>
  <Application>Microsoft Office PowerPoint</Application>
  <PresentationFormat>Экран (4:3)</PresentationFormat>
  <Paragraphs>307</Paragraphs>
  <Slides>39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39</vt:i4>
      </vt:variant>
    </vt:vector>
  </HeadingPairs>
  <TitlesOfParts>
    <vt:vector size="40" baseType="lpstr">
      <vt:lpstr>Природа</vt:lpstr>
      <vt:lpstr>Презентация PowerPoint</vt:lpstr>
      <vt:lpstr>Цель портфолио:</vt:lpstr>
      <vt:lpstr>Задачи портфолио:</vt:lpstr>
      <vt:lpstr>Задачи портфолио:</vt:lpstr>
      <vt:lpstr>Поздеева Нина Алексеевна</vt:lpstr>
      <vt:lpstr>Стаж педагогической деятельности, стаж работы в занимаемой должности.</vt:lpstr>
      <vt:lpstr>Наличие квалификационной категории.</vt:lpstr>
      <vt:lpstr> Грамоты, благодарственные письма.</vt:lpstr>
      <vt:lpstr>Повышение квалификации и профессиональная переподготовка.</vt:lpstr>
      <vt:lpstr>Цели педагогической деятельности:</vt:lpstr>
      <vt:lpstr>Задачи педагогической деятельности:</vt:lpstr>
      <vt:lpstr>Причины выбора темы самообразования.(Приложение 1)</vt:lpstr>
      <vt:lpstr>Тема самообразования:</vt:lpstr>
      <vt:lpstr>Цель:</vt:lpstr>
      <vt:lpstr>Задачи:</vt:lpstr>
      <vt:lpstr> План работы педагога над темой самообразования в 2016-2017 уч.г. (Приложение 2)</vt:lpstr>
      <vt:lpstr> Основные вопросы, намеченные для изучения.</vt:lpstr>
      <vt:lpstr>Практические выходы  (доклады, рефераты).</vt:lpstr>
      <vt:lpstr>Информационно-методическая деятельность.</vt:lpstr>
      <vt:lpstr>Информационно-методическая деятельность.</vt:lpstr>
      <vt:lpstr>Современные образовательные технологии, используемые педагогом.</vt:lpstr>
      <vt:lpstr>Современные образовательные технологии, используемые педагогом.</vt:lpstr>
      <vt:lpstr>Современные образовательные технологии, используемые педагогом.</vt:lpstr>
      <vt:lpstr>Обучающийся:   Денис.</vt:lpstr>
      <vt:lpstr>Оценка предметных результатов в баллах ученика 4 «б» класса Дениса. </vt:lpstr>
      <vt:lpstr>Уровень обученности  по учебным предметам учащегося 4 «б» класса Дениса. </vt:lpstr>
      <vt:lpstr>«Лесенка успеха» - по скорости чтения ученика 4 «б» класса Дениса. </vt:lpstr>
      <vt:lpstr>Оценка личностных результатов ученика 4 «б» класса  Дениса. (Приложение 5)  </vt:lpstr>
      <vt:lpstr>Обучающийся:  Вячеслав.</vt:lpstr>
      <vt:lpstr>Оценка личностных результатов в баллах ученика 4 «Б» класса  Славы. </vt:lpstr>
      <vt:lpstr>Динамика  личностных результатов Славы.</vt:lpstr>
      <vt:lpstr>     Оценка предметных результатов  ученика 4 «б» класса Славы.</vt:lpstr>
      <vt:lpstr>Динамика предметных результатов   ученика 4 «б» класса Славы.</vt:lpstr>
      <vt:lpstr>Обучающийся:  Алексей. </vt:lpstr>
      <vt:lpstr>Оценка личностных результатов ученика 1  класса   Алексея.  1 четверть 2016-2017 учебного года.</vt:lpstr>
      <vt:lpstr>Вывод.</vt:lpstr>
      <vt:lpstr>Выявлены проблемы:</vt:lpstr>
      <vt:lpstr>Совершенствование педагогической деятельности.</vt:lpstr>
      <vt:lpstr>    Спасибо за внимание.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60</cp:revision>
  <dcterms:created xsi:type="dcterms:W3CDTF">2016-11-09T11:09:32Z</dcterms:created>
  <dcterms:modified xsi:type="dcterms:W3CDTF">2017-02-13T11:31:34Z</dcterms:modified>
</cp:coreProperties>
</file>