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8" r:id="rId12"/>
    <p:sldId id="266" r:id="rId13"/>
    <p:sldId id="267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9" r:id="rId24"/>
    <p:sldId id="278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sz="40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40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40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40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40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40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40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40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40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00"/>
    <a:srgbClr val="FF9999"/>
    <a:srgbClr val="FFCC00"/>
    <a:srgbClr val="F1F70D"/>
    <a:srgbClr val="CC3300"/>
    <a:srgbClr val="FF6699"/>
    <a:srgbClr val="339933"/>
    <a:srgbClr val="800000"/>
    <a:srgbClr val="00CCFF"/>
    <a:srgbClr val="0099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9CEF10F-365E-4C9E-A2E0-59ABBF8E85F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D78F169-9812-451D-B453-ED31465E274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6C53AF9-F642-4104-ACBF-BEAC4375F77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ru-RU" noProof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0BE0512-128F-4F09-8BBA-CB68D7BF348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97D0352-78E5-46DB-9082-3ABB091A74A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C42315D-9C90-4F20-ACDF-40124679EF7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1E8E6E0-0AA4-46BE-9983-449A6BAC234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7C923B4-00F9-455F-9971-34D6C18E43F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B4700A0-1411-42BB-A4DC-3F47EF6A712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23444B1-3356-4CB7-8C83-AD19982AF99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CDAB48-9121-4538-ADB0-E132D0F6B06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CBE144-12CE-49D0-8A32-EAA845A52E5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Arial" charset="0"/>
              </a:defRPr>
            </a:lvl1pPr>
          </a:lstStyle>
          <a:p>
            <a:pPr>
              <a:defRPr/>
            </a:pPr>
            <a:fld id="{260CD776-469B-49CA-998E-E8BA3D3218E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59" r:id="rId2"/>
    <p:sldLayoutId id="2147483658" r:id="rId3"/>
    <p:sldLayoutId id="2147483657" r:id="rId4"/>
    <p:sldLayoutId id="2147483656" r:id="rId5"/>
    <p:sldLayoutId id="2147483655" r:id="rId6"/>
    <p:sldLayoutId id="2147483654" r:id="rId7"/>
    <p:sldLayoutId id="2147483653" r:id="rId8"/>
    <p:sldLayoutId id="2147483652" r:id="rId9"/>
    <p:sldLayoutId id="2147483651" r:id="rId10"/>
    <p:sldLayoutId id="2147483650" r:id="rId11"/>
    <p:sldLayoutId id="2147483649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0.jpe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4213" y="2852738"/>
            <a:ext cx="7772400" cy="1470025"/>
          </a:xfrm>
        </p:spPr>
        <p:txBody>
          <a:bodyPr/>
          <a:lstStyle/>
          <a:p>
            <a:pPr eaLnBrk="1" hangingPunct="1"/>
            <a:r>
              <a:rPr lang="ru-RU" b="1" dirty="0" smtClean="0">
                <a:solidFill>
                  <a:srgbClr val="FF0066"/>
                </a:solidFill>
              </a:rPr>
              <a:t>Методическая разработка </a:t>
            </a:r>
            <a:r>
              <a:rPr lang="ru-RU" b="1" dirty="0" smtClean="0">
                <a:solidFill>
                  <a:srgbClr val="00B050"/>
                </a:solidFill>
              </a:rPr>
              <a:t>урок производственного обучения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547813" y="5445125"/>
            <a:ext cx="6400800" cy="1009650"/>
          </a:xfrm>
        </p:spPr>
        <p:txBody>
          <a:bodyPr/>
          <a:lstStyle/>
          <a:p>
            <a:pPr eaLnBrk="1" hangingPunct="1"/>
            <a:endParaRPr lang="ru-RU" dirty="0" smtClean="0">
              <a:solidFill>
                <a:srgbClr val="B0AC00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123728" y="5445224"/>
            <a:ext cx="5342040" cy="923330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charset="0"/>
              </a:rPr>
              <a:t>Рубка металла</a:t>
            </a:r>
            <a:endParaRPr lang="ru-RU" sz="5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" charset="0"/>
            </a:endParaRPr>
          </a:p>
        </p:txBody>
      </p:sp>
    </p:spTree>
  </p:cSld>
  <p:clrMapOvr>
    <a:masterClrMapping/>
  </p:clrMapOvr>
  <p:transition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8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8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0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1"/>
                                    </p:cond>
                                  </p:end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4" grpId="0"/>
      <p:bldP spid="13315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>
            <a:lum bright="18000"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b="1" i="1" smtClean="0">
                <a:solidFill>
                  <a:srgbClr val="FF0066"/>
                </a:solidFill>
              </a:rPr>
              <a:t>Вводный инструктаж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00FFFF"/>
          </a:solidFill>
        </p:spPr>
        <p:txBody>
          <a:bodyPr/>
          <a:lstStyle/>
          <a:p>
            <a:pPr eaLnBrk="1" hangingPunct="1">
              <a:buFontTx/>
              <a:buNone/>
              <a:defRPr/>
            </a:pPr>
            <a:r>
              <a:rPr lang="ru-RU" sz="4000" dirty="0" smtClean="0">
                <a:solidFill>
                  <a:srgbClr val="6600CC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1. Назначение слесарной рубки.</a:t>
            </a:r>
          </a:p>
          <a:p>
            <a:pPr eaLnBrk="1" hangingPunct="1">
              <a:buFontTx/>
              <a:buNone/>
              <a:defRPr/>
            </a:pPr>
            <a:r>
              <a:rPr lang="ru-RU" dirty="0" smtClean="0">
                <a:solidFill>
                  <a:srgbClr val="990099"/>
                </a:solidFill>
              </a:rPr>
              <a:t>Рубка </a:t>
            </a:r>
            <a:r>
              <a:rPr lang="ru-RU" dirty="0" smtClean="0">
                <a:solidFill>
                  <a:schemeClr val="accent2"/>
                </a:solidFill>
              </a:rPr>
              <a:t>– это операция обработки металла зубилом, </a:t>
            </a:r>
            <a:r>
              <a:rPr lang="ru-RU" dirty="0" err="1" smtClean="0">
                <a:solidFill>
                  <a:schemeClr val="accent2"/>
                </a:solidFill>
              </a:rPr>
              <a:t>крейцмейселем</a:t>
            </a:r>
            <a:r>
              <a:rPr lang="ru-RU" dirty="0" smtClean="0">
                <a:solidFill>
                  <a:schemeClr val="accent2"/>
                </a:solidFill>
              </a:rPr>
              <a:t> или </a:t>
            </a:r>
            <a:r>
              <a:rPr lang="ru-RU" dirty="0" err="1" smtClean="0">
                <a:solidFill>
                  <a:schemeClr val="accent2"/>
                </a:solidFill>
              </a:rPr>
              <a:t>канавочником</a:t>
            </a:r>
            <a:r>
              <a:rPr lang="ru-RU" dirty="0" smtClean="0">
                <a:solidFill>
                  <a:schemeClr val="accent2"/>
                </a:solidFill>
              </a:rPr>
              <a:t> при помощи молотка</a:t>
            </a:r>
            <a:endParaRPr lang="ru-RU" dirty="0">
              <a:solidFill>
                <a:schemeClr val="folHlink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>
            <a:lum bright="18000"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Заголовок 1"/>
          <p:cNvSpPr>
            <a:spLocks noGrp="1"/>
          </p:cNvSpPr>
          <p:nvPr>
            <p:ph type="title"/>
          </p:nvPr>
        </p:nvSpPr>
        <p:spPr>
          <a:xfrm>
            <a:off x="395288" y="260350"/>
            <a:ext cx="8534430" cy="1143000"/>
          </a:xfrm>
        </p:spPr>
        <p:txBody>
          <a:bodyPr/>
          <a:lstStyle/>
          <a:p>
            <a:pPr algn="l" eaLnBrk="1" hangingPunct="1"/>
            <a:r>
              <a:rPr lang="ru-RU" sz="3600" b="1" u="sng" dirty="0" smtClean="0">
                <a:solidFill>
                  <a:srgbClr val="00CCFF"/>
                </a:solidFill>
                <a:latin typeface="Times New Roman" pitchFamily="18" charset="0"/>
                <a:cs typeface="Times New Roman" pitchFamily="18" charset="0"/>
              </a:rPr>
              <a:t>Инструменты, применяемые при рубке</a:t>
            </a:r>
            <a:br>
              <a:rPr lang="ru-RU" sz="3600" b="1" u="sng" dirty="0" smtClean="0">
                <a:solidFill>
                  <a:srgbClr val="00CCFF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3600" b="1" u="sng" dirty="0" smtClean="0">
              <a:solidFill>
                <a:srgbClr val="00CC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zubilo.jpg"/>
          <p:cNvPicPr>
            <a:picLocks noGrp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323528" y="1988840"/>
            <a:ext cx="4824536" cy="4176464"/>
          </a:xfrm>
          <a:prstGeom prst="round2DiagRect">
            <a:avLst>
              <a:gd name="adj1" fmla="val 16667"/>
              <a:gd name="adj2" fmla="val 0"/>
            </a:avLst>
          </a:prstGeom>
          <a:ln w="76200" cap="sq">
            <a:solidFill>
              <a:srgbClr val="00FF00"/>
            </a:solidFill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Рисунок 4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08104" y="3140968"/>
            <a:ext cx="3456384" cy="3528392"/>
          </a:xfrm>
          <a:prstGeom prst="round2DiagRect">
            <a:avLst>
              <a:gd name="adj1" fmla="val 16667"/>
              <a:gd name="adj2" fmla="val 0"/>
            </a:avLst>
          </a:prstGeom>
          <a:ln w="76200" cap="sq">
            <a:solidFill>
              <a:srgbClr val="FF00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24580" name="Rectangle 1"/>
          <p:cNvSpPr>
            <a:spLocks noChangeArrowheads="1"/>
          </p:cNvSpPr>
          <p:nvPr/>
        </p:nvSpPr>
        <p:spPr bwMode="auto">
          <a:xfrm>
            <a:off x="611188" y="949325"/>
            <a:ext cx="5832475" cy="138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ru-RU" sz="2800" b="1">
                <a:solidFill>
                  <a:srgbClr val="FFFF00"/>
                </a:solidFill>
                <a:ea typeface="Arial Unicode MS" pitchFamily="34" charset="-128"/>
                <a:cs typeface="Times New Roman" pitchFamily="18" charset="0"/>
              </a:rPr>
              <a:t>Слесарное зубило состоит из четырёх частей: </a:t>
            </a:r>
          </a:p>
          <a:p>
            <a:pPr eaLnBrk="0" hangingPunct="0"/>
            <a:endParaRPr lang="ru-RU" sz="2800">
              <a:solidFill>
                <a:srgbClr val="FFFF00"/>
              </a:solidFill>
              <a:latin typeface="Arial" charset="0"/>
              <a:ea typeface="Arial Unicode MS" pitchFamily="34" charset="-128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blipFill dpi="0" rotWithShape="0">
          <a:blip r:embed="rId2" cstate="print">
            <a:lum bright="18000"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1"/>
          <p:cNvSpPr>
            <a:spLocks noChangeArrowheads="1"/>
          </p:cNvSpPr>
          <p:nvPr/>
        </p:nvSpPr>
        <p:spPr bwMode="auto">
          <a:xfrm>
            <a:off x="684213" y="225425"/>
            <a:ext cx="8135937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vi-VN" sz="2800" b="1" u="sng" dirty="0" smtClean="0">
                <a:solidFill>
                  <a:srgbClr val="C00000"/>
                </a:solidFill>
              </a:rPr>
              <a:t>Крейцме́йсель</a:t>
            </a:r>
            <a:r>
              <a:rPr lang="ru-RU" sz="2800" b="1" dirty="0" smtClean="0">
                <a:solidFill>
                  <a:srgbClr val="C00000"/>
                </a:solidFill>
                <a:ea typeface="Arial Unicode MS" pitchFamily="34" charset="-128"/>
                <a:cs typeface="Times New Roman" pitchFamily="18" charset="0"/>
              </a:rPr>
              <a:t> </a:t>
            </a:r>
            <a:r>
              <a:rPr lang="ru-RU" sz="2800" b="1" dirty="0">
                <a:solidFill>
                  <a:srgbClr val="C00000"/>
                </a:solidFill>
                <a:ea typeface="Arial Unicode MS" pitchFamily="34" charset="-128"/>
                <a:cs typeface="Times New Roman" pitchFamily="18" charset="0"/>
              </a:rPr>
              <a:t>отличается от зубила более узкой режущей кромкой</a:t>
            </a:r>
            <a:r>
              <a:rPr lang="ru-RU" sz="2800" b="1" dirty="0">
                <a:solidFill>
                  <a:srgbClr val="FF3300"/>
                </a:solidFill>
                <a:ea typeface="Arial Unicode MS" pitchFamily="34" charset="-128"/>
                <a:cs typeface="Times New Roman" pitchFamily="18" charset="0"/>
              </a:rPr>
              <a:t>. </a:t>
            </a:r>
            <a:endParaRPr lang="ru-RU" sz="2800" b="1" dirty="0">
              <a:solidFill>
                <a:srgbClr val="FF3300"/>
              </a:solidFill>
              <a:latin typeface="Arial" charset="0"/>
              <a:ea typeface="Arial Unicode MS" pitchFamily="34" charset="-128"/>
              <a:cs typeface="Arial" charset="0"/>
            </a:endParaRPr>
          </a:p>
        </p:txBody>
      </p:sp>
      <p:pic>
        <p:nvPicPr>
          <p:cNvPr id="25602" name="Рисунок 2" descr="http://www.itishistory.ru/1k/images2/img33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288" y="1484313"/>
            <a:ext cx="5689600" cy="1512887"/>
          </a:xfrm>
          <a:prstGeom prst="rect">
            <a:avLst/>
          </a:prstGeom>
          <a:noFill/>
          <a:ln w="76200">
            <a:solidFill>
              <a:srgbClr val="00B0F0"/>
            </a:solidFill>
            <a:miter lim="800000"/>
            <a:headEnd/>
            <a:tailEnd/>
          </a:ln>
        </p:spPr>
      </p:pic>
      <p:sp>
        <p:nvSpPr>
          <p:cNvPr id="25603" name="Rectangle 2"/>
          <p:cNvSpPr>
            <a:spLocks noChangeArrowheads="1"/>
          </p:cNvSpPr>
          <p:nvPr/>
        </p:nvSpPr>
        <p:spPr bwMode="auto">
          <a:xfrm>
            <a:off x="395288" y="3195638"/>
            <a:ext cx="82804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ru-RU" sz="2800" b="1" dirty="0">
                <a:solidFill>
                  <a:srgbClr val="000000"/>
                </a:solidFill>
                <a:ea typeface="Arial Unicode MS" pitchFamily="34" charset="-128"/>
                <a:cs typeface="Times New Roman" pitchFamily="18" charset="0"/>
              </a:rPr>
              <a:t>   </a:t>
            </a:r>
            <a:r>
              <a:rPr lang="ru-RU" sz="2800" b="1" u="sng" dirty="0">
                <a:solidFill>
                  <a:srgbClr val="000000"/>
                </a:solidFill>
                <a:ea typeface="Arial Unicode MS" pitchFamily="34" charset="-128"/>
                <a:cs typeface="Times New Roman" pitchFamily="18" charset="0"/>
              </a:rPr>
              <a:t> </a:t>
            </a:r>
            <a:r>
              <a:rPr lang="ru-RU" sz="3200" b="1" u="sng" dirty="0">
                <a:solidFill>
                  <a:srgbClr val="00FF00"/>
                </a:solidFill>
                <a:ea typeface="Arial Unicode MS" pitchFamily="34" charset="-128"/>
                <a:cs typeface="Times New Roman" pitchFamily="18" charset="0"/>
              </a:rPr>
              <a:t>Канавочник </a:t>
            </a:r>
            <a:r>
              <a:rPr lang="ru-RU" sz="3200" b="1" dirty="0">
                <a:solidFill>
                  <a:srgbClr val="00FF00"/>
                </a:solidFill>
                <a:ea typeface="Arial Unicode MS" pitchFamily="34" charset="-128"/>
                <a:cs typeface="Times New Roman" pitchFamily="18" charset="0"/>
              </a:rPr>
              <a:t>применяется для вырубания канавок:</a:t>
            </a:r>
            <a:endParaRPr lang="ru-RU" sz="3200" b="1" dirty="0">
              <a:solidFill>
                <a:srgbClr val="00FF00"/>
              </a:solidFill>
              <a:latin typeface="Arial" charset="0"/>
              <a:ea typeface="Arial Unicode MS" pitchFamily="34" charset="-128"/>
              <a:cs typeface="Arial" charset="0"/>
            </a:endParaRPr>
          </a:p>
        </p:txBody>
      </p:sp>
      <p:pic>
        <p:nvPicPr>
          <p:cNvPr id="25604" name="Рисунок 4" descr="http://www.itishistory.ru/1k/images2/img33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643174" y="4500570"/>
            <a:ext cx="5759450" cy="1776433"/>
          </a:xfrm>
          <a:prstGeom prst="rect">
            <a:avLst/>
          </a:prstGeom>
          <a:noFill/>
          <a:ln w="76200">
            <a:solidFill>
              <a:srgbClr val="FF00FF"/>
            </a:solidFill>
            <a:miter lim="800000"/>
            <a:headEnd/>
            <a:tailEnd/>
          </a:ln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blipFill dpi="0" rotWithShape="0">
          <a:blip r:embed="rId2" cstate="print">
            <a:lum bright="18000"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Слесарные молотки применяются при рубке в качестве ударного инструмента для создания силы резания и бывают двух видов с бойком:</a:t>
            </a:r>
            <a:br>
              <a:rPr lang="ru-RU" sz="24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круглым;</a:t>
            </a:r>
            <a:br>
              <a:rPr lang="ru-RU" sz="24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квадратным.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6626" name="Содержимое 3" descr="Слесарные молотки"/>
          <p:cNvPicPr>
            <a:picLocks noGrp="1"/>
          </p:cNvPicPr>
          <p:nvPr>
            <p:ph idx="1"/>
          </p:nvPr>
        </p:nvPicPr>
        <p:blipFill>
          <a:blip r:embed="rId3" cstate="print">
            <a:lum contrast="40000"/>
          </a:blip>
          <a:srcRect/>
          <a:stretch>
            <a:fillRect/>
          </a:stretch>
        </p:blipFill>
        <p:spPr>
          <a:xfrm>
            <a:off x="900113" y="2492375"/>
            <a:ext cx="7127875" cy="3600450"/>
          </a:xfrm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560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56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98" decel="100000" fill="hold"/>
                                        <p:tgtEl>
                                          <p:spTgt spid="256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256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01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blipFill dpi="0" rotWithShape="0">
          <a:blip r:embed="rId2" cstate="print">
            <a:lum bright="18000"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z="3600" b="1" i="1" u="sng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Заточка режущего инструмента. Т.Б. Шаблоны для контроля заточки.</a:t>
            </a:r>
            <a:r>
              <a:rPr lang="ru-RU" sz="3600" b="1" u="sng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3600" b="1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650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r>
              <a:rPr lang="ru-RU" sz="2000" b="1" u="sng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Заточка режущего инструмента осуществляется на заточных станках </a:t>
            </a:r>
            <a:endParaRPr lang="ru-RU" sz="2000" b="1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7651" name="Рисунок 3" descr="http://gardenweb.ru/gallery/sanitarno_tehnicheskie_raboty/image_6.gif"/>
          <p:cNvPicPr>
            <a:picLocks noChangeAspect="1" noChangeArrowheads="1"/>
          </p:cNvPicPr>
          <p:nvPr/>
        </p:nvPicPr>
        <p:blipFill>
          <a:blip r:embed="rId3" cstate="print">
            <a:lum bright="-10000" contrast="40000"/>
          </a:blip>
          <a:srcRect/>
          <a:stretch>
            <a:fillRect/>
          </a:stretch>
        </p:blipFill>
        <p:spPr bwMode="auto">
          <a:xfrm>
            <a:off x="3132138" y="2133600"/>
            <a:ext cx="5543550" cy="4464050"/>
          </a:xfrm>
          <a:prstGeom prst="rect">
            <a:avLst/>
          </a:prstGeom>
          <a:noFill/>
          <a:ln w="76200">
            <a:solidFill>
              <a:srgbClr val="FF0000"/>
            </a:solidFill>
            <a:miter lim="800000"/>
            <a:headEnd/>
            <a:tailEnd/>
          </a:ln>
        </p:spPr>
      </p:pic>
      <p:sp>
        <p:nvSpPr>
          <p:cNvPr id="27652" name="TextBox 4"/>
          <p:cNvSpPr txBox="1">
            <a:spLocks noChangeArrowheads="1"/>
          </p:cNvSpPr>
          <p:nvPr/>
        </p:nvSpPr>
        <p:spPr bwMode="auto">
          <a:xfrm>
            <a:off x="468313" y="2565400"/>
            <a:ext cx="2232025" cy="3970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 sz="1800" dirty="0">
              <a:latin typeface="Arial" charset="0"/>
            </a:endParaRPr>
          </a:p>
          <a:p>
            <a:endParaRPr lang="ru-RU" sz="1800" dirty="0">
              <a:latin typeface="Arial" charset="0"/>
            </a:endParaRPr>
          </a:p>
          <a:p>
            <a:r>
              <a:rPr lang="ru-RU" sz="1800" b="1" dirty="0">
                <a:latin typeface="Arial" charset="0"/>
              </a:rPr>
              <a:t>А) Заточной станок</a:t>
            </a:r>
          </a:p>
          <a:p>
            <a:endParaRPr lang="ru-RU" sz="1800" dirty="0">
              <a:latin typeface="Arial" charset="0"/>
            </a:endParaRPr>
          </a:p>
          <a:p>
            <a:endParaRPr lang="ru-RU" sz="1800" dirty="0">
              <a:latin typeface="Arial" charset="0"/>
            </a:endParaRPr>
          </a:p>
          <a:p>
            <a:endParaRPr lang="ru-RU" sz="1800" dirty="0">
              <a:latin typeface="Arial" charset="0"/>
            </a:endParaRPr>
          </a:p>
          <a:p>
            <a:endParaRPr lang="ru-RU" sz="1800" dirty="0">
              <a:latin typeface="Arial" charset="0"/>
            </a:endParaRPr>
          </a:p>
          <a:p>
            <a:endParaRPr lang="ru-RU" sz="1800" dirty="0">
              <a:latin typeface="Arial" charset="0"/>
            </a:endParaRPr>
          </a:p>
          <a:p>
            <a:endParaRPr lang="ru-RU" sz="1800" dirty="0">
              <a:latin typeface="Arial" charset="0"/>
            </a:endParaRPr>
          </a:p>
          <a:p>
            <a:endParaRPr lang="ru-RU" sz="1800" dirty="0">
              <a:latin typeface="Arial" charset="0"/>
            </a:endParaRPr>
          </a:p>
          <a:p>
            <a:r>
              <a:rPr lang="ru-RU" sz="1800" b="1" dirty="0">
                <a:latin typeface="Arial" charset="0"/>
              </a:rPr>
              <a:t>Б) Шаблон для проверки заточки зубила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66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2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blipFill dpi="0" rotWithShape="0">
          <a:blip r:embed="rId2" cstate="print">
            <a:lum bright="18000"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142852"/>
            <a:ext cx="8229600" cy="1143000"/>
          </a:xfrm>
        </p:spPr>
        <p:txBody>
          <a:bodyPr/>
          <a:lstStyle/>
          <a:p>
            <a:pPr eaLnBrk="1" hangingPunct="1">
              <a:defRPr/>
            </a:pPr>
            <a:r>
              <a:rPr lang="ru-RU" b="1" dirty="0" smtClean="0">
                <a:solidFill>
                  <a:srgbClr val="00CC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Способы выполнения рубки</a:t>
            </a:r>
            <a:endParaRPr lang="ru-RU" b="1" dirty="0">
              <a:solidFill>
                <a:srgbClr val="00CCFF"/>
              </a:solidFill>
            </a:endParaRPr>
          </a:p>
        </p:txBody>
      </p:sp>
      <p:sp>
        <p:nvSpPr>
          <p:cNvPr id="28674" name="Содержимое 2"/>
          <p:cNvSpPr>
            <a:spLocks noGrp="1"/>
          </p:cNvSpPr>
          <p:nvPr>
            <p:ph idx="1"/>
          </p:nvPr>
        </p:nvSpPr>
        <p:spPr>
          <a:xfrm>
            <a:off x="0" y="1214422"/>
            <a:ext cx="8929718" cy="4911741"/>
          </a:xfrm>
        </p:spPr>
        <p:txBody>
          <a:bodyPr/>
          <a:lstStyle/>
          <a:p>
            <a:pPr eaLnBrk="1" hangingPunct="1">
              <a:buNone/>
            </a:pPr>
            <a:r>
              <a:rPr lang="ru-RU" b="1" dirty="0" smtClean="0">
                <a:solidFill>
                  <a:srgbClr val="F1F70D"/>
                </a:solidFill>
                <a:latin typeface="Times New Roman" pitchFamily="18" charset="0"/>
                <a:cs typeface="Times New Roman" pitchFamily="18" charset="0"/>
              </a:rPr>
              <a:t>             Держание (хватка) молотка:</a:t>
            </a:r>
          </a:p>
          <a:p>
            <a:pPr eaLnBrk="1" hangingPunct="1">
              <a:buNone/>
            </a:pPr>
            <a:r>
              <a:rPr lang="ru-RU" dirty="0" smtClean="0">
                <a:solidFill>
                  <a:srgbClr val="FF5050"/>
                </a:solidFill>
                <a:latin typeface="Times New Roman" pitchFamily="18" charset="0"/>
                <a:cs typeface="Times New Roman" pitchFamily="18" charset="0"/>
              </a:rPr>
              <a:t>  а - без разжима пальцев;  б - с разжимом пальцев</a:t>
            </a:r>
          </a:p>
          <a:p>
            <a:pPr eaLnBrk="1" hangingPunct="1">
              <a:buFontTx/>
              <a:buNone/>
            </a:pPr>
            <a:r>
              <a:rPr lang="ru-RU" dirty="0" smtClean="0"/>
              <a:t> </a:t>
            </a:r>
          </a:p>
          <a:p>
            <a:pPr eaLnBrk="1" hangingPunct="1"/>
            <a:endParaRPr lang="ru-RU" dirty="0" smtClean="0"/>
          </a:p>
        </p:txBody>
      </p:sp>
      <p:pic>
        <p:nvPicPr>
          <p:cNvPr id="4" name="Рисунок 3"/>
          <p:cNvPicPr/>
          <p:nvPr/>
        </p:nvPicPr>
        <p:blipFill>
          <a:blip r:embed="rId3" cstate="print">
            <a:lum bright="-10000" contrast="40000"/>
          </a:blip>
          <a:srcRect/>
          <a:stretch>
            <a:fillRect/>
          </a:stretch>
        </p:blipFill>
        <p:spPr bwMode="auto">
          <a:xfrm>
            <a:off x="1500166" y="2571744"/>
            <a:ext cx="6118970" cy="4143404"/>
          </a:xfrm>
          <a:prstGeom prst="rect">
            <a:avLst/>
          </a:prstGeom>
          <a:ln w="190500" cap="sq">
            <a:solidFill>
              <a:srgbClr val="00FF00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mph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>
                                        <p:cTn id="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blipFill dpi="0" rotWithShape="0">
          <a:blip r:embed="rId2" cstate="print">
            <a:lum bright="18000"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z="3200" b="1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b="1" smtClean="0">
                <a:latin typeface="Times New Roman" pitchFamily="18" charset="0"/>
                <a:cs typeface="Times New Roman" pitchFamily="18" charset="0"/>
              </a:rPr>
            </a:br>
            <a:r>
              <a:rPr lang="ru-RU" sz="3200" b="1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b="1" smtClean="0">
                <a:latin typeface="Times New Roman" pitchFamily="18" charset="0"/>
                <a:cs typeface="Times New Roman" pitchFamily="18" charset="0"/>
              </a:rPr>
            </a:br>
            <a:r>
              <a:rPr lang="ru-RU" sz="3200" b="1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b="1" smtClean="0">
                <a:latin typeface="Times New Roman" pitchFamily="18" charset="0"/>
                <a:cs typeface="Times New Roman" pitchFamily="18" charset="0"/>
              </a:rPr>
            </a:br>
            <a:r>
              <a:rPr lang="ru-RU" sz="3200" b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Зубило и молоток держат так, чтобы ударная часть и край рукоятки выступали на 15...30 мм . </a:t>
            </a:r>
            <a:br>
              <a:rPr lang="ru-RU" sz="3200" b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b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mtClean="0"/>
              <a:t/>
            </a:r>
            <a:br>
              <a:rPr lang="ru-RU" smtClean="0"/>
            </a:br>
            <a:endParaRPr lang="ru-RU" smtClean="0"/>
          </a:p>
        </p:txBody>
      </p:sp>
      <p:pic>
        <p:nvPicPr>
          <p:cNvPr id="4" name="Содержимое 3" descr="zubilo%205.jpg"/>
          <p:cNvPicPr>
            <a:picLocks noGrp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2771800" y="1844824"/>
            <a:ext cx="5184576" cy="4824536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76200" cap="sq">
            <a:solidFill>
              <a:srgbClr val="FF0066"/>
            </a:solidFill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86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7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blipFill dpi="0" rotWithShape="0">
          <a:blip r:embed="rId2" cstate="print">
            <a:lum bright="18000"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/>
          <p:cNvPicPr>
            <a:picLocks noGrp="1"/>
          </p:cNvPicPr>
          <p:nvPr>
            <p:ph idx="1"/>
          </p:nvPr>
        </p:nvPicPr>
        <p:blipFill>
          <a:blip r:embed="rId3" cstate="print">
            <a:lum bright="-30000" contrast="40000"/>
          </a:blip>
          <a:srcRect l="53073" t="8858" r="7314" b="61772"/>
          <a:stretch>
            <a:fillRect/>
          </a:stretch>
        </p:blipFill>
        <p:spPr>
          <a:xfrm>
            <a:off x="899592" y="260649"/>
            <a:ext cx="7416824" cy="6264696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CC0099"/>
            </a:solidFill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5" name="Прямоугольник 4"/>
          <p:cNvSpPr/>
          <p:nvPr/>
        </p:nvSpPr>
        <p:spPr>
          <a:xfrm>
            <a:off x="971550" y="549275"/>
            <a:ext cx="3168650" cy="1943100"/>
          </a:xfrm>
          <a:prstGeom prst="rect">
            <a:avLst/>
          </a:prstGeom>
          <a:solidFill>
            <a:srgbClr val="00C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ru-RU" sz="2000" b="1" dirty="0">
              <a:solidFill>
                <a:srgbClr val="000099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>
              <a:defRPr/>
            </a:pPr>
            <a:r>
              <a:rPr lang="ru-RU" sz="2400" b="1" dirty="0">
                <a:solidFill>
                  <a:srgbClr val="0000FF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Удары молотком:</a:t>
            </a:r>
            <a:endParaRPr lang="ru-RU" sz="24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0" hangingPunct="0">
              <a:defRPr/>
            </a:pPr>
            <a:r>
              <a:rPr lang="ru-RU" sz="2400" dirty="0">
                <a:solidFill>
                  <a:srgbClr val="0000FF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 – кистевой, </a:t>
            </a:r>
          </a:p>
          <a:p>
            <a:pPr eaLnBrk="0" hangingPunct="0">
              <a:defRPr/>
            </a:pPr>
            <a:r>
              <a:rPr lang="ru-RU" sz="2400" dirty="0">
                <a:solidFill>
                  <a:srgbClr val="0000FF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б –локтевой</a:t>
            </a:r>
            <a:endParaRPr lang="ru-RU" sz="24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0" hangingPunct="0">
              <a:defRPr/>
            </a:pPr>
            <a:r>
              <a:rPr lang="ru-RU" sz="2400" dirty="0">
                <a:solidFill>
                  <a:srgbClr val="0000FF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 -плечевой</a:t>
            </a:r>
            <a:endParaRPr lang="ru-RU" sz="24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0" hangingPunct="0">
              <a:defRPr/>
            </a:pPr>
            <a:endParaRPr lang="ru-RU" sz="2800" dirty="0">
              <a:solidFill>
                <a:schemeClr val="tx1"/>
              </a:solidFill>
              <a:cs typeface="Arial" pitchFamily="34" charset="0"/>
            </a:endParaRPr>
          </a:p>
          <a:p>
            <a:pPr>
              <a:defRPr/>
            </a:pPr>
            <a:endParaRPr lang="ru-RU" sz="1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blipFill dpi="0" rotWithShape="0">
          <a:blip r:embed="rId2" cstate="print">
            <a:lum bright="18000"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Заголовок 1"/>
          <p:cNvSpPr>
            <a:spLocks noGrp="1"/>
          </p:cNvSpPr>
          <p:nvPr>
            <p:ph type="title"/>
          </p:nvPr>
        </p:nvSpPr>
        <p:spPr>
          <a:solidFill>
            <a:srgbClr val="FFFF00"/>
          </a:solidFill>
        </p:spPr>
        <p:txBody>
          <a:bodyPr/>
          <a:lstStyle/>
          <a:p>
            <a:pPr eaLnBrk="1" hangingPunct="1"/>
            <a:r>
              <a:rPr lang="ru-RU" sz="3600" b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Во время рубки очень важно принять правильную рабочую позу</a:t>
            </a:r>
          </a:p>
        </p:txBody>
      </p:sp>
      <p:pic>
        <p:nvPicPr>
          <p:cNvPr id="6" name="Содержимое 5" descr="rub%202.jpg"/>
          <p:cNvPicPr>
            <a:picLocks noGrp="1"/>
          </p:cNvPicPr>
          <p:nvPr>
            <p:ph idx="1"/>
          </p:nvPr>
        </p:nvPicPr>
        <p:blipFill>
          <a:blip r:embed="rId3" cstate="print">
            <a:lum bright="-20000" contrast="30000"/>
          </a:blip>
          <a:srcRect/>
          <a:stretch>
            <a:fillRect/>
          </a:stretch>
        </p:blipFill>
        <p:spPr>
          <a:xfrm>
            <a:off x="323528" y="1772816"/>
            <a:ext cx="4896544" cy="4896544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FF5050"/>
            </a:solidFill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31747" name="Rectangle 1"/>
          <p:cNvSpPr>
            <a:spLocks noChangeArrowheads="1"/>
          </p:cNvSpPr>
          <p:nvPr/>
        </p:nvSpPr>
        <p:spPr bwMode="auto">
          <a:xfrm>
            <a:off x="5580063" y="1533525"/>
            <a:ext cx="3313112" cy="452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ru-RU" sz="2400" dirty="0">
                <a:cs typeface="Times New Roman" pitchFamily="18" charset="0"/>
              </a:rPr>
              <a:t>Стоять следует прямо, корпус тела должен быть развернут по отношению к тискам, правое плечо должно находиться против головки зубила. Левая нога для устойчивости должна быть выдвинута вперед, тело опирается на правую ногу. 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1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0721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721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30721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21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blipFill dpi="0" rotWithShape="0">
          <a:blip r:embed="rId2" cstate="print">
            <a:lum bright="18000"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z="4000" b="1" smtClean="0">
                <a:solidFill>
                  <a:srgbClr val="66FF33"/>
                </a:solidFill>
                <a:latin typeface="Times New Roman" pitchFamily="18" charset="0"/>
                <a:cs typeface="Times New Roman" pitchFamily="18" charset="0"/>
              </a:rPr>
              <a:t>Основные правила и способы выполнения работ при рубке:</a:t>
            </a:r>
            <a:br>
              <a:rPr lang="ru-RU" sz="4000" b="1" smtClean="0">
                <a:solidFill>
                  <a:srgbClr val="66FF33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4000" b="1" smtClean="0">
              <a:solidFill>
                <a:srgbClr val="66FF33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2770" name="Содержимое 2"/>
          <p:cNvSpPr>
            <a:spLocks noGrp="1"/>
          </p:cNvSpPr>
          <p:nvPr>
            <p:ph idx="1"/>
          </p:nvPr>
        </p:nvSpPr>
        <p:spPr>
          <a:xfrm>
            <a:off x="0" y="1500174"/>
            <a:ext cx="8543956" cy="4554551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ru-RU" dirty="0" smtClean="0">
                <a:solidFill>
                  <a:srgbClr val="FFFF00"/>
                </a:solidFill>
              </a:rPr>
              <a:t>а) рубка</a:t>
            </a:r>
          </a:p>
          <a:p>
            <a:pPr eaLnBrk="1" hangingPunct="1">
              <a:buFontTx/>
              <a:buNone/>
            </a:pPr>
            <a:r>
              <a:rPr lang="ru-RU" dirty="0" smtClean="0">
                <a:solidFill>
                  <a:srgbClr val="FFFF00"/>
                </a:solidFill>
              </a:rPr>
              <a:t>б) в тисках</a:t>
            </a:r>
            <a:br>
              <a:rPr lang="ru-RU" dirty="0" smtClean="0">
                <a:solidFill>
                  <a:srgbClr val="FFFF00"/>
                </a:solidFill>
              </a:rPr>
            </a:br>
            <a:endParaRPr lang="ru-RU" dirty="0" smtClean="0">
              <a:solidFill>
                <a:srgbClr val="FFFF00"/>
              </a:solidFill>
            </a:endParaRPr>
          </a:p>
        </p:txBody>
      </p:sp>
      <p:pic>
        <p:nvPicPr>
          <p:cNvPr id="32771" name="Рисунок 3"/>
          <p:cNvPicPr>
            <a:picLocks noChangeAspect="1" noChangeArrowheads="1"/>
          </p:cNvPicPr>
          <p:nvPr/>
        </p:nvPicPr>
        <p:blipFill>
          <a:blip r:embed="rId3" cstate="print">
            <a:lum bright="-30000" contrast="40000"/>
          </a:blip>
          <a:srcRect/>
          <a:stretch>
            <a:fillRect/>
          </a:stretch>
        </p:blipFill>
        <p:spPr bwMode="auto">
          <a:xfrm>
            <a:off x="2428860" y="1357298"/>
            <a:ext cx="6478605" cy="5287137"/>
          </a:xfrm>
          <a:prstGeom prst="rect">
            <a:avLst/>
          </a:prstGeom>
          <a:noFill/>
          <a:ln w="76200">
            <a:solidFill>
              <a:srgbClr val="0000FF"/>
            </a:solidFill>
            <a:miter lim="800000"/>
            <a:headEnd/>
            <a:tailEnd/>
          </a:ln>
        </p:spPr>
      </p:pic>
      <p:sp>
        <p:nvSpPr>
          <p:cNvPr id="5" name="Скругленный прямоугольник 4"/>
          <p:cNvSpPr/>
          <p:nvPr/>
        </p:nvSpPr>
        <p:spPr>
          <a:xfrm>
            <a:off x="2411413" y="4076700"/>
            <a:ext cx="2952750" cy="2520950"/>
          </a:xfrm>
          <a:prstGeom prst="roundRect">
            <a:avLst/>
          </a:prstGeom>
          <a:solidFill>
            <a:srgbClr val="00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ru-RU" sz="1800" b="1" dirty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Правильная установка зубила при рубке в тисках:</a:t>
            </a:r>
            <a:endParaRPr lang="ru-RU" sz="1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0" hangingPunct="0">
              <a:defRPr/>
            </a:pPr>
            <a:r>
              <a:rPr lang="ru-RU" sz="1800" b="1" dirty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 – наклон зубила к обрабатываемой поверхности;</a:t>
            </a:r>
            <a:endParaRPr lang="ru-RU" sz="1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0" hangingPunct="0">
              <a:defRPr/>
            </a:pPr>
            <a:r>
              <a:rPr lang="ru-RU" sz="1800" b="1" dirty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б – наклон к продольной оси рубки.</a:t>
            </a:r>
            <a:endParaRPr lang="ru-RU" sz="1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endParaRPr lang="ru-RU" sz="1800" dirty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17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17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98" decel="100000" fill="hold"/>
                                        <p:tgtEl>
                                          <p:spTgt spid="317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317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74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blipFill dpi="0" rotWithShape="0">
          <a:blip r:embed="rId2" cstate="print">
            <a:lum bright="18000"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b="1" smtClean="0">
                <a:solidFill>
                  <a:srgbClr val="00FF00"/>
                </a:solidFill>
                <a:latin typeface="Times New Roman" pitchFamily="18" charset="0"/>
              </a:rPr>
              <a:t>Тема урока: «Рубка металла»</a:t>
            </a:r>
            <a:r>
              <a:rPr lang="ru-RU" b="1" smtClean="0">
                <a:solidFill>
                  <a:srgbClr val="990099"/>
                </a:solidFill>
                <a:latin typeface="Times New Roman" pitchFamily="18" charset="0"/>
              </a:rPr>
              <a:t/>
            </a:r>
            <a:br>
              <a:rPr lang="ru-RU" b="1" smtClean="0">
                <a:solidFill>
                  <a:srgbClr val="990099"/>
                </a:solidFill>
                <a:latin typeface="Times New Roman" pitchFamily="18" charset="0"/>
              </a:rPr>
            </a:br>
            <a:r>
              <a:rPr lang="ru-RU" sz="4000" b="1" smtClean="0">
                <a:solidFill>
                  <a:srgbClr val="FF0000"/>
                </a:solidFill>
              </a:rPr>
              <a:t>Цель урока</a:t>
            </a:r>
          </a:p>
        </p:txBody>
      </p:sp>
      <p:sp>
        <p:nvSpPr>
          <p:cNvPr id="14338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Формирование у  </a:t>
            </a:r>
            <a:r>
              <a:rPr lang="ru-RU" sz="2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обучащихся</a:t>
            </a:r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  персональных  умений правильно   и   качественно выполнять  все  приёмы,  способы изучаемой   темы «Рубка металла»  в  различных  их  сочетаниях  в  соответствии с  инструктивными указаниями,  пояснениями  мастера  и  рекомендациями  инструкционной  карты. Научить учащихся приемам рубки, заточке инструмента, безопасным приемам работы, организации рабочего места.</a:t>
            </a:r>
          </a:p>
          <a:p>
            <a:pPr eaLnBrk="1" hangingPunct="1">
              <a:buFontTx/>
              <a:buNone/>
            </a:pPr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pPr eaLnBrk="1" hangingPunct="1"/>
            <a:endParaRPr lang="ru-RU" dirty="0" smtClean="0">
              <a:solidFill>
                <a:schemeClr val="folHlink"/>
              </a:solidFill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3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3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98" decel="100000" fill="hold"/>
                                        <p:tgtEl>
                                          <p:spTgt spid="143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143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43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43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898" decel="100000" fill="hold"/>
                                        <p:tgtEl>
                                          <p:spTgt spid="143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143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43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43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898" decel="100000" fill="hold"/>
                                        <p:tgtEl>
                                          <p:spTgt spid="143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143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37" grpId="0"/>
      <p:bldP spid="14338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>
            <a:lum bright="18000"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mtClean="0">
                <a:solidFill>
                  <a:srgbClr val="66FFFF"/>
                </a:solidFill>
              </a:rPr>
              <a:t>б) рубка на плите</a:t>
            </a:r>
            <a:br>
              <a:rPr lang="ru-RU" smtClean="0">
                <a:solidFill>
                  <a:srgbClr val="66FFFF"/>
                </a:solidFill>
              </a:rPr>
            </a:br>
            <a:endParaRPr lang="ru-RU" smtClean="0">
              <a:solidFill>
                <a:srgbClr val="66FFFF"/>
              </a:solidFill>
            </a:endParaRPr>
          </a:p>
        </p:txBody>
      </p:sp>
      <p:pic>
        <p:nvPicPr>
          <p:cNvPr id="4" name="Содержимое 3"/>
          <p:cNvPicPr>
            <a:picLocks noGrp="1"/>
          </p:cNvPicPr>
          <p:nvPr>
            <p:ph idx="1"/>
          </p:nvPr>
        </p:nvPicPr>
        <p:blipFill>
          <a:blip r:embed="rId3" cstate="print">
            <a:lum bright="-20000" contrast="40000"/>
          </a:blip>
          <a:srcRect/>
          <a:stretch>
            <a:fillRect/>
          </a:stretch>
        </p:blipFill>
        <p:spPr>
          <a:xfrm>
            <a:off x="683568" y="908720"/>
            <a:ext cx="7560840" cy="5688632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00FF00"/>
            </a:solidFill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5" name="Скругленный прямоугольник 4"/>
          <p:cNvSpPr/>
          <p:nvPr/>
        </p:nvSpPr>
        <p:spPr>
          <a:xfrm>
            <a:off x="900113" y="5445125"/>
            <a:ext cx="7200900" cy="1008063"/>
          </a:xfrm>
          <a:prstGeom prst="roundRect">
            <a:avLst/>
          </a:prstGeom>
          <a:solidFill>
            <a:srgbClr val="FF99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1800"/>
          </a:p>
        </p:txBody>
      </p:sp>
      <p:sp>
        <p:nvSpPr>
          <p:cNvPr id="33796" name="Rectangle 1"/>
          <p:cNvSpPr>
            <a:spLocks noChangeArrowheads="1"/>
          </p:cNvSpPr>
          <p:nvPr/>
        </p:nvSpPr>
        <p:spPr bwMode="auto">
          <a:xfrm>
            <a:off x="1187450" y="5565775"/>
            <a:ext cx="6337300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ru-RU" sz="1600" b="1">
                <a:solidFill>
                  <a:srgbClr val="0000FF"/>
                </a:solidFill>
                <a:ea typeface="Calibri" pitchFamily="34" charset="0"/>
                <a:cs typeface="Times New Roman" pitchFamily="18" charset="0"/>
              </a:rPr>
              <a:t>Установка зубила при рубке листового металла:</a:t>
            </a:r>
          </a:p>
          <a:p>
            <a:pPr eaLnBrk="0" hangingPunct="0"/>
            <a:r>
              <a:rPr lang="ru-RU" sz="1600" b="1">
                <a:solidFill>
                  <a:srgbClr val="0000FF"/>
                </a:solidFill>
                <a:ea typeface="Calibri" pitchFamily="34" charset="0"/>
                <a:cs typeface="Times New Roman" pitchFamily="18" charset="0"/>
              </a:rPr>
              <a:t>а  – начало установки (наклонно);</a:t>
            </a:r>
          </a:p>
          <a:p>
            <a:pPr eaLnBrk="0" hangingPunct="0"/>
            <a:r>
              <a:rPr lang="ru-RU" sz="1600" b="1">
                <a:solidFill>
                  <a:srgbClr val="0000FF"/>
                </a:solidFill>
                <a:ea typeface="Calibri" pitchFamily="34" charset="0"/>
                <a:cs typeface="Times New Roman" pitchFamily="18" charset="0"/>
              </a:rPr>
              <a:t>б – конец установки (вертикально); в - прорубание по контуру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blipFill dpi="0" rotWithShape="0">
          <a:blip r:embed="rId2" cstate="print">
            <a:lum bright="18000"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b="1" dirty="0" smtClean="0">
                <a:solidFill>
                  <a:srgbClr val="FF5050"/>
                </a:solidFill>
              </a:rPr>
              <a:t>Рубка широких плоскостей</a:t>
            </a:r>
            <a:br>
              <a:rPr lang="ru-RU" b="1" dirty="0" smtClean="0">
                <a:solidFill>
                  <a:srgbClr val="FF5050"/>
                </a:solidFill>
              </a:rPr>
            </a:br>
            <a:endParaRPr lang="ru-RU" b="1" dirty="0" smtClean="0">
              <a:solidFill>
                <a:srgbClr val="FF5050"/>
              </a:solidFill>
            </a:endParaRPr>
          </a:p>
        </p:txBody>
      </p:sp>
      <p:pic>
        <p:nvPicPr>
          <p:cNvPr id="4" name="Picture 4" descr="1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lum bright="-20000" contrast="40000"/>
          </a:blip>
          <a:srcRect/>
          <a:stretch>
            <a:fillRect/>
          </a:stretch>
        </p:blipFill>
        <p:spPr>
          <a:xfrm>
            <a:off x="827088" y="1096963"/>
            <a:ext cx="7848600" cy="5289550"/>
          </a:xfrm>
          <a:ln w="76200">
            <a:solidFill>
              <a:srgbClr val="FFFF0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6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793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blipFill dpi="0" rotWithShape="0">
          <a:blip r:embed="rId2" cstate="print">
            <a:lum bright="18000"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b="1" dirty="0" smtClean="0">
                <a:solidFill>
                  <a:srgbClr val="FF669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Приемы рубки:</a:t>
            </a:r>
            <a:r>
              <a:rPr lang="ru-RU" b="1" dirty="0" smtClean="0">
                <a:solidFill>
                  <a:srgbClr val="FF00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/>
            </a:r>
            <a:br>
              <a:rPr lang="ru-RU" b="1" dirty="0" smtClean="0">
                <a:solidFill>
                  <a:srgbClr val="FF00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endParaRPr lang="ru-RU" b="1" dirty="0">
              <a:solidFill>
                <a:srgbClr val="FF00FF"/>
              </a:solidFill>
            </a:endParaRPr>
          </a:p>
        </p:txBody>
      </p:sp>
      <p:sp>
        <p:nvSpPr>
          <p:cNvPr id="35842" name="Содержимое 2"/>
          <p:cNvSpPr>
            <a:spLocks noGrp="1"/>
          </p:cNvSpPr>
          <p:nvPr>
            <p:ph idx="1"/>
          </p:nvPr>
        </p:nvSpPr>
        <p:spPr>
          <a:xfrm>
            <a:off x="142844" y="857232"/>
            <a:ext cx="8858312" cy="5268931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ru-RU" sz="4000" b="1" dirty="0" smtClean="0">
                <a:solidFill>
                  <a:srgbClr val="339933"/>
                </a:solidFill>
                <a:latin typeface="Times New Roman" pitchFamily="18" charset="0"/>
                <a:cs typeface="Times New Roman" pitchFamily="18" charset="0"/>
              </a:rPr>
              <a:t>а) круглого металла,</a:t>
            </a:r>
            <a:r>
              <a:rPr lang="ru-RU" sz="4000" dirty="0" smtClean="0">
                <a:solidFill>
                  <a:srgbClr val="339933"/>
                </a:solidFill>
              </a:rPr>
              <a:t> б) </a:t>
            </a:r>
            <a:r>
              <a:rPr lang="ru-RU" sz="3600" b="1" dirty="0" smtClean="0">
                <a:solidFill>
                  <a:srgbClr val="339933"/>
                </a:solidFill>
                <a:latin typeface="Times New Roman" pitchFamily="18" charset="0"/>
                <a:cs typeface="Times New Roman" pitchFamily="18" charset="0"/>
              </a:rPr>
              <a:t>полосо</a:t>
            </a:r>
            <a:r>
              <a:rPr lang="ru-RU" sz="3600" b="1" dirty="0" smtClean="0">
                <a:solidFill>
                  <a:srgbClr val="66FF33"/>
                </a:solidFill>
                <a:latin typeface="Times New Roman" pitchFamily="18" charset="0"/>
                <a:cs typeface="Times New Roman" pitchFamily="18" charset="0"/>
              </a:rPr>
              <a:t>вого </a:t>
            </a:r>
            <a:r>
              <a:rPr lang="ru-RU" sz="4000" dirty="0" smtClean="0">
                <a:solidFill>
                  <a:schemeClr val="accent2"/>
                </a:solidFill>
              </a:rPr>
              <a:t/>
            </a:r>
            <a:br>
              <a:rPr lang="ru-RU" sz="4000" dirty="0" smtClean="0">
                <a:solidFill>
                  <a:schemeClr val="accent2"/>
                </a:solidFill>
              </a:rPr>
            </a:br>
            <a:endParaRPr lang="ru-RU" sz="4000" b="1" dirty="0" smtClean="0">
              <a:solidFill>
                <a:srgbClr val="66FF33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6" descr="3"/>
          <p:cNvPicPr>
            <a:picLocks noChangeAspect="1" noChangeArrowheads="1"/>
          </p:cNvPicPr>
          <p:nvPr/>
        </p:nvPicPr>
        <p:blipFill>
          <a:blip r:embed="rId3" cstate="print">
            <a:lum bright="-20000" contrast="40000"/>
          </a:blip>
          <a:srcRect/>
          <a:stretch>
            <a:fillRect/>
          </a:stretch>
        </p:blipFill>
        <p:spPr bwMode="auto">
          <a:xfrm>
            <a:off x="357158" y="1928802"/>
            <a:ext cx="8456612" cy="4392612"/>
          </a:xfrm>
          <a:prstGeom prst="rect">
            <a:avLst/>
          </a:prstGeom>
          <a:noFill/>
          <a:ln w="76200">
            <a:solidFill>
              <a:srgbClr val="FF0066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 C 0.007 -0.01333  0.014 -0.028  0.021 -0.04667  C 0.04 -0.1  0.045 -0.152  0.031 -0.16  C 0.017 -0.16933  -0.01 -0.132  -0.029 -0.07867  C -0.039 -0.05067  -0.045 -0.024  -0.047 -0.004  C -0.05 0.012  -0.051 0.028  -0.051 0.04667  C -0.051 0.10667  -0.038 0.156  -0.023 0.156  C -0.008 0.156  0.005 0.10667  0.005 0.04667  C 0.005 0.01867  0.002 -0.008  -0.003 -0.02667  C -0.005 -0.04267  -0.01 -0.06  -0.016 -0.07733  C -0.036 -0.132  -0.063 -0.16933  -0.077 -0.16  C -0.091 -0.15067  -0.086 -0.1  -0.066 -0.04533  C -0.058 -0.02  -0.047 0.00133  -0.036 0.016  C -0.028 0.02933  -0.019 0.04133  -0.007 0.05333  C 0.029 0.092  0.065 0.10933  0.075 0.09333  C 0.084 0.07733  0.064 0.03333  0.028 -0.004  C 0.013 -0.02  -0.003 -0.032  -0.016 -0.04  C -0.028 -0.048  -0.043 -0.05467  -0.059 -0.05867  C -0.103 -0.072  -0.141 -0.068  -0.144 -0.04667  C -0.148 -0.02667  -0.115 0.0  -0.071 0.01333  C -0.051 0.01867  -0.032 0.02133  -0.017 0.02  C -0.004 0.02  0.01 0.01733  0.025 0.01333  C 0.069 0.0  0.102 -0.028  0.098 -0.048  C 0.095 -0.068  0.057 -0.07333  0.013 -0.06  C -0.008 -0.05333  -0.027 -0.044  -0.04 -0.03333  C -0.051 -0.02533  -0.062 -0.016  -0.074 -0.004  C -0.109 0.03467  -0.13 0.07733  -0.12 0.09333  C -0.111 0.10933  -0.074 0.092  -0.039 0.05467  C -0.022 0.036  -0.008 0.01733  0.0 0.0  Z" pathEditMode="relative">
                                      <p:cBhvr>
                                        <p:cTn id="6" dur="1299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858"/>
                            </p:stCondLst>
                            <p:childTnLst>
                              <p:par>
                                <p:cTn id="8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blipFill dpi="0" rotWithShape="0">
          <a:blip r:embed="rId2" cstate="print">
            <a:lum bright="18000"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sz="4000" b="1" dirty="0" smtClean="0">
                <a:solidFill>
                  <a:srgbClr val="FF505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 </a:t>
            </a:r>
            <a:br>
              <a:rPr lang="ru-RU" sz="4000" b="1" dirty="0" smtClean="0">
                <a:solidFill>
                  <a:srgbClr val="FF505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4000" b="1" dirty="0" smtClean="0">
                <a:solidFill>
                  <a:srgbClr val="F1F70D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Правила техники                       безопасности при слесарной рубке.</a:t>
            </a:r>
            <a:r>
              <a:rPr lang="ru-RU" sz="4000" b="1" dirty="0" smtClean="0">
                <a:solidFill>
                  <a:srgbClr val="FF505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	</a:t>
            </a:r>
            <a:endParaRPr lang="ru-RU" sz="4000" b="1" dirty="0">
              <a:solidFill>
                <a:srgbClr val="FF5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6866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ru-RU" b="1" dirty="0" smtClean="0">
                <a:solidFill>
                  <a:srgbClr val="66FFFF"/>
                </a:solidFill>
                <a:latin typeface="Times New Roman" pitchFamily="18" charset="0"/>
                <a:cs typeface="Times New Roman" pitchFamily="18" charset="0"/>
              </a:rPr>
              <a:t>Перед началом работы проверить исправность инструмента.</a:t>
            </a:r>
          </a:p>
          <a:p>
            <a:pPr eaLnBrk="1" hangingPunct="1"/>
            <a:r>
              <a:rPr lang="ru-RU" b="1" dirty="0" smtClean="0">
                <a:solidFill>
                  <a:srgbClr val="66FFFF"/>
                </a:solidFill>
                <a:latin typeface="Times New Roman" pitchFamily="18" charset="0"/>
                <a:cs typeface="Times New Roman" pitchFamily="18" charset="0"/>
              </a:rPr>
              <a:t>Инструмент должен быть заточен, рукоятки молотков не должны иметь трещин и хорошо закреплены.</a:t>
            </a:r>
          </a:p>
          <a:p>
            <a:pPr eaLnBrk="1" hangingPunct="1"/>
            <a:r>
              <a:rPr lang="ru-RU" b="1" dirty="0" smtClean="0">
                <a:solidFill>
                  <a:srgbClr val="66FFFF"/>
                </a:solidFill>
                <a:latin typeface="Times New Roman" pitchFamily="18" charset="0"/>
                <a:cs typeface="Times New Roman" pitchFamily="18" charset="0"/>
              </a:rPr>
              <a:t>Работать в защитных очках.</a:t>
            </a:r>
          </a:p>
          <a:p>
            <a:pPr eaLnBrk="1" hangingPunct="1"/>
            <a:r>
              <a:rPr lang="ru-RU" b="1" dirty="0" smtClean="0">
                <a:solidFill>
                  <a:srgbClr val="66FFFF"/>
                </a:solidFill>
                <a:latin typeface="Times New Roman" pitchFamily="18" charset="0"/>
                <a:cs typeface="Times New Roman" pitchFamily="18" charset="0"/>
              </a:rPr>
              <a:t>При рубке в тисках применять ограждения в виде сеток и щитков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6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blipFill dpi="0" rotWithShape="0">
          <a:blip r:embed="rId2" cstate="print">
            <a:lum bright="18000"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142852"/>
            <a:ext cx="8229600" cy="1143000"/>
          </a:xfrm>
        </p:spPr>
        <p:txBody>
          <a:bodyPr/>
          <a:lstStyle/>
          <a:p>
            <a:pPr eaLnBrk="1" hangingPunct="1">
              <a:defRPr/>
            </a:pPr>
            <a:r>
              <a:rPr lang="ru-RU" sz="6000" b="1" dirty="0" smtClean="0">
                <a:solidFill>
                  <a:srgbClr val="CC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Причины брака:</a:t>
            </a:r>
            <a:endParaRPr lang="ru-RU" sz="6000" b="1" dirty="0">
              <a:solidFill>
                <a:srgbClr val="CC33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7890" name="Содержимое 2"/>
          <p:cNvSpPr>
            <a:spLocks noGrp="1"/>
          </p:cNvSpPr>
          <p:nvPr>
            <p:ph idx="1"/>
          </p:nvPr>
        </p:nvSpPr>
        <p:spPr>
          <a:xfrm>
            <a:off x="428596" y="1214422"/>
            <a:ext cx="8229600" cy="4525963"/>
          </a:xfrm>
        </p:spPr>
        <p:txBody>
          <a:bodyPr/>
          <a:lstStyle/>
          <a:p>
            <a:pPr eaLnBrk="1" hangingPunct="1"/>
            <a:r>
              <a:rPr lang="ru-RU" dirty="0" smtClean="0">
                <a:solidFill>
                  <a:srgbClr val="00FF00"/>
                </a:solidFill>
              </a:rPr>
              <a:t>Неправильные приемы рубки.</a:t>
            </a:r>
          </a:p>
          <a:p>
            <a:pPr eaLnBrk="1" hangingPunct="1"/>
            <a:r>
              <a:rPr lang="ru-RU" dirty="0" smtClean="0">
                <a:solidFill>
                  <a:srgbClr val="00FF00"/>
                </a:solidFill>
              </a:rPr>
              <a:t>Невнимательность рабочего</a:t>
            </a:r>
          </a:p>
          <a:p>
            <a:pPr eaLnBrk="1" hangingPunct="1"/>
            <a:r>
              <a:rPr lang="ru-RU" dirty="0" smtClean="0">
                <a:solidFill>
                  <a:srgbClr val="00FF00"/>
                </a:solidFill>
              </a:rPr>
              <a:t>Рубка тупым и неисправным инструментом.</a:t>
            </a:r>
          </a:p>
          <a:p>
            <a:pPr eaLnBrk="1" hangingPunct="1"/>
            <a:r>
              <a:rPr lang="ru-RU" dirty="0" smtClean="0">
                <a:solidFill>
                  <a:srgbClr val="00FF00"/>
                </a:solidFill>
              </a:rPr>
              <a:t>Отклонение размеров от заданных чертежом.</a:t>
            </a:r>
          </a:p>
          <a:p>
            <a:pPr eaLnBrk="1" hangingPunct="1"/>
            <a:r>
              <a:rPr lang="ru-RU" dirty="0" smtClean="0">
                <a:solidFill>
                  <a:srgbClr val="00FF00"/>
                </a:solidFill>
              </a:rPr>
              <a:t>Повреждения при рубке.</a:t>
            </a:r>
          </a:p>
          <a:p>
            <a:pPr eaLnBrk="1" hangingPunct="1"/>
            <a:r>
              <a:rPr lang="ru-RU" dirty="0" smtClean="0">
                <a:solidFill>
                  <a:srgbClr val="00FF00"/>
                </a:solidFill>
              </a:rPr>
              <a:t>Некачественная обработка поверхности металла.</a:t>
            </a:r>
            <a:endParaRPr lang="ru-RU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blipFill dpi="0" rotWithShape="0">
          <a:blip r:embed="rId2" cstate="print">
            <a:lum bright="18000"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Заголовок 1"/>
          <p:cNvSpPr>
            <a:spLocks noGrp="1"/>
          </p:cNvSpPr>
          <p:nvPr>
            <p:ph type="title"/>
          </p:nvPr>
        </p:nvSpPr>
        <p:spPr>
          <a:solidFill>
            <a:srgbClr val="66FF33"/>
          </a:solidFill>
        </p:spPr>
        <p:txBody>
          <a:bodyPr/>
          <a:lstStyle/>
          <a:p>
            <a:pPr eaLnBrk="1" hangingPunct="1"/>
            <a:r>
              <a:rPr lang="ru-RU" sz="4000" b="1" smtClean="0">
                <a:latin typeface="Times New Roman" pitchFamily="18" charset="0"/>
              </a:rPr>
              <a:t/>
            </a:r>
            <a:br>
              <a:rPr lang="ru-RU" sz="4000" b="1" smtClean="0">
                <a:latin typeface="Times New Roman" pitchFamily="18" charset="0"/>
              </a:rPr>
            </a:br>
            <a:r>
              <a:rPr lang="ru-RU" b="1" smtClean="0">
                <a:latin typeface="Times New Roman" pitchFamily="18" charset="0"/>
              </a:rPr>
              <a:t>Текущий инструктаж </a:t>
            </a:r>
            <a:r>
              <a:rPr lang="ru-RU" b="1" u="sng" smtClean="0">
                <a:latin typeface="Times New Roman" pitchFamily="18" charset="0"/>
              </a:rPr>
              <a:t/>
            </a:r>
            <a:br>
              <a:rPr lang="ru-RU" b="1" u="sng" smtClean="0">
                <a:latin typeface="Times New Roman" pitchFamily="18" charset="0"/>
              </a:rPr>
            </a:br>
            <a:endParaRPr lang="ru-RU" b="1" u="sng" smtClean="0">
              <a:latin typeface="Times New Roman" pitchFamily="18" charset="0"/>
            </a:endParaRPr>
          </a:p>
        </p:txBody>
      </p:sp>
      <p:sp>
        <p:nvSpPr>
          <p:cNvPr id="38914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ru-RU" sz="2400" u="sng" dirty="0" smtClean="0">
                <a:solidFill>
                  <a:srgbClr val="FFFF00"/>
                </a:solidFill>
                <a:latin typeface="Times New Roman" pitchFamily="18" charset="0"/>
              </a:rPr>
              <a:t>1. Обход рабочих мест учащихся с целью проверки:</a:t>
            </a:r>
            <a:endParaRPr lang="ru-RU" sz="2400" dirty="0" smtClean="0">
              <a:solidFill>
                <a:srgbClr val="FFFF00"/>
              </a:solidFill>
              <a:latin typeface="Times New Roman" pitchFamily="18" charset="0"/>
            </a:endParaRPr>
          </a:p>
          <a:p>
            <a:pPr eaLnBrk="1" hangingPunct="1"/>
            <a:r>
              <a:rPr lang="ru-RU" sz="2400" dirty="0" smtClean="0">
                <a:solidFill>
                  <a:srgbClr val="FFFF00"/>
                </a:solidFill>
                <a:latin typeface="Times New Roman" pitchFamily="18" charset="0"/>
              </a:rPr>
              <a:t>готовности к выполнению упражнений,</a:t>
            </a:r>
          </a:p>
          <a:p>
            <a:pPr eaLnBrk="1" hangingPunct="1"/>
            <a:r>
              <a:rPr lang="ru-RU" sz="2400" dirty="0" smtClean="0">
                <a:solidFill>
                  <a:srgbClr val="FFFF00"/>
                </a:solidFill>
                <a:latin typeface="Times New Roman" pitchFamily="18" charset="0"/>
              </a:rPr>
              <a:t>хода самостоятельной работы учащихся,</a:t>
            </a:r>
          </a:p>
          <a:p>
            <a:pPr eaLnBrk="1" hangingPunct="1"/>
            <a:r>
              <a:rPr lang="ru-RU" sz="2400" dirty="0" smtClean="0">
                <a:solidFill>
                  <a:srgbClr val="FFFF00"/>
                </a:solidFill>
                <a:latin typeface="Times New Roman" pitchFamily="18" charset="0"/>
              </a:rPr>
              <a:t>текущего инструктажа,</a:t>
            </a:r>
          </a:p>
          <a:p>
            <a:pPr eaLnBrk="1" hangingPunct="1"/>
            <a:r>
              <a:rPr lang="ru-RU" sz="2400" dirty="0" smtClean="0">
                <a:solidFill>
                  <a:srgbClr val="FFFF00"/>
                </a:solidFill>
                <a:latin typeface="Times New Roman" pitchFamily="18" charset="0"/>
              </a:rPr>
              <a:t>предупреждения брака в работе,</a:t>
            </a:r>
          </a:p>
          <a:p>
            <a:pPr eaLnBrk="1" hangingPunct="1"/>
            <a:r>
              <a:rPr lang="ru-RU" sz="2400" dirty="0" smtClean="0">
                <a:solidFill>
                  <a:srgbClr val="FFFF00"/>
                </a:solidFill>
                <a:latin typeface="Times New Roman" pitchFamily="18" charset="0"/>
              </a:rPr>
              <a:t>соблюдения учащимися правил по Т.Б.</a:t>
            </a:r>
          </a:p>
          <a:p>
            <a:pPr eaLnBrk="1" hangingPunct="1"/>
            <a:r>
              <a:rPr lang="ru-RU" sz="2400" dirty="0" smtClean="0">
                <a:solidFill>
                  <a:srgbClr val="FFFF00"/>
                </a:solidFill>
                <a:latin typeface="Times New Roman" pitchFamily="18" charset="0"/>
              </a:rPr>
              <a:t>качества выполнения работы</a:t>
            </a:r>
            <a:endParaRPr lang="ru-RU" sz="2400" u="sng" dirty="0" smtClean="0">
              <a:solidFill>
                <a:srgbClr val="FFFF00"/>
              </a:solidFill>
              <a:latin typeface="Times New Roman" pitchFamily="18" charset="0"/>
            </a:endParaRPr>
          </a:p>
          <a:p>
            <a:pPr eaLnBrk="1" hangingPunct="1"/>
            <a:r>
              <a:rPr lang="ru-RU" sz="2400" u="sng" dirty="0" smtClean="0">
                <a:solidFill>
                  <a:srgbClr val="FFFF00"/>
                </a:solidFill>
                <a:latin typeface="Times New Roman" pitchFamily="18" charset="0"/>
              </a:rPr>
              <a:t>2. Письменное фиксирование результатов обхода по каждому учащемуся</a:t>
            </a:r>
          </a:p>
          <a:p>
            <a:pPr eaLnBrk="1" hangingPunct="1"/>
            <a:r>
              <a:rPr lang="ru-RU" sz="2400" u="sng" dirty="0" smtClean="0">
                <a:solidFill>
                  <a:srgbClr val="FFFF00"/>
                </a:solidFill>
                <a:latin typeface="Times New Roman" pitchFamily="18" charset="0"/>
              </a:rPr>
              <a:t>3.Видеосъёмка самостоятельной работы учащихся, типичные ошибки.</a:t>
            </a:r>
          </a:p>
          <a:p>
            <a:pPr eaLnBrk="1" hangingPunct="1"/>
            <a:r>
              <a:rPr lang="ru-RU" sz="2400" u="sng" dirty="0" smtClean="0">
                <a:solidFill>
                  <a:srgbClr val="FFFF00"/>
                </a:solidFill>
                <a:latin typeface="Times New Roman" pitchFamily="18" charset="0"/>
              </a:rPr>
              <a:t>4. Прием к оценке работ учащихся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>
            <a:lum bright="18000"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Rectangle 2"/>
          <p:cNvSpPr>
            <a:spLocks noGrp="1" noChangeArrowheads="1"/>
          </p:cNvSpPr>
          <p:nvPr>
            <p:ph type="title"/>
          </p:nvPr>
        </p:nvSpPr>
        <p:spPr>
          <a:xfrm>
            <a:off x="428596" y="285728"/>
            <a:ext cx="8229600" cy="785818"/>
          </a:xfrm>
          <a:solidFill>
            <a:srgbClr val="66FFFF"/>
          </a:solidFill>
        </p:spPr>
        <p:txBody>
          <a:bodyPr/>
          <a:lstStyle/>
          <a:p>
            <a:pPr eaLnBrk="1" hangingPunct="1"/>
            <a:r>
              <a:rPr lang="ru-RU" b="1" dirty="0" smtClean="0">
                <a:solidFill>
                  <a:srgbClr val="FF0066"/>
                </a:solidFill>
                <a:latin typeface="Times New Roman" pitchFamily="18" charset="0"/>
              </a:rPr>
              <a:t/>
            </a:r>
            <a:br>
              <a:rPr lang="ru-RU" b="1" dirty="0" smtClean="0">
                <a:solidFill>
                  <a:srgbClr val="FF0066"/>
                </a:solidFill>
                <a:latin typeface="Times New Roman" pitchFamily="18" charset="0"/>
              </a:rPr>
            </a:br>
            <a:r>
              <a:rPr lang="ru-RU" b="1" dirty="0" smtClean="0">
                <a:solidFill>
                  <a:srgbClr val="FF0066"/>
                </a:solidFill>
                <a:latin typeface="Times New Roman" pitchFamily="18" charset="0"/>
              </a:rPr>
              <a:t>Заключительный инструктаж</a:t>
            </a:r>
            <a:r>
              <a:rPr lang="ru-RU" sz="4000" b="1" dirty="0" smtClean="0">
                <a:solidFill>
                  <a:srgbClr val="00FF00"/>
                </a:solidFill>
              </a:rPr>
              <a:t> </a:t>
            </a:r>
            <a:r>
              <a:rPr lang="ru-RU" sz="4000" u="sng" dirty="0" smtClean="0">
                <a:solidFill>
                  <a:srgbClr val="00FF00"/>
                </a:solidFill>
              </a:rPr>
              <a:t/>
            </a:r>
            <a:br>
              <a:rPr lang="ru-RU" sz="4000" u="sng" dirty="0" smtClean="0">
                <a:solidFill>
                  <a:srgbClr val="00FF00"/>
                </a:solidFill>
              </a:rPr>
            </a:br>
            <a:endParaRPr lang="ru-RU" sz="4000" u="sng" dirty="0" smtClean="0">
              <a:solidFill>
                <a:srgbClr val="00FF00"/>
              </a:solidFill>
            </a:endParaRPr>
          </a:p>
        </p:txBody>
      </p:sp>
      <p:sp>
        <p:nvSpPr>
          <p:cNvPr id="3993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28596" y="1357298"/>
            <a:ext cx="8329642" cy="4625989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ru-RU" sz="2000" u="sng" dirty="0" smtClean="0">
                <a:solidFill>
                  <a:schemeClr val="bg1"/>
                </a:solidFill>
                <a:latin typeface="Times New Roman" pitchFamily="18" charset="0"/>
              </a:rPr>
              <a:t>1.Подведение итогов урока с анализом:</a:t>
            </a:r>
            <a:endParaRPr lang="ru-RU" sz="2000" dirty="0" smtClean="0">
              <a:solidFill>
                <a:schemeClr val="bg1"/>
              </a:solidFill>
              <a:latin typeface="Times New Roman" pitchFamily="18" charset="0"/>
            </a:endParaRPr>
          </a:p>
          <a:p>
            <a:pPr eaLnBrk="1" hangingPunct="1">
              <a:lnSpc>
                <a:spcPct val="80000"/>
              </a:lnSpc>
            </a:pPr>
            <a:r>
              <a:rPr lang="ru-RU" sz="2000" dirty="0" smtClean="0">
                <a:solidFill>
                  <a:schemeClr val="bg1"/>
                </a:solidFill>
                <a:latin typeface="Times New Roman" pitchFamily="18" charset="0"/>
              </a:rPr>
              <a:t>выполнения планового задания,</a:t>
            </a:r>
          </a:p>
          <a:p>
            <a:pPr eaLnBrk="1" hangingPunct="1">
              <a:lnSpc>
                <a:spcPct val="80000"/>
              </a:lnSpc>
            </a:pPr>
            <a:r>
              <a:rPr lang="ru-RU" sz="2000" dirty="0" smtClean="0">
                <a:solidFill>
                  <a:schemeClr val="bg1"/>
                </a:solidFill>
                <a:latin typeface="Times New Roman" pitchFamily="18" charset="0"/>
              </a:rPr>
              <a:t>соблюдения технологии и техники безопасности,</a:t>
            </a:r>
          </a:p>
          <a:p>
            <a:pPr eaLnBrk="1" hangingPunct="1">
              <a:lnSpc>
                <a:spcPct val="80000"/>
              </a:lnSpc>
            </a:pPr>
            <a:r>
              <a:rPr lang="ru-RU" sz="2000" dirty="0" smtClean="0">
                <a:solidFill>
                  <a:schemeClr val="bg1"/>
                </a:solidFill>
                <a:latin typeface="Times New Roman" pitchFamily="18" charset="0"/>
              </a:rPr>
              <a:t>аргументация оценок, выставленных за урок,</a:t>
            </a:r>
          </a:p>
          <a:p>
            <a:pPr eaLnBrk="1" hangingPunct="1">
              <a:lnSpc>
                <a:spcPct val="80000"/>
              </a:lnSpc>
            </a:pPr>
            <a:r>
              <a:rPr lang="ru-RU" sz="2000" dirty="0" smtClean="0">
                <a:solidFill>
                  <a:schemeClr val="bg1"/>
                </a:solidFill>
                <a:latin typeface="Times New Roman" pitchFamily="18" charset="0"/>
              </a:rPr>
              <a:t>выявление типичных ошибок с рассмотрением их через видеофильм, снятый во время текущего инструктажа</a:t>
            </a:r>
            <a:endParaRPr lang="ru-RU" sz="2000" u="sng" dirty="0" smtClean="0">
              <a:solidFill>
                <a:schemeClr val="bg1"/>
              </a:solidFill>
              <a:latin typeface="Times New Roman" pitchFamily="18" charset="0"/>
            </a:endParaRPr>
          </a:p>
          <a:p>
            <a:pPr eaLnBrk="1" hangingPunct="1">
              <a:lnSpc>
                <a:spcPct val="80000"/>
              </a:lnSpc>
            </a:pPr>
            <a:r>
              <a:rPr lang="ru-RU" sz="2000" u="sng" dirty="0" smtClean="0">
                <a:solidFill>
                  <a:schemeClr val="bg1"/>
                </a:solidFill>
                <a:latin typeface="Times New Roman" pitchFamily="18" charset="0"/>
              </a:rPr>
              <a:t>2.Закрепленин материала при помощи тестового задания и карточек (см.приложение)</a:t>
            </a:r>
          </a:p>
          <a:p>
            <a:pPr eaLnBrk="1" hangingPunct="1">
              <a:lnSpc>
                <a:spcPct val="80000"/>
              </a:lnSpc>
            </a:pPr>
            <a:r>
              <a:rPr lang="ru-RU" sz="2000" u="sng" dirty="0" smtClean="0">
                <a:solidFill>
                  <a:schemeClr val="bg1"/>
                </a:solidFill>
                <a:latin typeface="Times New Roman" pitchFamily="18" charset="0"/>
              </a:rPr>
              <a:t>3.Домашнее задание:</a:t>
            </a:r>
            <a:r>
              <a:rPr lang="ru-RU" sz="2000" dirty="0" smtClean="0">
                <a:solidFill>
                  <a:schemeClr val="bg1"/>
                </a:solidFill>
                <a:latin typeface="Times New Roman" pitchFamily="18" charset="0"/>
              </a:rPr>
              <a:t> «Слесарное дело» Б.С. Покровский, В.А. Скакун стр. 73-74, п. 3; 5. Н.И. </a:t>
            </a:r>
            <a:r>
              <a:rPr lang="ru-RU" sz="2000" dirty="0" err="1" smtClean="0">
                <a:solidFill>
                  <a:schemeClr val="bg1"/>
                </a:solidFill>
                <a:latin typeface="Times New Roman" pitchFamily="18" charset="0"/>
              </a:rPr>
              <a:t>Макиенко</a:t>
            </a:r>
            <a:r>
              <a:rPr lang="ru-RU" sz="2000" dirty="0" smtClean="0">
                <a:solidFill>
                  <a:schemeClr val="bg1"/>
                </a:solidFill>
                <a:latin typeface="Times New Roman" pitchFamily="18" charset="0"/>
              </a:rPr>
              <a:t> -  «Практические работы по слесарному делу».</a:t>
            </a:r>
          </a:p>
          <a:p>
            <a:pPr eaLnBrk="1" hangingPunct="1">
              <a:lnSpc>
                <a:spcPct val="80000"/>
              </a:lnSpc>
            </a:pPr>
            <a:r>
              <a:rPr lang="ru-RU" sz="2000" dirty="0" smtClean="0">
                <a:solidFill>
                  <a:schemeClr val="bg1"/>
                </a:solidFill>
                <a:latin typeface="Times New Roman" pitchFamily="18" charset="0"/>
              </a:rPr>
              <a:t>Повторить:</a:t>
            </a:r>
          </a:p>
          <a:p>
            <a:pPr eaLnBrk="1" hangingPunct="1">
              <a:lnSpc>
                <a:spcPct val="80000"/>
              </a:lnSpc>
            </a:pPr>
            <a:r>
              <a:rPr lang="ru-RU" sz="2000" dirty="0" smtClean="0">
                <a:solidFill>
                  <a:schemeClr val="bg1"/>
                </a:solidFill>
                <a:latin typeface="Times New Roman" pitchFamily="18" charset="0"/>
              </a:rPr>
              <a:t>А)  Правила и способы выполнения работ при срубании слоя металла на широкой поверхности и</a:t>
            </a:r>
          </a:p>
          <a:p>
            <a:pPr eaLnBrk="1" hangingPunct="1">
              <a:lnSpc>
                <a:spcPct val="80000"/>
              </a:lnSpc>
            </a:pPr>
            <a:r>
              <a:rPr lang="ru-RU" sz="2000" dirty="0" smtClean="0">
                <a:solidFill>
                  <a:schemeClr val="bg1"/>
                </a:solidFill>
                <a:latin typeface="Times New Roman" pitchFamily="18" charset="0"/>
              </a:rPr>
              <a:t>Б) Правила прорубания криволинейных канавок.</a:t>
            </a:r>
            <a:endParaRPr lang="ru-RU" sz="2000" u="sng" dirty="0" smtClean="0">
              <a:solidFill>
                <a:schemeClr val="bg1"/>
              </a:solidFill>
              <a:latin typeface="Times New Roman" pitchFamily="18" charset="0"/>
            </a:endParaRPr>
          </a:p>
          <a:p>
            <a:pPr eaLnBrk="1" hangingPunct="1">
              <a:lnSpc>
                <a:spcPct val="80000"/>
              </a:lnSpc>
            </a:pPr>
            <a:r>
              <a:rPr lang="ru-RU" sz="2000" u="sng" dirty="0" smtClean="0">
                <a:solidFill>
                  <a:schemeClr val="bg1"/>
                </a:solidFill>
                <a:latin typeface="Times New Roman" pitchFamily="18" charset="0"/>
              </a:rPr>
              <a:t>4. Уборка рабочих мест.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>
            <a:lum bright="18000"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Rectangle 22"/>
          <p:cNvSpPr>
            <a:spLocks noGrp="1" noChangeArrowheads="1"/>
          </p:cNvSpPr>
          <p:nvPr>
            <p:ph type="title"/>
          </p:nvPr>
        </p:nvSpPr>
        <p:spPr>
          <a:xfrm>
            <a:off x="468313" y="260350"/>
            <a:ext cx="8229600" cy="1143000"/>
          </a:xfrm>
        </p:spPr>
        <p:txBody>
          <a:bodyPr/>
          <a:lstStyle/>
          <a:p>
            <a:pPr eaLnBrk="1" hangingPunct="1"/>
            <a:endParaRPr lang="ru-RU" smtClean="0"/>
          </a:p>
        </p:txBody>
      </p:sp>
      <p:graphicFrame>
        <p:nvGraphicFramePr>
          <p:cNvPr id="39995" name="Group 59"/>
          <p:cNvGraphicFramePr>
            <a:graphicFrameLocks noGrp="1"/>
          </p:cNvGraphicFramePr>
          <p:nvPr>
            <p:ph idx="1"/>
          </p:nvPr>
        </p:nvGraphicFramePr>
        <p:xfrm>
          <a:off x="285720" y="214290"/>
          <a:ext cx="8501122" cy="6480177"/>
        </p:xfrm>
        <a:graphic>
          <a:graphicData uri="http://schemas.openxmlformats.org/drawingml/2006/table">
            <a:tbl>
              <a:tblPr/>
              <a:tblGrid>
                <a:gridCol w="4282299"/>
                <a:gridCol w="4218823"/>
              </a:tblGrid>
              <a:tr h="72394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Вопросы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Ответы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94867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Какой инструмент необходим для рубки металла?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Металл разрубают зубилом (</a:t>
                      </a:r>
                      <a:r>
                        <a:rPr kumimoji="0" lang="ru-RU" sz="2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крейцмейселем</a:t>
                      </a: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) и молотком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00"/>
                    </a:solidFill>
                  </a:tcPr>
                </a:tc>
              </a:tr>
              <a:tr h="480756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Какие способы рубки металла вы знаете?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Существует два способа руб­ки металла: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А)Рубка металла на плите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000" b="1" i="0" u="none" strike="noStrike" cap="none" normalizeH="0" baseline="0" dirty="0" smtClean="0">
                        <a:ln>
                          <a:solidFill>
                            <a:srgbClr val="FF9999"/>
                          </a:solidFill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Б) Рубка металла в тис­ках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99"/>
                    </a:solidFill>
                  </a:tcPr>
                </a:tc>
              </a:tr>
            </a:tbl>
          </a:graphicData>
        </a:graphic>
      </p:graphicFrame>
      <p:pic>
        <p:nvPicPr>
          <p:cNvPr id="40977" name="Рисунок 1"/>
          <p:cNvPicPr>
            <a:picLocks noChangeAspect="1" noChangeArrowheads="1"/>
          </p:cNvPicPr>
          <p:nvPr/>
        </p:nvPicPr>
        <p:blipFill>
          <a:blip r:embed="rId3" cstate="print">
            <a:lum bright="-10000" contrast="80000"/>
          </a:blip>
          <a:srcRect/>
          <a:stretch>
            <a:fillRect/>
          </a:stretch>
        </p:blipFill>
        <p:spPr bwMode="auto">
          <a:xfrm>
            <a:off x="5857884" y="4357694"/>
            <a:ext cx="2705100" cy="1847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76" name="Рисунок 2"/>
          <p:cNvPicPr>
            <a:picLocks noChangeAspect="1" noChangeArrowheads="1"/>
          </p:cNvPicPr>
          <p:nvPr/>
        </p:nvPicPr>
        <p:blipFill>
          <a:blip r:embed="rId4" cstate="print">
            <a:lum bright="-10000" contrast="60000"/>
          </a:blip>
          <a:srcRect/>
          <a:stretch>
            <a:fillRect/>
          </a:stretch>
        </p:blipFill>
        <p:spPr bwMode="auto">
          <a:xfrm>
            <a:off x="3571868" y="3000372"/>
            <a:ext cx="2262187" cy="2063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2000" name="Group 16"/>
          <p:cNvGraphicFramePr>
            <a:graphicFrameLocks noGrp="1"/>
          </p:cNvGraphicFramePr>
          <p:nvPr>
            <p:ph idx="1"/>
          </p:nvPr>
        </p:nvGraphicFramePr>
        <p:xfrm>
          <a:off x="428596" y="214290"/>
          <a:ext cx="8229600" cy="6481128"/>
        </p:xfrm>
        <a:graphic>
          <a:graphicData uri="http://schemas.openxmlformats.org/drawingml/2006/table">
            <a:tbl>
              <a:tblPr/>
              <a:tblGrid>
                <a:gridCol w="4114800"/>
                <a:gridCol w="4114800"/>
              </a:tblGrid>
              <a:tr h="122334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Как нужно закреплять заготовку в тисках?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Закреплять заготовку в губках тис­ков нужно плав­ным вращением рукоятки. Запре­щается бросать ру­коятку и ударять по ней молотком.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/>
                    </a:solidFill>
                  </a:tcPr>
                </a:tc>
              </a:tr>
              <a:tr h="50180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Из каких частей состоят слесарные поворотные тиски с параллельными губками?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Слесарные поворотные тиски с параллельными губками состоят: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1.из основания2.корпуса3.подвижной губки4.неподвижной губки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5.винта6.рукоятки   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</a:tr>
            </a:tbl>
          </a:graphicData>
        </a:graphic>
      </p:graphicFrame>
      <p:pic>
        <p:nvPicPr>
          <p:cNvPr id="41997" name="Рисунок 2"/>
          <p:cNvPicPr>
            <a:picLocks noChangeAspect="1" noChangeArrowheads="1"/>
          </p:cNvPicPr>
          <p:nvPr/>
        </p:nvPicPr>
        <p:blipFill>
          <a:blip r:embed="rId2" cstate="print">
            <a:lum contrast="80000"/>
          </a:blip>
          <a:srcRect/>
          <a:stretch>
            <a:fillRect/>
          </a:stretch>
        </p:blipFill>
        <p:spPr bwMode="auto">
          <a:xfrm>
            <a:off x="4716463" y="3284538"/>
            <a:ext cx="3816350" cy="3313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>
            <a:lum bright="18000"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Rectangle 19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graphicFrame>
        <p:nvGraphicFramePr>
          <p:cNvPr id="42024" name="Group 40"/>
          <p:cNvGraphicFramePr>
            <a:graphicFrameLocks noGrp="1"/>
          </p:cNvGraphicFramePr>
          <p:nvPr>
            <p:ph idx="1"/>
          </p:nvPr>
        </p:nvGraphicFramePr>
        <p:xfrm>
          <a:off x="457200" y="333375"/>
          <a:ext cx="8229600" cy="6335713"/>
        </p:xfrm>
        <a:graphic>
          <a:graphicData uri="http://schemas.openxmlformats.org/drawingml/2006/table">
            <a:tbl>
              <a:tblPr/>
              <a:tblGrid>
                <a:gridCol w="4114800"/>
                <a:gridCol w="4114800"/>
              </a:tblGrid>
              <a:tr h="63357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Зачем перед рубкой металла устанавливается защитная сетка?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Защитная сетка (1) предохраняет от случайно отлетевших обрубков металла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</a:tr>
            </a:tbl>
          </a:graphicData>
        </a:graphic>
      </p:graphicFrame>
      <p:pic>
        <p:nvPicPr>
          <p:cNvPr id="43018" name="Рисунок 3"/>
          <p:cNvPicPr>
            <a:picLocks noChangeAspect="1" noChangeArrowheads="1"/>
          </p:cNvPicPr>
          <p:nvPr/>
        </p:nvPicPr>
        <p:blipFill>
          <a:blip r:embed="rId3" cstate="print">
            <a:lum contrast="60000"/>
          </a:blip>
          <a:srcRect/>
          <a:stretch>
            <a:fillRect/>
          </a:stretch>
        </p:blipFill>
        <p:spPr bwMode="auto">
          <a:xfrm>
            <a:off x="2124075" y="1341438"/>
            <a:ext cx="5543550" cy="5183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blipFill dpi="0" rotWithShape="0">
          <a:blip r:embed="rId2" cstate="print">
            <a:lum bright="18000"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b="1" smtClean="0">
                <a:solidFill>
                  <a:srgbClr val="FFFF00"/>
                </a:solidFill>
              </a:rPr>
              <a:t>Дидактические цели урока</a:t>
            </a:r>
            <a:r>
              <a:rPr lang="ru-RU" smtClean="0">
                <a:solidFill>
                  <a:srgbClr val="FFFF00"/>
                </a:solidFill>
              </a:rPr>
              <a:t>:</a:t>
            </a:r>
            <a:br>
              <a:rPr lang="ru-RU" smtClean="0">
                <a:solidFill>
                  <a:srgbClr val="FFFF00"/>
                </a:solidFill>
              </a:rPr>
            </a:br>
            <a:endParaRPr lang="ru-RU" smtClean="0">
              <a:solidFill>
                <a:srgbClr val="FFFF00"/>
              </a:solidFill>
            </a:endParaRPr>
          </a:p>
        </p:txBody>
      </p:sp>
      <p:sp>
        <p:nvSpPr>
          <p:cNvPr id="15362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 typeface="Wingdings" pitchFamily="2" charset="2"/>
              <a:buChar char="Ø"/>
            </a:pPr>
            <a:r>
              <a:rPr lang="ru-RU" sz="2000" b="1" u="sng" dirty="0" smtClean="0">
                <a:latin typeface="Times New Roman" pitchFamily="18" charset="0"/>
                <a:cs typeface="Times New Roman" pitchFamily="18" charset="0"/>
              </a:rPr>
              <a:t>Обучающая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ru-RU" sz="1800" dirty="0" smtClean="0">
                <a:solidFill>
                  <a:schemeClr val="accent3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Научить практическим навыкам, умениям рубке металла, рациональной организации рабочего места, заточке инструмента, ознакомить с правилами Т.Б. Способствовать усвоению рабочего положения при рубке. Формирование навыков нанесения кистевых и локтевых ударов. Формирование навыков рубки полосового металла в тисках и на плите.</a:t>
            </a:r>
          </a:p>
          <a:p>
            <a:pPr eaLnBrk="1" hangingPunct="1">
              <a:buFont typeface="Wingdings" pitchFamily="2" charset="2"/>
              <a:buChar char="Ø"/>
            </a:pPr>
            <a:r>
              <a:rPr lang="ru-RU" sz="2000" b="1" u="sng" dirty="0" smtClean="0">
                <a:latin typeface="Times New Roman" pitchFamily="18" charset="0"/>
                <a:cs typeface="Times New Roman" pitchFamily="18" charset="0"/>
              </a:rPr>
              <a:t>Развивающая</a:t>
            </a: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smtClean="0">
                <a:solidFill>
                  <a:srgbClr val="00FF00"/>
                </a:solidFill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ru-RU" sz="1800" dirty="0" smtClean="0">
                <a:solidFill>
                  <a:srgbClr val="F1F70D"/>
                </a:solidFill>
                <a:latin typeface="Times New Roman" pitchFamily="18" charset="0"/>
                <a:cs typeface="Times New Roman" pitchFamily="18" charset="0"/>
              </a:rPr>
              <a:t>Способствовать развитию умения применять теоретические знания на практике, развивать технологическое мышление, предвидеть возможные причины брака  Развитие внимания, точности и четкости действий в процессе рубки. Чувства темпа при нанесении локтевых и кистевых ударов в диапазонах (40-50) и (30-40) ударов в минуту. </a:t>
            </a:r>
          </a:p>
          <a:p>
            <a:pPr eaLnBrk="1" hangingPunct="1">
              <a:buFont typeface="Wingdings" pitchFamily="2" charset="2"/>
              <a:buChar char="Ø"/>
            </a:pPr>
            <a:r>
              <a:rPr lang="ru-RU" sz="2000" b="1" u="sng" dirty="0" smtClean="0">
                <a:latin typeface="Times New Roman" pitchFamily="18" charset="0"/>
                <a:cs typeface="Times New Roman" pitchFamily="18" charset="0"/>
              </a:rPr>
              <a:t>Воспитательная</a:t>
            </a:r>
            <a:r>
              <a:rPr lang="ru-RU" sz="1800" b="1" dirty="0" smtClean="0">
                <a:solidFill>
                  <a:srgbClr val="00FF00"/>
                </a:solidFill>
                <a:latin typeface="Times New Roman" pitchFamily="18" charset="0"/>
                <a:cs typeface="Times New Roman" pitchFamily="18" charset="0"/>
              </a:rPr>
              <a:t> –</a:t>
            </a:r>
            <a:r>
              <a:rPr lang="ru-RU" sz="1800" dirty="0" smtClean="0">
                <a:solidFill>
                  <a:srgbClr val="00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Воспитывать взаимопомощь, соперничество, сопереживание за товарищей. Формирование профессиональных качеств будущего рабочего, бережному отношению к инструментам и материалам. Воспитание чувства ответственности в работе, уверенности в себе при выполнении трудовых операций, аккуратности на рабочем месте</a:t>
            </a:r>
            <a:r>
              <a:rPr lang="ru-RU" sz="1800" dirty="0" smtClean="0">
                <a:solidFill>
                  <a:srgbClr val="00FF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eaLnBrk="1" hangingPunct="1"/>
            <a:r>
              <a:rPr lang="ru-RU" sz="1800" dirty="0" smtClean="0">
                <a:solidFill>
                  <a:srgbClr val="00FF00"/>
                </a:solidFill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pPr eaLnBrk="1" hangingPunct="1"/>
            <a:endParaRPr lang="ru-RU" sz="1800" dirty="0" smtClean="0">
              <a:solidFill>
                <a:schemeClr val="folHlink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53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53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536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536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536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1" grpId="0"/>
      <p:bldP spid="15362" grpId="0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>
            <a:lum bright="18000"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Rectangle 19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graphicFrame>
        <p:nvGraphicFramePr>
          <p:cNvPr id="46126" name="Group 46"/>
          <p:cNvGraphicFramePr>
            <a:graphicFrameLocks noGrp="1"/>
          </p:cNvGraphicFramePr>
          <p:nvPr>
            <p:ph idx="1"/>
          </p:nvPr>
        </p:nvGraphicFramePr>
        <p:xfrm>
          <a:off x="395288" y="0"/>
          <a:ext cx="8229600" cy="6787833"/>
        </p:xfrm>
        <a:graphic>
          <a:graphicData uri="http://schemas.openxmlformats.org/drawingml/2006/table">
            <a:tbl>
              <a:tblPr/>
              <a:tblGrid>
                <a:gridCol w="4114800"/>
                <a:gridCol w="4114800"/>
              </a:tblGrid>
              <a:tr h="37417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Как правильно нужно держать молоток? 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Молоток держат правой рукой, отступив от края ручки не более 30 мм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00"/>
                    </a:solidFill>
                  </a:tcPr>
                </a:tc>
              </a:tr>
              <a:tr h="12715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Как правильно нужно держать зубило? 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BA3C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Зубило держат левой рукой за среднюю часть. Нельзя сильно сжимать зубило в руке.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BA3C5"/>
                    </a:solidFill>
                  </a:tcPr>
                </a:tc>
              </a:tr>
              <a:tr h="15843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За счет чего осуществляется плечевой удар молотком?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Плечевой удар молотком осуществляется за счет силы кисти руки, локтя и плеча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FF"/>
                    </a:solidFill>
                  </a:tcPr>
                </a:tc>
              </a:tr>
            </a:tbl>
          </a:graphicData>
        </a:graphic>
      </p:graphicFrame>
      <p:pic>
        <p:nvPicPr>
          <p:cNvPr id="44048" name="Рисунок 4"/>
          <p:cNvPicPr>
            <a:picLocks noChangeAspect="1" noChangeArrowheads="1"/>
          </p:cNvPicPr>
          <p:nvPr/>
        </p:nvPicPr>
        <p:blipFill>
          <a:blip r:embed="rId3" cstate="print">
            <a:lum contrast="80000"/>
          </a:blip>
          <a:srcRect l="6728"/>
          <a:stretch>
            <a:fillRect/>
          </a:stretch>
        </p:blipFill>
        <p:spPr bwMode="auto">
          <a:xfrm>
            <a:off x="4859338" y="979488"/>
            <a:ext cx="3241675" cy="2754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>
            <a:lum bright="18000"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7139" name="Group 35"/>
          <p:cNvGraphicFramePr>
            <a:graphicFrameLocks noGrp="1"/>
          </p:cNvGraphicFramePr>
          <p:nvPr>
            <p:ph idx="1"/>
          </p:nvPr>
        </p:nvGraphicFramePr>
        <p:xfrm>
          <a:off x="357158" y="214290"/>
          <a:ext cx="8340754" cy="6131900"/>
        </p:xfrm>
        <a:graphic>
          <a:graphicData uri="http://schemas.openxmlformats.org/drawingml/2006/table">
            <a:tbl>
              <a:tblPr/>
              <a:tblGrid>
                <a:gridCol w="4170377"/>
                <a:gridCol w="4170377"/>
              </a:tblGrid>
              <a:tr h="31265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В какой последовательности разрубают металл по линии разметки? 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Лезвие зубила устанавливают на линии разрубания и наносят один удар молотком по ударной части зубила. Затем зубило передвигают по линии разрубания так, чтобы половина режущей кромки осталась в прорубленной канавке, а вторая полови­на режущей кромки находилась на линии.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150349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Какие неисправности могут быть у молотка?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У молотка могут быть наклеп на ударной части, трещины на ручке, плохо насажена ручка.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</a:tr>
              <a:tr h="150190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Какие неисправности могут быть у зубила?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У зубила могут быть трещины и наклеп на ударной части, а также неправильная заточка зубила.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00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>
            <a:lum bright="18000"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Rectangle 19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graphicFrame>
        <p:nvGraphicFramePr>
          <p:cNvPr id="50221" name="Group 45"/>
          <p:cNvGraphicFramePr>
            <a:graphicFrameLocks noGrp="1"/>
          </p:cNvGraphicFramePr>
          <p:nvPr>
            <p:ph idx="1"/>
          </p:nvPr>
        </p:nvGraphicFramePr>
        <p:xfrm>
          <a:off x="468313" y="188913"/>
          <a:ext cx="8229600" cy="6515735"/>
        </p:xfrm>
        <a:graphic>
          <a:graphicData uri="http://schemas.openxmlformats.org/drawingml/2006/table">
            <a:tbl>
              <a:tblPr/>
              <a:tblGrid>
                <a:gridCol w="4114800"/>
                <a:gridCol w="4114800"/>
              </a:tblGrid>
              <a:tr h="21478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Чем отличается рубка металла в тисках от рубки металла на плите? 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При рубке металла в тисках заготовку закрепляют в тисках по линии разрубания. При рубке металла на плите заготовку кладут на плиту. На плите легче разрубать металл, чем в тисках.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</a:tr>
              <a:tr h="18113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Какие удары молотком наносят при рубке металла?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Рубка металла производится:1.кистевым ударом молотка2.октевым ударом молотка3.плечевым ударом молотка.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/>
                    </a:solidFill>
                  </a:tcPr>
                </a:tc>
              </a:tr>
              <a:tr h="15779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За счет чего осуществляется кистевой удар молотком?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Кистевой удар молотком осуществ­ляется за счет работы кисти руки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50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>
            <a:lum bright="18000"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Rectangle 19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graphicFrame>
        <p:nvGraphicFramePr>
          <p:cNvPr id="47127" name="Group 23"/>
          <p:cNvGraphicFramePr>
            <a:graphicFrameLocks noGrp="1"/>
          </p:cNvGraphicFramePr>
          <p:nvPr>
            <p:ph idx="1"/>
          </p:nvPr>
        </p:nvGraphicFramePr>
        <p:xfrm>
          <a:off x="468313" y="260350"/>
          <a:ext cx="8229600" cy="6263640"/>
        </p:xfrm>
        <a:graphic>
          <a:graphicData uri="http://schemas.openxmlformats.org/drawingml/2006/table">
            <a:tbl>
              <a:tblPr/>
              <a:tblGrid>
                <a:gridCol w="4114800"/>
                <a:gridCol w="4114800"/>
              </a:tblGrid>
              <a:tr h="9366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За счет чего осуществляется локтевой удар молотком? 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Локтевой удар осуществляется за счет силы кисти и локтя руки.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FF"/>
                    </a:solidFill>
                  </a:tcPr>
                </a:tc>
              </a:tr>
              <a:tr h="12239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Что нужно сделать после удара молотком по зубилу?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После удара молотком по зубилу нужно проверить, какая получилась канавка, а затем вновь установить зубило.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</a:tr>
              <a:tr h="9937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Какая форма лезвия зубила должна быть для рубки металла по кривой линии?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AAC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Для рубки металла по кривой  линии лезвие зубила должно быть закруглено.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AACF4"/>
                    </a:solidFill>
                  </a:tcPr>
                </a:tc>
              </a:tr>
              <a:tr h="11366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Для чего предназначен крейцмейсель?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5F9C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Крейцмейсель имеет узкую режущую кромку и предназначен для вырубания узких канавок.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5F9C1"/>
                    </a:solidFill>
                  </a:tcPr>
                </a:tc>
              </a:tr>
              <a:tr h="15081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Куда нужно смотреть во время рубки металла?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BA3C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Во время рубки металла нужно смотреть на линию разрубания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BA3C5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>
            <a:lum bright="18000"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Rectangle 19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graphicFrame>
        <p:nvGraphicFramePr>
          <p:cNvPr id="54336" name="Group 64"/>
          <p:cNvGraphicFramePr>
            <a:graphicFrameLocks noGrp="1"/>
          </p:cNvGraphicFramePr>
          <p:nvPr>
            <p:ph idx="1"/>
          </p:nvPr>
        </p:nvGraphicFramePr>
        <p:xfrm>
          <a:off x="468313" y="249238"/>
          <a:ext cx="8229600" cy="6156960"/>
        </p:xfrm>
        <a:graphic>
          <a:graphicData uri="http://schemas.openxmlformats.org/drawingml/2006/table">
            <a:tbl>
              <a:tblPr/>
              <a:tblGrid>
                <a:gridCol w="4114800"/>
                <a:gridCol w="4114800"/>
              </a:tblGrid>
              <a:tr h="12922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Как можно предохранить руку от дара молотком во время рубки металла? 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BA3C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Чтобы предохранить руку от удара молотком, на зубило можно надеть резиновую предохранительную шайбу.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BA3C5"/>
                    </a:solidFill>
                  </a:tcPr>
                </a:tc>
              </a:tr>
              <a:tr h="15097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Что называется разрубанием?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Разрубанием называется слесарная операция, при которой лист или полосу металла зубилом и молотком разделяют на отдельные части.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00"/>
                    </a:solidFill>
                  </a:tcPr>
                </a:tc>
              </a:tr>
              <a:tr h="12652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Что называется отрубанием?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Отрубанием называется слесарная операция, при которой от листа металла зубилом и молот­ком отделяют небольшую заготовку.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FF"/>
                    </a:solidFill>
                  </a:tcPr>
                </a:tc>
              </a:tr>
              <a:tr h="12874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Что называется вырубанием?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4A6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Вырубанием называется слесарная операция, при которой при помощи зубила (крейцмейселя) и молотка в металле получают отверстие.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4A6FA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>
            <a:lum bright="18000"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Rectangle 19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graphicFrame>
        <p:nvGraphicFramePr>
          <p:cNvPr id="49166" name="Group 14"/>
          <p:cNvGraphicFramePr>
            <a:graphicFrameLocks noGrp="1"/>
          </p:cNvGraphicFramePr>
          <p:nvPr>
            <p:ph idx="1"/>
          </p:nvPr>
        </p:nvGraphicFramePr>
        <p:xfrm>
          <a:off x="395288" y="260350"/>
          <a:ext cx="8229600" cy="6156960"/>
        </p:xfrm>
        <a:graphic>
          <a:graphicData uri="http://schemas.openxmlformats.org/drawingml/2006/table">
            <a:tbl>
              <a:tblPr/>
              <a:tblGrid>
                <a:gridCol w="4114800"/>
                <a:gridCol w="4114800"/>
              </a:tblGrid>
              <a:tr h="15081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Из каких частей состоит </a:t>
                      </a:r>
                      <a:r>
                        <a:rPr kumimoji="0" lang="ru-RU" sz="2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крейцмейсель</a:t>
                      </a:r>
                      <a:r>
                        <a:rPr kumimoji="0" lang="ru-RU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? 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Крейцмейсель состоит: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1.из ударной части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2.средней части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3.рабочей части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4.режущей кромки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</a:tr>
              <a:tr h="15097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Почему к концу рубки следует уменьшить силу удара молотком? 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К концу рубки уменьшают силу удара молот­ком для того, чтобы отрубаемая часть металла не отлетела в сторону и не нанесла травму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blipFill dpi="0" rotWithShape="0">
          <a:blip r:embed="rId2" cstate="print">
            <a:lum bright="18000"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8504" name="Group 136"/>
          <p:cNvGraphicFramePr>
            <a:graphicFrameLocks noGrp="1"/>
          </p:cNvGraphicFramePr>
          <p:nvPr/>
        </p:nvGraphicFramePr>
        <p:xfrm>
          <a:off x="357158" y="693961"/>
          <a:ext cx="8143931" cy="6164039"/>
        </p:xfrm>
        <a:graphic>
          <a:graphicData uri="http://schemas.openxmlformats.org/drawingml/2006/table">
            <a:tbl>
              <a:tblPr>
                <a:solidFill>
                  <a:schemeClr val="accent5">
                    <a:lumMod val="90000"/>
                  </a:schemeClr>
                </a:solidFill>
              </a:tblPr>
              <a:tblGrid>
                <a:gridCol w="1368386"/>
                <a:gridCol w="1369894"/>
                <a:gridCol w="1436277"/>
                <a:gridCol w="1642967"/>
                <a:gridCol w="2326407"/>
              </a:tblGrid>
              <a:tr h="58619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Times New Roman" pitchFamily="18" charset="0"/>
                        </a:rPr>
                        <a:t>Показатели оценки. Баллы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5 (</a:t>
                      </a:r>
                      <a:r>
                        <a:rPr kumimoji="0" lang="ru-RU" sz="1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отл</a:t>
                      </a: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.)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 (хор.)...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 (уд.)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 (неуд.)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FF"/>
                    </a:solidFill>
                  </a:tcPr>
                </a:tc>
              </a:tr>
              <a:tr h="133988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1. Качество работы (выполнение технических требований).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Отличное, в соответствии с установленными техническими условиями.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Хорошее, в соответствии с техническими условиями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Удовлетворительное выполнение работы в пределах технических условий, но после исправлений по указанию мастера.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Нарушения основных технических условий (брак в работе).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FF"/>
                    </a:solidFill>
                  </a:tcPr>
                </a:tc>
              </a:tr>
              <a:tr h="80393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2.Выполнение нормы времени.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Выполнение и перевыполнение установленной нормы.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Выполнение установленной нормы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Выполнение установленной нормы.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Невыполнение установленной нормы.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FF"/>
                    </a:solidFill>
                  </a:tcPr>
                </a:tc>
              </a:tr>
              <a:tr h="330504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3.Организация труда и рабочего места.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Правильная организация труда и рабочего места; твердое усвоение и свободное применение рациональных приемов труда при выполнении производственных операций, полная самостоятельность в планировании и выполнении задания.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Самостоятельное планирование и выполнение задания при несущественной помощи мастера, достаточно прочное усвоение приемов выполнения производственных работ, правильная организация труда и рабочего места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Отдельные нарушения в организации труда или рабочего места; усвоение основных приемов выполнения производственных операций или работ, недостаточная самостоятельность в планировании и выполнении работы.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Слабое усвоение основных приемов, систематическое нарушение организации труда и рабочего места; неумение самостоятельно планировать и выполнять работу; нарушение правил техники безопасности.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FF"/>
                    </a:solidFill>
                  </a:tcPr>
                </a:tc>
              </a:tr>
            </a:tbl>
          </a:graphicData>
        </a:graphic>
      </p:graphicFrame>
      <p:sp>
        <p:nvSpPr>
          <p:cNvPr id="58483" name="Rectangle 115"/>
          <p:cNvSpPr>
            <a:spLocks noGrp="1" noChangeArrowheads="1"/>
          </p:cNvSpPr>
          <p:nvPr>
            <p:ph type="title"/>
          </p:nvPr>
        </p:nvSpPr>
        <p:spPr>
          <a:xfrm>
            <a:off x="357158" y="0"/>
            <a:ext cx="8143932" cy="692150"/>
          </a:xfrm>
          <a:solidFill>
            <a:srgbClr val="00FF00"/>
          </a:solidFill>
        </p:spPr>
        <p:txBody>
          <a:bodyPr/>
          <a:lstStyle/>
          <a:p>
            <a:pPr eaLnBrk="1" hangingPunct="1"/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Критерии оценки работы при рубке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483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8483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483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blipFill dpi="0" rotWithShape="0">
          <a:blip r:embed="rId2" cstate="print">
            <a:lum bright="18000"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ChangeArrowheads="1"/>
          </p:cNvSpPr>
          <p:nvPr>
            <p:ph type="title"/>
          </p:nvPr>
        </p:nvSpPr>
        <p:spPr>
          <a:xfrm>
            <a:off x="179512" y="0"/>
            <a:ext cx="8784976" cy="1143000"/>
          </a:xfrm>
          <a:solidFill>
            <a:srgbClr val="00FFFF"/>
          </a:solidFill>
        </p:spPr>
        <p:txBody>
          <a:bodyPr/>
          <a:lstStyle/>
          <a:p>
            <a:pPr eaLnBrk="1" hangingPunct="1"/>
            <a:r>
              <a:rPr lang="ru-RU" sz="2000" b="1" dirty="0" smtClean="0">
                <a:latin typeface="Times New Roman" pitchFamily="18" charset="0"/>
              </a:rPr>
              <a:t>КАРТОЧКА №1</a:t>
            </a:r>
            <a:r>
              <a:rPr lang="ru-RU" sz="2000" dirty="0" smtClean="0">
                <a:latin typeface="Times New Roman" pitchFamily="18" charset="0"/>
              </a:rPr>
              <a:t/>
            </a:r>
            <a:br>
              <a:rPr lang="ru-RU" sz="2000" dirty="0" smtClean="0">
                <a:latin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</a:rPr>
              <a:t>       Отметьте знаком «+» инструмент, который следует использовать для выполнения      работ, указанных в табл. 1.</a:t>
            </a:r>
          </a:p>
        </p:txBody>
      </p:sp>
      <p:sp>
        <p:nvSpPr>
          <p:cNvPr id="593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graphicFrame>
        <p:nvGraphicFramePr>
          <p:cNvPr id="59483" name="Group 91"/>
          <p:cNvGraphicFramePr>
            <a:graphicFrameLocks noGrp="1"/>
          </p:cNvGraphicFramePr>
          <p:nvPr/>
        </p:nvGraphicFramePr>
        <p:xfrm>
          <a:off x="179512" y="1124744"/>
          <a:ext cx="8785225" cy="5573395"/>
        </p:xfrm>
        <a:graphic>
          <a:graphicData uri="http://schemas.openxmlformats.org/drawingml/2006/table">
            <a:tbl>
              <a:tblPr/>
              <a:tblGrid>
                <a:gridCol w="3313112"/>
                <a:gridCol w="1439863"/>
                <a:gridCol w="2160587"/>
                <a:gridCol w="1871663"/>
              </a:tblGrid>
              <a:tr h="4826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Выполняемая работа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1F70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Зубило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1F70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Крейцмейсель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1F70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Канавочник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1F70D"/>
                    </a:solidFill>
                  </a:tcPr>
                </a:tc>
              </a:tr>
              <a:tr h="6318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Разрубание на части листового металла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1F70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1F70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1F70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1F70D"/>
                    </a:solidFill>
                  </a:tcPr>
                </a:tc>
              </a:tr>
              <a:tr h="6334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Вырубание заготовок сложного профиля из листового металла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1F70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1F70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1F70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1F70D"/>
                    </a:solidFill>
                  </a:tcPr>
                </a:tc>
              </a:tr>
              <a:tr h="6318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Прорубание канавок на вогнутой поверхности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1F70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1F70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1F70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1F70D"/>
                    </a:solidFill>
                  </a:tcPr>
                </a:tc>
              </a:tr>
              <a:tr h="635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Вырубание профильных канавок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1F70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1F70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1F70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1F70D"/>
                    </a:solidFill>
                  </a:tcPr>
                </a:tc>
              </a:tr>
              <a:tr h="8953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Вырубание круглых и профильных отверстий в листовом металле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1F70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1F70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1F70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1F70D"/>
                    </a:solidFill>
                  </a:tcPr>
                </a:tc>
              </a:tr>
              <a:tr h="7016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Разрубание на части круглого и профильного проката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1F70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1F70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1F70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1F70D"/>
                    </a:solidFill>
                  </a:tcPr>
                </a:tc>
              </a:tr>
              <a:tr h="6318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Срубание поверхностного слоя металла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1F70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1F70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1F70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1F70D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93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93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593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4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2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93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93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93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394" grpId="0" animBg="1"/>
      <p:bldP spid="59395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blipFill dpi="0" rotWithShape="0">
          <a:blip r:embed="rId2" cstate="print">
            <a:lum bright="18000"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500034" y="500042"/>
            <a:ext cx="8229600" cy="1143000"/>
          </a:xfrm>
        </p:spPr>
        <p:txBody>
          <a:bodyPr/>
          <a:lstStyle/>
          <a:p>
            <a:pPr eaLnBrk="1" hangingPunct="1">
              <a:defRPr/>
            </a:pPr>
            <a:r>
              <a:rPr lang="ru-RU" sz="7200" kern="10" dirty="0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cs typeface="Arial"/>
              </a:rPr>
              <a:t>Оборудование</a:t>
            </a:r>
            <a:br>
              <a:rPr lang="ru-RU" sz="7200" kern="10" dirty="0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cs typeface="Arial"/>
              </a:rPr>
            </a:br>
            <a:endParaRPr lang="ru-RU" sz="7200" dirty="0">
              <a:solidFill>
                <a:schemeClr val="bg1"/>
              </a:solidFill>
            </a:endParaRPr>
          </a:p>
        </p:txBody>
      </p:sp>
      <p:sp>
        <p:nvSpPr>
          <p:cNvPr id="16386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ru-RU" sz="240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Плакаты по теме «Рубка»</a:t>
            </a:r>
          </a:p>
          <a:p>
            <a:pPr eaLnBrk="1" hangingPunct="1"/>
            <a:r>
              <a:rPr lang="ru-RU" sz="240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Тиски параллельные, плита;</a:t>
            </a:r>
          </a:p>
          <a:p>
            <a:pPr eaLnBrk="1" hangingPunct="1"/>
            <a:r>
              <a:rPr lang="ru-RU" sz="240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Молотки слесарные массой 500 – 600 г.</a:t>
            </a:r>
          </a:p>
          <a:p>
            <a:pPr eaLnBrk="1" hangingPunct="1"/>
            <a:r>
              <a:rPr lang="ru-RU" sz="240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Зубила слесарные, крейцмейсели;</a:t>
            </a:r>
          </a:p>
          <a:p>
            <a:pPr eaLnBrk="1" hangingPunct="1"/>
            <a:r>
              <a:rPr lang="ru-RU" sz="240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Линейки измерительные, угольники, чертилки, кернеры;</a:t>
            </a:r>
          </a:p>
          <a:p>
            <a:pPr eaLnBrk="1" hangingPunct="1"/>
            <a:r>
              <a:rPr lang="ru-RU" sz="240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Заточной станок, шаблоны для проверки углов заточки,</a:t>
            </a:r>
          </a:p>
          <a:p>
            <a:pPr eaLnBrk="1" hangingPunct="1"/>
            <a:r>
              <a:rPr lang="ru-RU" sz="240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АРМ (ноутбук), проектор, видеокамера, экран.</a:t>
            </a:r>
            <a:r>
              <a:rPr lang="ru-RU" sz="2400" smtClean="0"/>
              <a:t> </a:t>
            </a:r>
            <a:r>
              <a:rPr lang="ru-RU" sz="240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Инструкционные карты  по теме «РУБКА» ,инструкция по охране труда, тестовые задания, карточки задания, </a:t>
            </a:r>
            <a:r>
              <a:rPr lang="en-US" sz="240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MS PowerPoint</a:t>
            </a:r>
            <a:r>
              <a:rPr lang="ru-RU" sz="240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eaLnBrk="1" hangingPunct="1"/>
            <a:endParaRPr lang="ru-RU" smtClean="0">
              <a:solidFill>
                <a:schemeClr val="folHlink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63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3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63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638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638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638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638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638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638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638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638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638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638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638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638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638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638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638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638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638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638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6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blipFill dpi="0" rotWithShape="0">
          <a:blip r:embed="rId2" cstate="print">
            <a:lum bright="18000"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b="1" smtClean="0">
                <a:solidFill>
                  <a:srgbClr val="00FF00"/>
                </a:solidFill>
              </a:rPr>
              <a:t>Организационный момент</a:t>
            </a:r>
          </a:p>
        </p:txBody>
      </p:sp>
      <p:sp>
        <p:nvSpPr>
          <p:cNvPr id="17410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ru-RU" smtClean="0"/>
              <a:t>приветствие,</a:t>
            </a:r>
          </a:p>
          <a:p>
            <a:pPr eaLnBrk="1" hangingPunct="1"/>
            <a:r>
              <a:rPr lang="ru-RU" smtClean="0"/>
              <a:t>явка</a:t>
            </a:r>
          </a:p>
          <a:p>
            <a:pPr eaLnBrk="1" hangingPunct="1"/>
            <a:r>
              <a:rPr lang="ru-RU" smtClean="0"/>
              <a:t> готовность к уроку по внешнему виду и наличию пособий и инструментов на рабочем столе</a:t>
            </a:r>
          </a:p>
          <a:p>
            <a:pPr eaLnBrk="1" hangingPunct="1"/>
            <a:r>
              <a:rPr lang="ru-RU" smtClean="0"/>
              <a:t> наличие дежурного</a:t>
            </a:r>
          </a:p>
          <a:p>
            <a:pPr eaLnBrk="1" hangingPunct="1"/>
            <a:r>
              <a:rPr lang="ru-RU" smtClean="0"/>
              <a:t> исправность оборудования.</a:t>
            </a:r>
          </a:p>
          <a:p>
            <a:pPr eaLnBrk="1" hangingPunct="1"/>
            <a:endParaRPr lang="ru-RU" smtClean="0">
              <a:solidFill>
                <a:schemeClr val="folHlink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74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4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74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74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74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74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74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74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74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74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74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74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74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74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74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0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blipFill dpi="0" rotWithShape="0">
          <a:blip r:embed="rId2" cstate="print">
            <a:lum bright="18000"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z="3600" b="1" dirty="0" smtClean="0">
                <a:solidFill>
                  <a:srgbClr val="00FF00"/>
                </a:solidFill>
                <a:latin typeface="Times New Roman" pitchFamily="18" charset="0"/>
              </a:rPr>
              <a:t>ВОДНЫЙ ИНСТРУКТАЖ</a:t>
            </a:r>
            <a:r>
              <a:rPr lang="ru-RU" b="1" i="1" dirty="0" smtClean="0">
                <a:solidFill>
                  <a:srgbClr val="00B0F0"/>
                </a:solidFill>
              </a:rPr>
              <a:t> </a:t>
            </a:r>
            <a:br>
              <a:rPr lang="ru-RU" b="1" i="1" dirty="0" smtClean="0">
                <a:solidFill>
                  <a:srgbClr val="00B0F0"/>
                </a:solidFill>
              </a:rPr>
            </a:br>
            <a:r>
              <a:rPr lang="ru-RU" sz="3200" b="1" i="1" dirty="0" smtClean="0">
                <a:solidFill>
                  <a:srgbClr val="00B0F0"/>
                </a:solidFill>
                <a:latin typeface="Times New Roman" pitchFamily="18" charset="0"/>
              </a:rPr>
              <a:t>Опрос </a:t>
            </a:r>
            <a:r>
              <a:rPr lang="ru-RU" sz="3200" b="1" i="1" dirty="0" err="1" smtClean="0">
                <a:solidFill>
                  <a:srgbClr val="00B0F0"/>
                </a:solidFill>
                <a:latin typeface="Times New Roman" pitchFamily="18" charset="0"/>
              </a:rPr>
              <a:t>обучащихся</a:t>
            </a:r>
            <a:r>
              <a:rPr lang="ru-RU" sz="3200" b="1" i="1" dirty="0" smtClean="0">
                <a:solidFill>
                  <a:srgbClr val="00B0F0"/>
                </a:solidFill>
                <a:latin typeface="Times New Roman" pitchFamily="18" charset="0"/>
              </a:rPr>
              <a:t> по пройденной теме</a:t>
            </a:r>
            <a:r>
              <a:rPr lang="ru-RU" b="1" dirty="0" smtClean="0">
                <a:solidFill>
                  <a:srgbClr val="00B0F0"/>
                </a:solidFill>
              </a:rPr>
              <a:t>.</a:t>
            </a:r>
          </a:p>
        </p:txBody>
      </p:sp>
      <p:sp>
        <p:nvSpPr>
          <p:cNvPr id="1843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1628775"/>
            <a:ext cx="8229600" cy="4525963"/>
          </a:xfrm>
        </p:spPr>
        <p:txBody>
          <a:bodyPr/>
          <a:lstStyle/>
          <a:p>
            <a:pPr eaLnBrk="1" hangingPunct="1"/>
            <a:r>
              <a:rPr lang="ru-RU" sz="2000" b="1" dirty="0" smtClean="0">
                <a:solidFill>
                  <a:schemeClr val="accent3"/>
                </a:solidFill>
                <a:latin typeface="Times New Roman" pitchFamily="18" charset="0"/>
                <a:cs typeface="Times New Roman" pitchFamily="18" charset="0"/>
              </a:rPr>
              <a:t>Организация рабочего места.</a:t>
            </a:r>
            <a:endParaRPr lang="ru-RU" sz="2000" dirty="0" smtClean="0">
              <a:solidFill>
                <a:schemeClr val="accent3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r>
              <a:rPr lang="ru-RU" sz="2000" b="1" dirty="0" smtClean="0">
                <a:solidFill>
                  <a:schemeClr val="accent3"/>
                </a:solidFill>
                <a:latin typeface="Times New Roman" pitchFamily="18" charset="0"/>
                <a:cs typeface="Times New Roman" pitchFamily="18" charset="0"/>
              </a:rPr>
              <a:t>Что называется разметкой</a:t>
            </a:r>
            <a:r>
              <a:rPr lang="ru-RU" sz="2000" dirty="0" smtClean="0">
                <a:solidFill>
                  <a:schemeClr val="accent3"/>
                </a:solidFill>
                <a:latin typeface="Times New Roman" pitchFamily="18" charset="0"/>
                <a:cs typeface="Times New Roman" pitchFamily="18" charset="0"/>
              </a:rPr>
              <a:t>? (Разметка - нанесение контуров будущего изделия на заготовку.)</a:t>
            </a:r>
          </a:p>
          <a:p>
            <a:pPr eaLnBrk="1" hangingPunct="1"/>
            <a:r>
              <a:rPr lang="ru-RU" sz="2000" b="1" dirty="0" smtClean="0">
                <a:solidFill>
                  <a:schemeClr val="accent3"/>
                </a:solidFill>
                <a:latin typeface="Times New Roman" pitchFamily="18" charset="0"/>
                <a:cs typeface="Times New Roman" pitchFamily="18" charset="0"/>
              </a:rPr>
              <a:t>Назвать инструмент, применяемый при разметке? </a:t>
            </a:r>
            <a:r>
              <a:rPr lang="ru-RU" sz="2000" dirty="0" smtClean="0">
                <a:solidFill>
                  <a:schemeClr val="accent3"/>
                </a:solidFill>
                <a:latin typeface="Times New Roman" pitchFamily="18" charset="0"/>
                <a:cs typeface="Times New Roman" pitchFamily="18" charset="0"/>
              </a:rPr>
              <a:t>Основными инструментами для разметки являются:</a:t>
            </a:r>
          </a:p>
          <a:p>
            <a:pPr eaLnBrk="1" hangingPunct="1"/>
            <a:r>
              <a:rPr lang="ru-RU" sz="2000" b="1" dirty="0" smtClean="0">
                <a:solidFill>
                  <a:schemeClr val="accent3"/>
                </a:solidFill>
                <a:latin typeface="Times New Roman" pitchFamily="18" charset="0"/>
                <a:cs typeface="Times New Roman" pitchFamily="18" charset="0"/>
              </a:rPr>
              <a:t>Металлическая линейка</a:t>
            </a:r>
            <a:endParaRPr lang="ru-RU" sz="2000" dirty="0" smtClean="0">
              <a:solidFill>
                <a:schemeClr val="accent3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r>
              <a:rPr lang="ru-RU" sz="2000" b="1" dirty="0" smtClean="0">
                <a:solidFill>
                  <a:schemeClr val="accent3"/>
                </a:solidFill>
                <a:latin typeface="Times New Roman" pitchFamily="18" charset="0"/>
                <a:cs typeface="Times New Roman" pitchFamily="18" charset="0"/>
              </a:rPr>
              <a:t>Угольник </a:t>
            </a:r>
            <a:endParaRPr lang="ru-RU" sz="2000" dirty="0" smtClean="0">
              <a:solidFill>
                <a:schemeClr val="accent3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r>
              <a:rPr lang="ru-RU" sz="2000" b="1" dirty="0" smtClean="0">
                <a:solidFill>
                  <a:schemeClr val="accent3"/>
                </a:solidFill>
                <a:latin typeface="Times New Roman" pitchFamily="18" charset="0"/>
                <a:cs typeface="Times New Roman" pitchFamily="18" charset="0"/>
              </a:rPr>
              <a:t>Чертилки </a:t>
            </a:r>
            <a:endParaRPr lang="ru-RU" sz="2000" dirty="0" smtClean="0">
              <a:solidFill>
                <a:schemeClr val="accent3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r>
              <a:rPr lang="ru-RU" sz="2000" b="1" dirty="0" smtClean="0">
                <a:solidFill>
                  <a:schemeClr val="accent3"/>
                </a:solidFill>
                <a:latin typeface="Times New Roman" pitchFamily="18" charset="0"/>
                <a:cs typeface="Times New Roman" pitchFamily="18" charset="0"/>
              </a:rPr>
              <a:t>Циркуль </a:t>
            </a:r>
            <a:endParaRPr lang="ru-RU" sz="2000" dirty="0" smtClean="0">
              <a:solidFill>
                <a:schemeClr val="accent3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r>
              <a:rPr lang="ru-RU" sz="2000" b="1" dirty="0" smtClean="0">
                <a:solidFill>
                  <a:schemeClr val="accent3"/>
                </a:solidFill>
                <a:latin typeface="Times New Roman" pitchFamily="18" charset="0"/>
                <a:cs typeface="Times New Roman" pitchFamily="18" charset="0"/>
              </a:rPr>
              <a:t>Кернер</a:t>
            </a:r>
            <a:endParaRPr lang="ru-RU" sz="2000" dirty="0" smtClean="0">
              <a:solidFill>
                <a:schemeClr val="accent3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endParaRPr lang="ru-RU" sz="2000" dirty="0" smtClean="0">
              <a:solidFill>
                <a:schemeClr val="accent3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chertilka%20small.jpg"/>
          <p:cNvPicPr/>
          <p:nvPr/>
        </p:nvPicPr>
        <p:blipFill>
          <a:blip r:embed="rId3" cstate="print">
            <a:lum bright="-40000" contrast="40000"/>
          </a:blip>
          <a:srcRect/>
          <a:stretch>
            <a:fillRect/>
          </a:stretch>
        </p:blipFill>
        <p:spPr bwMode="auto">
          <a:xfrm>
            <a:off x="2411413" y="3933825"/>
            <a:ext cx="3024187" cy="2374900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5" name="Рисунок 4" descr="cyrkuli_small"/>
          <p:cNvPicPr/>
          <p:nvPr/>
        </p:nvPicPr>
        <p:blipFill>
          <a:blip r:embed="rId4" cstate="print">
            <a:lum bright="-40000" contrast="40000"/>
          </a:blip>
          <a:srcRect/>
          <a:stretch>
            <a:fillRect/>
          </a:stretch>
        </p:blipFill>
        <p:spPr bwMode="auto">
          <a:xfrm>
            <a:off x="5435600" y="3213100"/>
            <a:ext cx="3457575" cy="2303463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6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5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0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5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0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5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0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5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50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3" grpId="0"/>
      <p:bldP spid="18434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blipFill dpi="0" rotWithShape="0">
          <a:blip r:embed="rId2" cstate="print">
            <a:lum bright="18000"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z="4000" b="1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Как подготовить заготовку к разметке.</a:t>
            </a:r>
            <a:endParaRPr lang="ru-RU" sz="4000" smtClean="0">
              <a:solidFill>
                <a:srgbClr val="FF0066"/>
              </a:solidFill>
            </a:endParaRPr>
          </a:p>
        </p:txBody>
      </p:sp>
      <p:sp>
        <p:nvSpPr>
          <p:cNvPr id="19458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ru-RU" sz="240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(Перед окраской размечаемую поверхность необходимо:</a:t>
            </a:r>
          </a:p>
          <a:p>
            <a:pPr eaLnBrk="1" hangingPunct="1"/>
            <a:r>
              <a:rPr lang="ru-RU" sz="240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очистить ветошью от грязи, пыли и металлической щеткой — от следов окалины;</a:t>
            </a:r>
          </a:p>
          <a:p>
            <a:pPr eaLnBrk="1" hangingPunct="1"/>
            <a:r>
              <a:rPr lang="ru-RU" sz="240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обезжирить при помощи органических и неорганических растворителей;</a:t>
            </a:r>
          </a:p>
          <a:p>
            <a:pPr eaLnBrk="1" hangingPunct="1"/>
            <a:r>
              <a:rPr lang="ru-RU" sz="240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непосредственно окрасить, нанося состав на поверхность заготовки равномерно, тонким слоем. Для нанесения окрашивающего состава пользуются кистью и тампоном.</a:t>
            </a:r>
          </a:p>
          <a:p>
            <a:pPr eaLnBrk="1" hangingPunct="1"/>
            <a:r>
              <a:rPr lang="ru-RU" sz="240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При выполнении разметки вначале определяют базу, от которой будут наноситься риски). </a:t>
            </a:r>
          </a:p>
          <a:p>
            <a:pPr eaLnBrk="1" hangingPunct="1"/>
            <a:endParaRPr lang="ru-RU" smtClean="0">
              <a:solidFill>
                <a:srgbClr val="00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94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94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945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945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945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945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57" grpId="0"/>
      <p:bldP spid="19458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>
            <a:lum bright="18000"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z="4000" b="1" smtClean="0">
                <a:solidFill>
                  <a:srgbClr val="FF0000"/>
                </a:solidFill>
              </a:rPr>
              <a:t>Что служит базой при разметке?</a:t>
            </a:r>
            <a:endParaRPr lang="ru-RU" sz="4000" smtClean="0">
              <a:solidFill>
                <a:srgbClr val="FF0000"/>
              </a:solidFill>
            </a:endParaRPr>
          </a:p>
        </p:txBody>
      </p:sp>
      <p:sp>
        <p:nvSpPr>
          <p:cNvPr id="21506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ru-RU" smtClean="0"/>
              <a:t>(</a:t>
            </a:r>
            <a:r>
              <a:rPr lang="ru-RU" sz="2800" smtClean="0"/>
              <a:t>Базой называется поверхность или специально подготовленные риски, от которых производят измерения и отсчеты размер в процессе разметки. При плоскостной разметке базой могут служит:</a:t>
            </a:r>
          </a:p>
          <a:p>
            <a:pPr eaLnBrk="1" hangingPunct="1"/>
            <a:r>
              <a:rPr lang="ru-RU" sz="2800" smtClean="0"/>
              <a:t>обработанные наружные кромки плоских заготовок;</a:t>
            </a:r>
          </a:p>
          <a:p>
            <a:pPr eaLnBrk="1" hangingPunct="1"/>
            <a:r>
              <a:rPr lang="ru-RU" sz="2800" smtClean="0"/>
              <a:t>риски, наносимые в этом случае в первую очередь). </a:t>
            </a:r>
          </a:p>
          <a:p>
            <a:pPr eaLnBrk="1" hangingPunct="1"/>
            <a:endParaRPr lang="ru-RU" smtClean="0">
              <a:solidFill>
                <a:schemeClr val="folHlink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blipFill dpi="0" rotWithShape="0">
          <a:blip r:embed="rId2" cstate="print">
            <a:lum bright="18000"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z="4000" b="1" smtClean="0">
                <a:solidFill>
                  <a:srgbClr val="FFFF00"/>
                </a:solidFill>
              </a:rPr>
              <a:t>Правила выполнения приёмов разметки?</a:t>
            </a:r>
            <a:endParaRPr lang="ru-RU" sz="4000" smtClean="0">
              <a:solidFill>
                <a:srgbClr val="FFFF00"/>
              </a:solidFill>
            </a:endParaRPr>
          </a:p>
        </p:txBody>
      </p:sp>
      <p:sp>
        <p:nvSpPr>
          <p:cNvPr id="2150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5257800"/>
          </a:xfrm>
          <a:prstGeom prst="flowChartAlternateProcess">
            <a:avLst/>
          </a:prstGeom>
          <a:solidFill>
            <a:srgbClr val="00FF00"/>
          </a:solidFill>
        </p:spPr>
        <p:txBody>
          <a:bodyPr/>
          <a:lstStyle/>
          <a:p>
            <a:pPr eaLnBrk="1" hangingPunct="1"/>
            <a:r>
              <a:rPr lang="ru-RU" sz="1400" b="1" smtClean="0">
                <a:latin typeface="Times New Roman" pitchFamily="18" charset="0"/>
                <a:cs typeface="Times New Roman" pitchFamily="18" charset="0"/>
              </a:rPr>
              <a:t>(Правила выполнения приемов разметки:</a:t>
            </a:r>
          </a:p>
          <a:p>
            <a:pPr eaLnBrk="1" hangingPunct="1"/>
            <a:r>
              <a:rPr lang="ru-RU" sz="1400" b="1" smtClean="0">
                <a:latin typeface="Times New Roman" pitchFamily="18" charset="0"/>
                <a:cs typeface="Times New Roman" pitchFamily="18" charset="0"/>
              </a:rPr>
              <a:t>слой окрашивающего состава, наносимого на поверхность заготовки, должен:</a:t>
            </a:r>
          </a:p>
          <a:p>
            <a:pPr eaLnBrk="1" hangingPunct="1"/>
            <a:r>
              <a:rPr lang="ru-RU" sz="1400" b="1" smtClean="0">
                <a:latin typeface="Times New Roman" pitchFamily="18" charset="0"/>
                <a:cs typeface="Times New Roman" pitchFamily="18" charset="0"/>
              </a:rPr>
              <a:t>      быть:</a:t>
            </a:r>
          </a:p>
          <a:p>
            <a:pPr eaLnBrk="1" hangingPunct="1"/>
            <a:r>
              <a:rPr lang="ru-RU" sz="1400" b="1" smtClean="0">
                <a:latin typeface="Times New Roman" pitchFamily="18" charset="0"/>
                <a:cs typeface="Times New Roman" pitchFamily="18" charset="0"/>
              </a:rPr>
              <a:t>тонким;</a:t>
            </a:r>
          </a:p>
          <a:p>
            <a:pPr eaLnBrk="1" hangingPunct="1"/>
            <a:r>
              <a:rPr lang="ru-RU" sz="1400" b="1" smtClean="0">
                <a:latin typeface="Times New Roman" pitchFamily="18" charset="0"/>
                <a:cs typeface="Times New Roman" pitchFamily="18" charset="0"/>
              </a:rPr>
              <a:t>равномерным по толщине;</a:t>
            </a:r>
          </a:p>
          <a:p>
            <a:pPr eaLnBrk="1" hangingPunct="1"/>
            <a:r>
              <a:rPr lang="ru-RU" sz="1400" b="1" smtClean="0">
                <a:latin typeface="Times New Roman" pitchFamily="18" charset="0"/>
                <a:cs typeface="Times New Roman" pitchFamily="18" charset="0"/>
              </a:rPr>
              <a:t>необходимо полностью покрывать размечаемую поверхность;</a:t>
            </a:r>
          </a:p>
          <a:p>
            <a:pPr eaLnBrk="1" hangingPunct="1"/>
            <a:r>
              <a:rPr lang="ru-RU" sz="1400" b="1" smtClean="0">
                <a:latin typeface="Times New Roman" pitchFamily="18" charset="0"/>
                <a:cs typeface="Times New Roman" pitchFamily="18" charset="0"/>
              </a:rPr>
              <a:t>к разметке следует приступать только после его полного высыхания;</a:t>
            </a:r>
          </a:p>
          <a:p>
            <a:pPr eaLnBrk="1" hangingPunct="1"/>
            <a:r>
              <a:rPr lang="ru-RU" sz="1400" b="1" smtClean="0">
                <a:latin typeface="Times New Roman" pitchFamily="18" charset="0"/>
                <a:cs typeface="Times New Roman" pitchFamily="18" charset="0"/>
              </a:rPr>
              <a:t>при проведении риски точно совмещать линейку с исходными отмет­ками на детали и плотно прижимать к заготовке;</a:t>
            </a:r>
          </a:p>
          <a:p>
            <a:pPr eaLnBrk="1" hangingPunct="1"/>
            <a:r>
              <a:rPr lang="ru-RU" sz="1400" b="1" smtClean="0">
                <a:latin typeface="Times New Roman" pitchFamily="18" charset="0"/>
                <a:cs typeface="Times New Roman" pitchFamily="18" charset="0"/>
              </a:rPr>
              <a:t>чертилка должна быть хорошо заточена;</a:t>
            </a:r>
          </a:p>
          <a:p>
            <a:pPr eaLnBrk="1" hangingPunct="1"/>
            <a:r>
              <a:rPr lang="ru-RU" sz="1400" b="1" smtClean="0">
                <a:latin typeface="Times New Roman" pitchFamily="18" charset="0"/>
                <a:cs typeface="Times New Roman" pitchFamily="18" charset="0"/>
              </a:rPr>
              <a:t>риску необходимо:</a:t>
            </a:r>
          </a:p>
          <a:p>
            <a:pPr eaLnBrk="1" hangingPunct="1"/>
            <a:r>
              <a:rPr lang="ru-RU" sz="1400" b="1" smtClean="0">
                <a:latin typeface="Times New Roman" pitchFamily="18" charset="0"/>
                <a:cs typeface="Times New Roman" pitchFamily="18" charset="0"/>
              </a:rPr>
              <a:t>проводить одним непрерывным движением чертилки вдоль линейки;</a:t>
            </a:r>
          </a:p>
          <a:p>
            <a:pPr eaLnBrk="1" hangingPunct="1"/>
            <a:r>
              <a:rPr lang="ru-RU" sz="1400" b="1" smtClean="0">
                <a:latin typeface="Times New Roman" pitchFamily="18" charset="0"/>
                <a:cs typeface="Times New Roman" pitchFamily="18" charset="0"/>
              </a:rPr>
              <a:t>не наносить дважды по одному и тому же месту;</a:t>
            </a:r>
          </a:p>
          <a:p>
            <a:pPr eaLnBrk="1" hangingPunct="1"/>
            <a:r>
              <a:rPr lang="ru-RU" sz="1400" b="1" smtClean="0">
                <a:latin typeface="Times New Roman" pitchFamily="18" charset="0"/>
                <a:cs typeface="Times New Roman" pitchFamily="18" charset="0"/>
              </a:rPr>
              <a:t>при кернении разметочных рисок надо:</a:t>
            </a:r>
          </a:p>
          <a:p>
            <a:pPr eaLnBrk="1" hangingPunct="1"/>
            <a:r>
              <a:rPr lang="ru-RU" sz="1400" b="1" smtClean="0">
                <a:latin typeface="Times New Roman" pitchFamily="18" charset="0"/>
                <a:cs typeface="Times New Roman" pitchFamily="18" charset="0"/>
              </a:rPr>
              <a:t>убедиться в правильности заточки кернера;</a:t>
            </a:r>
          </a:p>
          <a:p>
            <a:pPr eaLnBrk="1" hangingPunct="1"/>
            <a:r>
              <a:rPr lang="ru-RU" sz="1400" b="1" smtClean="0">
                <a:latin typeface="Times New Roman" pitchFamily="18" charset="0"/>
                <a:cs typeface="Times New Roman" pitchFamily="18" charset="0"/>
              </a:rPr>
              <a:t>кернение производить легкими ударами молотка по кернеру так, чтобы глубина кернового углубления составляла примерно 0,5 мм; длинных — расстояние между углублениями должно быть 25—30 мм, коротких — 10—15 мм, линии малых окружностей диаметром до 15 мм накернивают в четырех взаимно перпендикулярных точках).</a:t>
            </a:r>
          </a:p>
          <a:p>
            <a:pPr eaLnBrk="1" hangingPunct="1">
              <a:buFontTx/>
              <a:buNone/>
            </a:pPr>
            <a:r>
              <a:rPr lang="ru-RU" sz="1400" b="1" smtClean="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pPr eaLnBrk="1" hangingPunct="1"/>
            <a:endParaRPr lang="ru-RU" sz="1400" smtClean="0">
              <a:solidFill>
                <a:schemeClr val="folHlink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68" decel="100000"/>
                                        <p:tgtEl>
                                          <p:spTgt spid="2150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68" decel="100000"/>
                                        <p:tgtEl>
                                          <p:spTgt spid="21505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68"/>
                                          </p:stCondLst>
                                        </p:cTn>
                                        <p:tgtEl>
                                          <p:spTgt spid="21505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68" fill="hold"/>
                                        <p:tgtEl>
                                          <p:spTgt spid="215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68"/>
                                          </p:stCondLst>
                                        </p:cTn>
                                        <p:tgtEl>
                                          <p:spTgt spid="215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68" fill="hold"/>
                                        <p:tgtEl>
                                          <p:spTgt spid="215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68"/>
                                          </p:stCondLst>
                                        </p:cTn>
                                        <p:tgtEl>
                                          <p:spTgt spid="215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15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15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15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150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150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150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150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150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150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150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150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150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2150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150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150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2150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2150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150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2150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2150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150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2150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2150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2150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2150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2150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2150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2150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2150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2150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2150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2150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2150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2150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2150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2150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2150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2150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2150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21506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21506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21506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21506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500" fill="hold"/>
                                        <p:tgtEl>
                                          <p:spTgt spid="21506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8" dur="500"/>
                                        <p:tgtEl>
                                          <p:spTgt spid="21506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3" dur="500" fill="hold"/>
                                        <p:tgtEl>
                                          <p:spTgt spid="21506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500" fill="hold"/>
                                        <p:tgtEl>
                                          <p:spTgt spid="21506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5" dur="500"/>
                                        <p:tgtEl>
                                          <p:spTgt spid="21506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05" grpId="0"/>
      <p:bldP spid="21506" grpId="0" build="p"/>
    </p:bldLst>
  </p:timing>
</p:sld>
</file>

<file path=ppt/theme/theme1.xml><?xml version="1.0" encoding="utf-8"?>
<a:theme xmlns:a="http://schemas.openxmlformats.org/drawingml/2006/main" name="Контакт">
  <a:themeElements>
    <a:clrScheme name="Общение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бщение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бщение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бщение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бщение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бщение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бщение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бщение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бщение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бщение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бщение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бщение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бщение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бщение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Контакт</Template>
  <TotalTime>950</TotalTime>
  <Words>1832</Words>
  <Application>Microsoft Office PowerPoint</Application>
  <PresentationFormat>Экран (4:3)</PresentationFormat>
  <Paragraphs>268</Paragraphs>
  <Slides>37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37</vt:i4>
      </vt:variant>
    </vt:vector>
  </HeadingPairs>
  <TitlesOfParts>
    <vt:vector size="38" baseType="lpstr">
      <vt:lpstr>Контакт</vt:lpstr>
      <vt:lpstr>Методическая разработка урок производственного обучения</vt:lpstr>
      <vt:lpstr>Тема урока: «Рубка металла» Цель урока</vt:lpstr>
      <vt:lpstr>Дидактические цели урока: </vt:lpstr>
      <vt:lpstr>Оборудование </vt:lpstr>
      <vt:lpstr>Организационный момент</vt:lpstr>
      <vt:lpstr>ВОДНЫЙ ИНСТРУКТАЖ  Опрос обучащихся по пройденной теме.</vt:lpstr>
      <vt:lpstr>Как подготовить заготовку к разметке.</vt:lpstr>
      <vt:lpstr>Что служит базой при разметке?</vt:lpstr>
      <vt:lpstr>Правила выполнения приёмов разметки?</vt:lpstr>
      <vt:lpstr>Вводный инструктаж</vt:lpstr>
      <vt:lpstr>Инструменты, применяемые при рубке </vt:lpstr>
      <vt:lpstr>Слайд 12</vt:lpstr>
      <vt:lpstr>    Слесарные молотки применяются при рубке в качестве ударного инструмента для создания силы резания и бывают двух видов с бойком: круглым; квадратным. </vt:lpstr>
      <vt:lpstr>Заточка режущего инструмента. Т.Б. Шаблоны для контроля заточки. </vt:lpstr>
      <vt:lpstr>Способы выполнения рубки</vt:lpstr>
      <vt:lpstr>   Зубило и молоток держат так, чтобы ударная часть и край рукоятки выступали на 15...30 мм .    </vt:lpstr>
      <vt:lpstr>Слайд 17</vt:lpstr>
      <vt:lpstr>Во время рубки очень важно принять правильную рабочую позу</vt:lpstr>
      <vt:lpstr>Основные правила и способы выполнения работ при рубке: </vt:lpstr>
      <vt:lpstr>б) рубка на плите </vt:lpstr>
      <vt:lpstr>Рубка широких плоскостей </vt:lpstr>
      <vt:lpstr>Приемы рубки: </vt:lpstr>
      <vt:lpstr>   Правила техники                       безопасности при слесарной рубке. </vt:lpstr>
      <vt:lpstr>Причины брака:</vt:lpstr>
      <vt:lpstr> Текущий инструктаж  </vt:lpstr>
      <vt:lpstr> Заключительный инструктаж  </vt:lpstr>
      <vt:lpstr>Слайд 27</vt:lpstr>
      <vt:lpstr>Слайд 28</vt:lpstr>
      <vt:lpstr>Слайд 29</vt:lpstr>
      <vt:lpstr>Слайд 30</vt:lpstr>
      <vt:lpstr>Слайд 31</vt:lpstr>
      <vt:lpstr>Слайд 32</vt:lpstr>
      <vt:lpstr>Слайд 33</vt:lpstr>
      <vt:lpstr>Слайд 34</vt:lpstr>
      <vt:lpstr>Слайд 35</vt:lpstr>
      <vt:lpstr>Критерии оценки работы при рубке </vt:lpstr>
      <vt:lpstr>КАРТОЧКА №1        Отметьте знаком «+» инструмент, который следует использовать для выполнения      работ, указанных в табл. 1.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Методическая разработка урока производственного обучения</dc:title>
  <dc:creator>Андрей</dc:creator>
  <cp:lastModifiedBy>Светлана</cp:lastModifiedBy>
  <cp:revision>68</cp:revision>
  <dcterms:created xsi:type="dcterms:W3CDTF">2010-12-19T12:45:50Z</dcterms:created>
  <dcterms:modified xsi:type="dcterms:W3CDTF">2017-02-13T00:08:16Z</dcterms:modified>
</cp:coreProperties>
</file>