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3" autoAdjust="0"/>
  </p:normalViewPr>
  <p:slideViewPr>
    <p:cSldViewPr>
      <p:cViewPr varScale="1">
        <p:scale>
          <a:sx n="95" d="100"/>
          <a:sy n="95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2D92-98A4-485C-ADA8-A5CB199545E9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помочь ребенку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 время адаптации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Подготовила: </a:t>
            </a:r>
          </a:p>
          <a:p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Ратько</a:t>
            </a:r>
            <a:r>
              <a:rPr lang="ru-RU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О.</a:t>
            </a:r>
            <a:r>
              <a:rPr lang="ru-RU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82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642918"/>
            <a:ext cx="84143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Психологи установили, что изо - деятельность для ребенка не только и не столько художественно - эстетическое действо, сколько возможность выплеснуть на бумагу свои чувства. Особое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удовольствие доставляет детям рисование фломастерами 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прикрепленном к стене листе бумаги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99855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3" y="5214950"/>
            <a:ext cx="1825611" cy="1643050"/>
          </a:xfrm>
          <a:prstGeom prst="rect">
            <a:avLst/>
          </a:prstGeom>
        </p:spPr>
      </p:pic>
      <p:pic>
        <p:nvPicPr>
          <p:cNvPr id="7" name="Рисунок 6" descr="icDYh1Xq1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500570"/>
            <a:ext cx="2476517" cy="1857388"/>
          </a:xfrm>
          <a:prstGeom prst="rect">
            <a:avLst/>
          </a:prstGeom>
        </p:spPr>
      </p:pic>
      <p:pic>
        <p:nvPicPr>
          <p:cNvPr id="8" name="Рисунок 7" descr="v5fhD7C8Nz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143248"/>
            <a:ext cx="1577295" cy="2098428"/>
          </a:xfrm>
          <a:prstGeom prst="rect">
            <a:avLst/>
          </a:prstGeom>
        </p:spPr>
      </p:pic>
      <p:pic>
        <p:nvPicPr>
          <p:cNvPr id="9" name="Рисунок 8" descr="zZd8ltzMZv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429000"/>
            <a:ext cx="2263764" cy="1697823"/>
          </a:xfrm>
          <a:prstGeom prst="rect">
            <a:avLst/>
          </a:prstGeom>
        </p:spPr>
      </p:pic>
    </p:spTree>
  </p:cSld>
  <p:clrMapOvr>
    <a:masterClrMapping/>
  </p:clrMapOvr>
  <p:transition advTm="10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928670"/>
            <a:ext cx="7786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Умиротворяющее действуют на детей игры с песком и водой, а в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период адаптации оказывают и расслабляющее действие.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игр в нем используем небьющиеся формочки, сита, воронки,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баночки.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Дети любят купать в ванночки пупсиков, пускать кораблики,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вылавливать сачком и крючком шарики, колечки.</a:t>
            </a:r>
          </a:p>
          <a:p>
            <a:endParaRPr lang="ru-RU" dirty="0"/>
          </a:p>
        </p:txBody>
      </p:sp>
      <p:pic>
        <p:nvPicPr>
          <p:cNvPr id="5" name="Рисунок 4" descr="14382678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86256"/>
            <a:ext cx="2071702" cy="2071702"/>
          </a:xfrm>
          <a:prstGeom prst="rect">
            <a:avLst/>
          </a:prstGeom>
        </p:spPr>
      </p:pic>
    </p:spTree>
  </p:cSld>
  <p:clrMapOvr>
    <a:masterClrMapping/>
  </p:clrMapOvr>
  <p:transition advTm="104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642918"/>
            <a:ext cx="77867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Ласковое обращение с ребенком,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периодическое пребывание его 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руках взрослого дает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ему чувство защищенности,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помогает быстрее адаптироваться.</a:t>
            </a: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_n8IaGSHA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071810"/>
            <a:ext cx="1232288" cy="1643050"/>
          </a:xfrm>
          <a:prstGeom prst="rect">
            <a:avLst/>
          </a:prstGeom>
        </p:spPr>
      </p:pic>
      <p:pic>
        <p:nvPicPr>
          <p:cNvPr id="7" name="Рисунок 6" descr="zC5JYBCqp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786058"/>
            <a:ext cx="1651000" cy="2197100"/>
          </a:xfrm>
          <a:prstGeom prst="rect">
            <a:avLst/>
          </a:prstGeom>
        </p:spPr>
      </p:pic>
      <p:pic>
        <p:nvPicPr>
          <p:cNvPr id="8" name="Рисунок 7" descr="u8L10OZ40m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4000504"/>
            <a:ext cx="2549516" cy="1912137"/>
          </a:xfrm>
          <a:prstGeom prst="rect">
            <a:avLst/>
          </a:prstGeom>
        </p:spPr>
      </p:pic>
      <p:pic>
        <p:nvPicPr>
          <p:cNvPr id="9" name="Рисунок 8" descr="crawl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1546" y="4786322"/>
            <a:ext cx="4262454" cy="2071678"/>
          </a:xfrm>
          <a:prstGeom prst="rect">
            <a:avLst/>
          </a:prstGeom>
        </p:spPr>
      </p:pic>
    </p:spTree>
  </p:cSld>
  <p:clrMapOvr>
    <a:masterClrMapping/>
  </p:clrMapOvr>
  <p:transition advTm="88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14480" y="500042"/>
            <a:ext cx="65722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Эмоциональное общение возникает на основе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совместных действий,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сопровождаемых улыбкой,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ласковой интонацией, проявлением заботы к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каждому малышу.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_i3O7llIM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643182"/>
            <a:ext cx="1505857" cy="2003387"/>
          </a:xfrm>
          <a:prstGeom prst="rect">
            <a:avLst/>
          </a:prstGeom>
        </p:spPr>
      </p:pic>
      <p:pic>
        <p:nvPicPr>
          <p:cNvPr id="7" name="Рисунок 6" descr="4gPZxrK1y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4786322"/>
            <a:ext cx="2216139" cy="1662104"/>
          </a:xfrm>
          <a:prstGeom prst="rect">
            <a:avLst/>
          </a:prstGeom>
        </p:spPr>
      </p:pic>
      <p:pic>
        <p:nvPicPr>
          <p:cNvPr id="8" name="Рисунок 7" descr="OFSeHhQz5i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2786058"/>
            <a:ext cx="1428760" cy="1900817"/>
          </a:xfrm>
          <a:prstGeom prst="rect">
            <a:avLst/>
          </a:prstGeom>
        </p:spPr>
      </p:pic>
      <p:pic>
        <p:nvPicPr>
          <p:cNvPr id="9" name="Рисунок 8" descr="img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4071942"/>
            <a:ext cx="3857652" cy="26432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8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14356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Первые игры должны быть фронтальными, чтобы ни один ребенок не чувствовал себя обделенным вниманием. Инициатором игр всегда выступает воспитатель. Игры выбираются с учетом игровых возможностей детей,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места проведения и т. д. Сгладить адаптационный период помогут физические упражнения и игры, которые можно проводить по несколько раз в день.</a:t>
            </a:r>
          </a:p>
          <a:p>
            <a:endParaRPr lang="ru-RU" dirty="0"/>
          </a:p>
        </p:txBody>
      </p:sp>
      <p:pic>
        <p:nvPicPr>
          <p:cNvPr id="5" name="Рисунок 4" descr="3BiwPq-u9U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071810"/>
            <a:ext cx="2000264" cy="1500198"/>
          </a:xfrm>
          <a:prstGeom prst="rect">
            <a:avLst/>
          </a:prstGeom>
        </p:spPr>
      </p:pic>
      <p:pic>
        <p:nvPicPr>
          <p:cNvPr id="6" name="Рисунок 5" descr="iqsL3Jg9u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4643446"/>
            <a:ext cx="2381267" cy="1785950"/>
          </a:xfrm>
          <a:prstGeom prst="rect">
            <a:avLst/>
          </a:prstGeom>
        </p:spPr>
      </p:pic>
      <p:pic>
        <p:nvPicPr>
          <p:cNvPr id="7" name="Рисунок 6" descr="m4QACUuTqZ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3071810"/>
            <a:ext cx="2000263" cy="1500198"/>
          </a:xfrm>
          <a:prstGeom prst="rect">
            <a:avLst/>
          </a:prstGeom>
        </p:spPr>
      </p:pic>
      <p:pic>
        <p:nvPicPr>
          <p:cNvPr id="8" name="Рисунок 7" descr="child-00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3921546"/>
            <a:ext cx="1928826" cy="24364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71480"/>
            <a:ext cx="7000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«Иди ко мне»</a:t>
            </a:r>
          </a:p>
          <a:p>
            <a:pPr algn="ctr"/>
            <a:endParaRPr lang="ru-RU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Ход игры.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Взрослый отходит от ребенка на несколько шагов и манит его к себе,  ласково приговаривая: 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«Иди ко мне, мой хороший!»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Когда ребенок приходит, воспитатель обнимает его: 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«Ах, какой хороший ко мне Коля пришел!»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повторяется.</a:t>
            </a:r>
          </a:p>
          <a:p>
            <a:endParaRPr lang="ru-RU" dirty="0"/>
          </a:p>
        </p:txBody>
      </p:sp>
      <p:pic>
        <p:nvPicPr>
          <p:cNvPr id="6" name="Рисунок 5" descr="baby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928934"/>
            <a:ext cx="2286013" cy="3352819"/>
          </a:xfrm>
          <a:prstGeom prst="rect">
            <a:avLst/>
          </a:prstGeom>
        </p:spPr>
      </p:pic>
    </p:spTree>
  </p:cSld>
  <p:clrMapOvr>
    <a:masterClrMapping/>
  </p:clrMapOvr>
  <p:transition advTm="8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14356"/>
            <a:ext cx="8216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«Прячем мишку»</a:t>
            </a:r>
            <a:endParaRPr lang="ru-RU" dirty="0" smtClean="0"/>
          </a:p>
          <a:p>
            <a:pPr algn="ctr"/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Ход игры.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 прячет знакомую детям большую игрушку, так,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она была немного видна. Говоря: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«Где мишка?»,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ищет его вместе с детьми.  Когда малыши найду игрушку, взрослый прячет ее так, чтоб найти было сложнее. После игры с мишкой, прячется сам воспитатель, громко произнося 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«ку-ку».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Когда ребенок найдет его, он перебегает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 прячется в другом месте. Потом взрослый предлагает спрятаться кому-нибудь из детей.</a:t>
            </a:r>
          </a:p>
          <a:p>
            <a:endParaRPr lang="ru-RU" dirty="0"/>
          </a:p>
        </p:txBody>
      </p:sp>
      <p:pic>
        <p:nvPicPr>
          <p:cNvPr id="5" name="Рисунок 4" descr="69391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86256"/>
            <a:ext cx="1643074" cy="2033594"/>
          </a:xfrm>
          <a:prstGeom prst="rect">
            <a:avLst/>
          </a:prstGeom>
        </p:spPr>
      </p:pic>
      <p:pic>
        <p:nvPicPr>
          <p:cNvPr id="7" name="Рисунок 6" descr="request_2__kaytlin_by_amandahiineex3-d4hgzr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929066"/>
            <a:ext cx="2214578" cy="2526890"/>
          </a:xfrm>
          <a:prstGeom prst="rect">
            <a:avLst/>
          </a:prstGeom>
        </p:spPr>
      </p:pic>
    </p:spTree>
  </p:cSld>
  <p:clrMapOvr>
    <a:masterClrMapping/>
  </p:clrMapOvr>
  <p:transition advTm="165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7858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ПЕРЕДАЙ КОЛОКОЛЬЧИК.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Материал. Колокольчик.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Ход игры. Дети сидят на стульях полукругом. В центре стоит воспитатель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 колокольчиком в руках. Он звонит в колокольчик и говорит: «Тот, кого я позову, будет звонить в колокольчик. Таня, иди, возьми колокольчик». Девочка становится на место взрослого, звонит в колокольчик и приглашает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другого ребенка, называя его по имени (или показывая рукой) 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843020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000372"/>
            <a:ext cx="3857651" cy="3324246"/>
          </a:xfrm>
          <a:prstGeom prst="rect">
            <a:avLst/>
          </a:prstGeom>
        </p:spPr>
      </p:pic>
    </p:spTree>
  </p:cSld>
  <p:clrMapOvr>
    <a:masterClrMapping/>
  </p:clrMapOvr>
  <p:transition advTm="11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071546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Главной фигурой и центром внимания для двухлетних детей всегда остается взрослый, поэтому они с большим интересом наблюдают за нашей деятельностью. Если малыши не расположены в данный момент к подвижным играм, можно почитать им сказку или поиграть в спокойные игры.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Bnign7GMA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14620"/>
            <a:ext cx="1449795" cy="1928802"/>
          </a:xfrm>
          <a:prstGeom prst="rect">
            <a:avLst/>
          </a:prstGeom>
        </p:spPr>
      </p:pic>
      <p:pic>
        <p:nvPicPr>
          <p:cNvPr id="6" name="Рисунок 5" descr="nt1DtvTjT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000636"/>
            <a:ext cx="1692260" cy="1269195"/>
          </a:xfrm>
          <a:prstGeom prst="rect">
            <a:avLst/>
          </a:prstGeom>
        </p:spPr>
      </p:pic>
      <p:pic>
        <p:nvPicPr>
          <p:cNvPr id="7" name="Рисунок 6" descr="ORC7MHFjjX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2928934"/>
            <a:ext cx="2190765" cy="1643074"/>
          </a:xfrm>
          <a:prstGeom prst="rect">
            <a:avLst/>
          </a:prstGeom>
        </p:spPr>
      </p:pic>
      <p:pic>
        <p:nvPicPr>
          <p:cNvPr id="8" name="Рисунок 7" descr="25a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692154"/>
            <a:ext cx="1338266" cy="1399096"/>
          </a:xfrm>
          <a:prstGeom prst="rect">
            <a:avLst/>
          </a:prstGeom>
        </p:spPr>
      </p:pic>
      <p:pic>
        <p:nvPicPr>
          <p:cNvPr id="9" name="Рисунок 8" descr="f453b84f80b845d80212f4442e39713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2500306"/>
            <a:ext cx="2143140" cy="4160213"/>
          </a:xfrm>
          <a:prstGeom prst="rect">
            <a:avLst/>
          </a:prstGeom>
        </p:spPr>
      </p:pic>
    </p:spTree>
  </p:cSld>
  <p:clrMapOvr>
    <a:masterClrMapping/>
  </p:clrMapOvr>
  <p:transition advTm="9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1000108"/>
            <a:ext cx="8715436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с родителями.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Необходимое условие успешной адаптации - согласованность действий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родителей и воспитателей, сближение подходов к индивидуальным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особенностям ребенка в семье и детском саду.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Родители, отдавая ребенка в детский сад, испытывают тревогу за его</a:t>
            </a:r>
            <a:endParaRPr kumimoji="0" lang="ru-RU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судьбу. Чутко улавливая состояние и настроение своих близких, особенно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мамы, ребенок тоже тревожится.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 наша задача - успокоить прежде всего взрослых: приглашаем 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осмотреть групповые помещения, показываем кровать, игрушки, знакомим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с режимом дня, вместе обсуждаем, как облегчить период адаптации.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В свою очередь родители должны внимательно прислушиваться к нашим советам, принимать к сведению наши консультации, наблюдения 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пожелания.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endParaRPr kumimoji="0" lang="ru-RU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boh4d0Us3Z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572008"/>
            <a:ext cx="1503492" cy="2000240"/>
          </a:xfrm>
          <a:prstGeom prst="rect">
            <a:avLst/>
          </a:prstGeom>
        </p:spPr>
      </p:pic>
      <p:pic>
        <p:nvPicPr>
          <p:cNvPr id="8" name="Рисунок 7" descr="yGiZQm7zmV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714884"/>
            <a:ext cx="1428760" cy="1900818"/>
          </a:xfrm>
          <a:prstGeom prst="rect">
            <a:avLst/>
          </a:prstGeom>
        </p:spPr>
      </p:pic>
      <p:pic>
        <p:nvPicPr>
          <p:cNvPr id="9" name="Рисунок 8" descr="odtCppz47U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5214950"/>
            <a:ext cx="1763698" cy="1322774"/>
          </a:xfrm>
          <a:prstGeom prst="rect">
            <a:avLst/>
          </a:prstGeom>
        </p:spPr>
      </p:pic>
      <p:pic>
        <p:nvPicPr>
          <p:cNvPr id="10" name="Рисунок 9" descr="2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4500570"/>
            <a:ext cx="1384798" cy="2000264"/>
          </a:xfrm>
          <a:prstGeom prst="rect">
            <a:avLst/>
          </a:prstGeom>
        </p:spPr>
      </p:pic>
    </p:spTree>
  </p:cSld>
  <p:clrMapOvr>
    <a:masterClrMapping/>
  </p:clrMapOvr>
  <p:transition advTm="22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9" y="785794"/>
            <a:ext cx="7358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Адаптация</a:t>
            </a: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-это процесс приспособления 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организма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личности ребенка к новой обстановке и новым условиям.</a:t>
            </a:r>
          </a:p>
        </p:txBody>
      </p:sp>
    </p:spTree>
  </p:cSld>
  <p:clrMapOvr>
    <a:masterClrMapping/>
  </p:clrMapOvr>
  <p:transition advTm="56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714356"/>
            <a:ext cx="85011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 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Степени адаптации:</a:t>
            </a:r>
            <a:endParaRPr lang="ru-RU" sz="3200" b="1" dirty="0" smtClean="0"/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Период 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легкой адаптации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длится 1–2 недели. У ребенка постепенно нормализуется сон и аппетит, восстанавливается эмоциональное состояние и интерес  к окружающему миру, налаживаются взаимоотношения со взрослыми и сверстниками. Отношения с близкими людьми не нарушаются, ребенок достаточно активен, но не возбужден. Снижение защитных сил организма выражено незначительно, и к концу второй-третьей недели они восстанавливаются.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Острых заболеваний не возникает.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0_240e2_145f1f8a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071810"/>
            <a:ext cx="3714776" cy="3071834"/>
          </a:xfrm>
          <a:prstGeom prst="rect">
            <a:avLst/>
          </a:prstGeom>
        </p:spPr>
      </p:pic>
    </p:spTree>
  </p:cSld>
  <p:clrMapOvr>
    <a:masterClrMapping/>
  </p:clrMapOvr>
  <p:transition advTm="182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335846"/>
            <a:ext cx="821537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 время адаптации 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средней тяжести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нарушения в поведении и общем состоянии ребенка выражены ярче, привыкание к яслям длится дольше. Сон и аппетит восстанавливаются только через 30–40 дней, настроение неустойчиво, в течение месяца значительно снижается активность малыша: он часто плачет, малоподвижен, не проявляет интереса к игрушкам, отказывается от занятий, практически не разговаривает. Эти изменения могут длиться до полутора месяцев. Отчетливо выражены изменения в деятельности вегетативной нервной системы: это могут быть функциональное нарушение стула, бледность, потливость, тени под глазами, пылающие щечки, могут усилиться проявления экссудативного диатеза. Особенно ярко эти проявления отмечаются перед началом заболевания, которое протекает, как правило, в форме острой респираторной инфекции.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QDjV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071941"/>
            <a:ext cx="2928958" cy="2594219"/>
          </a:xfrm>
          <a:prstGeom prst="rect">
            <a:avLst/>
          </a:prstGeom>
        </p:spPr>
      </p:pic>
    </p:spTree>
  </p:cSld>
  <p:clrMapOvr>
    <a:masterClrMapping/>
  </p:clrMapOvr>
  <p:transition advTm="23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5" y="857232"/>
            <a:ext cx="864399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Особую тревогу родителей и воспитателей вызывает состояние 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тяжелой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адаптации. Ребенок начинает длительно и тяжело болеть, одно заболевание почти без перерыва сменяет другое, защитные силы организма подорваны и уже не выполняют свою роль. Другой вариант тяжелого протекания адаптационного периода — неадекватное поведение ребенка, которое граничит с невротическим состоянием. Аппетит снижается сильно и надолго, может возникнуть стойкий отказ от еды или невротическая рвота при попытке накормить ребенка. Ребенок плохо засыпает, вскрикивает и плачет во сне, просыпается со слезами; сон чуткий и короткий. Во время бодрствования ребенок подавлен, не интересуется окружающим, избегает других детей или ведет себя агрессивно.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z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071942"/>
            <a:ext cx="2357454" cy="2401935"/>
          </a:xfrm>
          <a:prstGeom prst="rect">
            <a:avLst/>
          </a:prstGeom>
        </p:spPr>
      </p:pic>
    </p:spTree>
  </p:cSld>
  <p:clrMapOvr>
    <a:masterClrMapping/>
  </p:clrMapOvr>
  <p:transition advTm="216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" y="214290"/>
            <a:ext cx="878687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Факторы влияющие на успешность привыкания ребенка к детскому учреждению?</a:t>
            </a:r>
          </a:p>
          <a:p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1.Физическое состояние как фактор, влияющий на адаптацию.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Прежде всего характер адаптации связан с физическим состоянием ребенка. Здоровый, физически развитый малыш обладает лучшими возможностями, он лучше справляется с трудностями. Дети нервно и соматически ослабленные, быстро утомляющиеся, имеющие плохой аппетит и плохой сон, испытывают, как правило, большие трудности в период адаптации.</a:t>
            </a: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2.Возраст ребенка как фактор, влияющий на адаптацию.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Этот фактор имеет глубинную связь с привязанностью ребенка к маме и возникающими на этой основе невротическими формами поведения. Многие дети в возрасте от 6 месяцев до 2,5 лет трудно адаптируются к яслям, но особенно это заметно в возрасте от 8 месяцев до 1 года 2 месяцев, т.е. в период, когда совпадают беспокойство при разлуке с матерью и страх посторонних.</a:t>
            </a: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3.Степень </a:t>
            </a:r>
            <a:r>
              <a:rPr lang="ru-RU" sz="1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сформированности</a:t>
            </a: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общения и предметной деятельности.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Установлено, что дети, которые испытывают трудности в привыкании к детскому учреждению, чаще всего имеют в семье преимущественно эмоциональные контакты со взрослыми. Дома с ними мало играют, а если и играют, то не слишком активизируют инициативу, самостоятельность малышей. У таких детей чрезмерно развита потребность во внимании, ласке, физических контактах. </a:t>
            </a: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4.Отношение ребенка к ровесникам.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Большое влияние на течение адаптации оказывает и отношение ребенка к ровесникам. Дети, которые с трудом привыкают к детскому учреждению, часто сторонятся сверстников, плачут при их приближении, иногда ведут себя агрессивно по отношению к ним. </a:t>
            </a: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5.Характер взаимоотношений в семье.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мать тревожно-мнительна и слишком опекает ребенка, если она обладает конфликтным характером и предпочитает авторитарный стиль воспитания, если родители испытывают трудности в общении с окружающими, если в семье часто происходят ссоры, — всё это может явиться причиной невротизации ребенка и его трудной адаптации к дошкольному учреждению.</a:t>
            </a:r>
          </a:p>
          <a:p>
            <a:endParaRPr lang="ru-RU" sz="1400" dirty="0"/>
          </a:p>
        </p:txBody>
      </p:sp>
    </p:spTree>
    <p:custDataLst>
      <p:tags r:id="rId1"/>
    </p:custDataLst>
  </p:cSld>
  <p:clrMapOvr>
    <a:masterClrMapping/>
  </p:clrMapOvr>
  <p:transition advTm="54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285728"/>
            <a:ext cx="73140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Успешная адаптация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5" y="1714488"/>
            <a:ext cx="88583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Хороший аппетит</a:t>
            </a:r>
          </a:p>
          <a:p>
            <a:pPr>
              <a:buFontTx/>
              <a:buChar char="-"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Tx/>
              <a:buChar char="-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Спокойный сон</a:t>
            </a:r>
          </a:p>
          <a:p>
            <a:pPr>
              <a:buFontTx/>
              <a:buChar char="-"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Tx/>
              <a:buChar char="-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Охотное общение с другими детьми</a:t>
            </a:r>
          </a:p>
          <a:p>
            <a:pPr>
              <a:buFontTx/>
              <a:buChar char="-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Адекватная реакция на любое предложение воспитателя</a:t>
            </a:r>
          </a:p>
          <a:p>
            <a:pPr>
              <a:buFontTx/>
              <a:buChar char="-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Нормальное эмоциональное состояние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7" name="Рисунок 6" descr="detia-8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285860"/>
            <a:ext cx="1143008" cy="1183468"/>
          </a:xfrm>
          <a:prstGeom prst="rect">
            <a:avLst/>
          </a:prstGeom>
        </p:spPr>
      </p:pic>
      <p:pic>
        <p:nvPicPr>
          <p:cNvPr id="8" name="Рисунок 7" descr="gifsnature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428868"/>
            <a:ext cx="1000132" cy="1155708"/>
          </a:xfrm>
          <a:prstGeom prst="rect">
            <a:avLst/>
          </a:prstGeom>
        </p:spPr>
      </p:pic>
      <p:pic>
        <p:nvPicPr>
          <p:cNvPr id="9" name="Рисунок 8" descr="1650327_html_m2561d5f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5429264"/>
            <a:ext cx="5286412" cy="1257717"/>
          </a:xfrm>
          <a:prstGeom prst="rect">
            <a:avLst/>
          </a:prstGeom>
        </p:spPr>
      </p:pic>
      <p:pic>
        <p:nvPicPr>
          <p:cNvPr id="10" name="Рисунок 9" descr="804689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4857760"/>
            <a:ext cx="1143008" cy="1143008"/>
          </a:xfrm>
          <a:prstGeom prst="rect">
            <a:avLst/>
          </a:prstGeom>
        </p:spPr>
      </p:pic>
      <p:pic>
        <p:nvPicPr>
          <p:cNvPr id="11" name="Рисунок 10" descr="zvezd7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2643182"/>
            <a:ext cx="1428760" cy="1428760"/>
          </a:xfrm>
          <a:prstGeom prst="rect">
            <a:avLst/>
          </a:prstGeom>
        </p:spPr>
      </p:pic>
    </p:spTree>
  </p:cSld>
  <p:clrMapOvr>
    <a:masterClrMapping/>
  </p:clrMapOvr>
  <p:transition advTm="5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9" y="785794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Средства быстрой адаптации ребенка к условиях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ДОУ.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14311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Сформированные навыки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самообслуживания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357562"/>
            <a:ext cx="457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Умение самостоятельно играть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5" y="4143380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Сформированный навык общения с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детьми и взрослыми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5500702"/>
            <a:ext cx="653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Культурно – гигиенические навыки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" name="Рисунок 12" descr="c23b0c84d5c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00174"/>
            <a:ext cx="2214578" cy="1364798"/>
          </a:xfrm>
          <a:prstGeom prst="rect">
            <a:avLst/>
          </a:prstGeom>
        </p:spPr>
      </p:pic>
      <p:pic>
        <p:nvPicPr>
          <p:cNvPr id="14" name="Рисунок 13" descr="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2643182"/>
            <a:ext cx="1143008" cy="1839964"/>
          </a:xfrm>
          <a:prstGeom prst="rect">
            <a:avLst/>
          </a:prstGeom>
        </p:spPr>
      </p:pic>
      <p:pic>
        <p:nvPicPr>
          <p:cNvPr id="15" name="Рисунок 14" descr="cow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3714752"/>
            <a:ext cx="1000132" cy="1466860"/>
          </a:xfrm>
          <a:prstGeom prst="rect">
            <a:avLst/>
          </a:prstGeom>
        </p:spPr>
      </p:pic>
      <p:pic>
        <p:nvPicPr>
          <p:cNvPr id="16" name="Рисунок 15" descr="Bebe-Diaper-6381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4786322"/>
            <a:ext cx="1285884" cy="1714512"/>
          </a:xfrm>
          <a:prstGeom prst="rect">
            <a:avLst/>
          </a:prstGeom>
        </p:spPr>
      </p:pic>
    </p:spTree>
  </p:cSld>
  <p:clrMapOvr>
    <a:masterClrMapping/>
  </p:clrMapOvr>
  <p:transition advTm="126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сотруднечество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!!!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500174"/>
            <a:ext cx="8606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Адаптация к детскому саду — тяжелое время для каждого ребенка. Это не только процесс привыкания к новой обстановке, к новому режиму дня, к новым отношениям, но и выработка новых умений и навыков. 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643314"/>
            <a:ext cx="9122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стремимся к тому, чтобы ребенок справился с трудностями привыкания к новой среде на уровне легкой адаптации, и всячески предупреждаем и не допускаем проявлений тяжелой адаптации.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 descr="9413453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572007"/>
            <a:ext cx="2357454" cy="21048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5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1" y="285728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внимание!!!!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6008_html_1c304d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000636"/>
            <a:ext cx="8643999" cy="1428760"/>
          </a:xfrm>
          <a:prstGeom prst="rect">
            <a:avLst/>
          </a:prstGeom>
        </p:spPr>
      </p:pic>
      <p:pic>
        <p:nvPicPr>
          <p:cNvPr id="6" name="Рисунок 5" descr="ac2279a6188849f395506c0daa1584f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-214338"/>
            <a:ext cx="5572164" cy="55721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4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1214422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Проблема адаптации детей второго - третьего года жизни к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условиям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дошкольного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учреждения очень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актуальна. От того, как пройдет привыкание ребенка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новому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распорядку дня, к незнакомым взрослым и сверстникам,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зависят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физическое и психическое развитие,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дальнейшее благополучное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существование в детском саду и в семье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 сожалению, этот процесс протекает зачастую сложно и болезненно. </a:t>
            </a:r>
          </a:p>
        </p:txBody>
      </p:sp>
      <p:pic>
        <p:nvPicPr>
          <p:cNvPr id="6" name="Рисунок 5" descr="2908650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429132"/>
            <a:ext cx="2166822" cy="1563686"/>
          </a:xfrm>
          <a:prstGeom prst="rect">
            <a:avLst/>
          </a:prstGeom>
        </p:spPr>
      </p:pic>
      <p:pic>
        <p:nvPicPr>
          <p:cNvPr id="7" name="Рисунок 6" descr="rebenok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429132"/>
            <a:ext cx="2864821" cy="1918084"/>
          </a:xfrm>
          <a:prstGeom prst="rect">
            <a:avLst/>
          </a:prstGeom>
        </p:spPr>
      </p:pic>
      <p:pic>
        <p:nvPicPr>
          <p:cNvPr id="8" name="Рисунок 7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572008"/>
            <a:ext cx="2738436" cy="1545891"/>
          </a:xfrm>
          <a:prstGeom prst="rect">
            <a:avLst/>
          </a:prstGeom>
        </p:spPr>
      </p:pic>
    </p:spTree>
  </p:cSld>
  <p:clrMapOvr>
    <a:masterClrMapping/>
  </p:clrMapOvr>
  <p:transition advTm="163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928670"/>
            <a:ext cx="79962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 адаптации зависит от нескольких факторов:</a:t>
            </a:r>
          </a:p>
          <a:p>
            <a:pPr marL="342900" indent="-342900">
              <a:buAutoNum type="arabicPeriod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возраста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(труднее всего переносят изменения условий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жизни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детей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10-11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месяцев до полутора лет) ;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состояние здоровья и уровня развития ребенка;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биологического и социального анамнеза (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протекание беременности, осложнения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родах; условия после рождения и т. п.)</a:t>
            </a:r>
          </a:p>
          <a:p>
            <a:endParaRPr lang="ru-RU" dirty="0"/>
          </a:p>
        </p:txBody>
      </p:sp>
      <p:pic>
        <p:nvPicPr>
          <p:cNvPr id="6" name="Рисунок 5" descr="gifnr2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429132"/>
            <a:ext cx="2446892" cy="2287516"/>
          </a:xfrm>
          <a:prstGeom prst="rect">
            <a:avLst/>
          </a:prstGeom>
        </p:spPr>
      </p:pic>
    </p:spTree>
  </p:cSld>
  <p:clrMapOvr>
    <a:masterClrMapping/>
  </p:clrMapOvr>
  <p:transition advTm="13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642918"/>
            <a:ext cx="83582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адаптация ребенка произошла быстрее мы в своей работе делаем следующее: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Создание эмоционально благоприятной атмосферы в группе.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Работа с родителями, которую желательно начать еще до поступления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ребенка в детский сад.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Правильная организация игровой деятельности в адаптационной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период, направленной на формирование эмоциональных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Контактов «ребенок-взрослый» и «ребенок-ребенок» и обязательно  включающей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 и упражнения.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 Создание эмоционально благоприятной атмосферы в группе.</a:t>
            </a:r>
          </a:p>
          <a:p>
            <a:endParaRPr lang="ru-RU" dirty="0"/>
          </a:p>
        </p:txBody>
      </p:sp>
      <p:pic>
        <p:nvPicPr>
          <p:cNvPr id="6" name="Рисунок 5" descr="111111111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286256"/>
            <a:ext cx="2357454" cy="2357454"/>
          </a:xfrm>
          <a:prstGeom prst="rect">
            <a:avLst/>
          </a:prstGeom>
        </p:spPr>
      </p:pic>
    </p:spTree>
  </p:cSld>
  <p:clrMapOvr>
    <a:masterClrMapping/>
  </p:clrMapOvr>
  <p:transition advTm="15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500042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эмоционально благоприятной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атмосферы в группе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5307ab14494b43a796891921929ea1a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857628"/>
            <a:ext cx="2071702" cy="2501678"/>
          </a:xfrm>
          <a:prstGeom prst="rect">
            <a:avLst/>
          </a:prstGeom>
        </p:spPr>
      </p:pic>
    </p:spTree>
  </p:cSld>
  <p:clrMapOvr>
    <a:masterClrMapping/>
  </p:clrMapOvr>
  <p:transition advTm="55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35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071546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Необходимо сформировать у ребенка положительную установку, желание идти в детский сад.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этого мы создаем атмосферу тепла, уюта и благожелательности в группе. Если ребенок с первых дней почувствует это тепло, исчезнут его волнения и страхи, намного легче пройдет адаптация.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Практически любой малыш в первое время испытывает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дискомфорт от размеров групповой комнаты и спальни - они слишком большие, не такие, как дома.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ребенку было приятно приходить в детский сад мы стараемся «одомашнить» группу.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Делаем более уютным.</a:t>
            </a:r>
          </a:p>
          <a:p>
            <a:endParaRPr lang="ru-RU" sz="2400" dirty="0"/>
          </a:p>
        </p:txBody>
      </p:sp>
      <p:pic>
        <p:nvPicPr>
          <p:cNvPr id="5" name="Рисунок 4" descr="IMAG0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594895"/>
            <a:ext cx="2052645" cy="1992859"/>
          </a:xfrm>
          <a:prstGeom prst="rect">
            <a:avLst/>
          </a:prstGeom>
        </p:spPr>
      </p:pic>
    </p:spTree>
  </p:cSld>
  <p:clrMapOvr>
    <a:masterClrMapping/>
  </p:clrMapOvr>
  <p:transition advTm="175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1142984"/>
            <a:ext cx="6643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Необходимо создать в группе и спортивный уголок, который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удовлетворял бы потребность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2-х — 3-х - летних детей в движении.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8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.8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978</Words>
  <Application>Microsoft Office PowerPoint</Application>
  <PresentationFormat>Экран (4:3)</PresentationFormat>
  <Paragraphs>108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Как помочь ребенку во время адаптации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ребенку во время адаптации</dc:title>
  <dc:creator>Андрей</dc:creator>
  <cp:lastModifiedBy>Admin</cp:lastModifiedBy>
  <cp:revision>51</cp:revision>
  <dcterms:created xsi:type="dcterms:W3CDTF">2015-11-28T14:05:58Z</dcterms:created>
  <dcterms:modified xsi:type="dcterms:W3CDTF">2017-01-26T18:37:42Z</dcterms:modified>
</cp:coreProperties>
</file>