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303" r:id="rId2"/>
    <p:sldId id="300" r:id="rId3"/>
    <p:sldId id="283" r:id="rId4"/>
    <p:sldId id="298" r:id="rId5"/>
    <p:sldId id="299" r:id="rId6"/>
    <p:sldId id="275" r:id="rId7"/>
    <p:sldId id="274" r:id="rId8"/>
    <p:sldId id="282" r:id="rId9"/>
    <p:sldId id="284" r:id="rId10"/>
    <p:sldId id="294" r:id="rId11"/>
    <p:sldId id="288" r:id="rId12"/>
    <p:sldId id="273" r:id="rId13"/>
    <p:sldId id="296" r:id="rId14"/>
    <p:sldId id="301" r:id="rId15"/>
    <p:sldId id="286" r:id="rId16"/>
    <p:sldId id="276" r:id="rId17"/>
    <p:sldId id="287" r:id="rId18"/>
    <p:sldId id="293" r:id="rId19"/>
    <p:sldId id="290" r:id="rId20"/>
    <p:sldId id="285" r:id="rId21"/>
    <p:sldId id="295" r:id="rId22"/>
    <p:sldId id="257" r:id="rId23"/>
    <p:sldId id="270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78" r:id="rId32"/>
    <p:sldId id="267" r:id="rId33"/>
    <p:sldId id="269" r:id="rId34"/>
    <p:sldId id="268" r:id="rId35"/>
    <p:sldId id="302" r:id="rId36"/>
    <p:sldId id="27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660066"/>
    <a:srgbClr val="FF3300"/>
    <a:srgbClr val="FF0066"/>
    <a:srgbClr val="FF33CC"/>
    <a:srgbClr val="0000CC"/>
    <a:srgbClr val="00FFFF"/>
    <a:srgbClr val="003300"/>
    <a:srgbClr val="FF99CC"/>
    <a:srgbClr val="FF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503" autoAdjust="0"/>
    <p:restoredTop sz="94660"/>
  </p:normalViewPr>
  <p:slideViewPr>
    <p:cSldViewPr>
      <p:cViewPr>
        <p:scale>
          <a:sx n="50" d="100"/>
          <a:sy n="50" d="100"/>
        </p:scale>
        <p:origin x="-2454" y="-11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E26D2-0A14-4406-A701-E935EB57BBE3}" type="datetimeFigureOut">
              <a:rPr lang="ru-RU" smtClean="0"/>
              <a:pPr/>
              <a:t>11.02.2017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C466E-DC3C-46FB-94F0-2E66FE6A8C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77153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E26D2-0A14-4406-A701-E935EB57BBE3}" type="datetimeFigureOut">
              <a:rPr lang="ru-RU" smtClean="0"/>
              <a:pPr/>
              <a:t>11.02.2017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C466E-DC3C-46FB-94F0-2E66FE6A8C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00045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E26D2-0A14-4406-A701-E935EB57BBE3}" type="datetimeFigureOut">
              <a:rPr lang="ru-RU" smtClean="0"/>
              <a:pPr/>
              <a:t>11.02.2017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C466E-DC3C-46FB-94F0-2E66FE6A8C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07891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E26D2-0A14-4406-A701-E935EB57BBE3}" type="datetimeFigureOut">
              <a:rPr lang="ru-RU" smtClean="0"/>
              <a:pPr/>
              <a:t>11.02.2017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C466E-DC3C-46FB-94F0-2E66FE6A8C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39305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E26D2-0A14-4406-A701-E935EB57BBE3}" type="datetimeFigureOut">
              <a:rPr lang="ru-RU" smtClean="0"/>
              <a:pPr/>
              <a:t>11.02.2017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C466E-DC3C-46FB-94F0-2E66FE6A8C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54357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E26D2-0A14-4406-A701-E935EB57BBE3}" type="datetimeFigureOut">
              <a:rPr lang="ru-RU" smtClean="0"/>
              <a:pPr/>
              <a:t>11.02.2017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C466E-DC3C-46FB-94F0-2E66FE6A8C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10721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E26D2-0A14-4406-A701-E935EB57BBE3}" type="datetimeFigureOut">
              <a:rPr lang="ru-RU" smtClean="0"/>
              <a:pPr/>
              <a:t>11.02.2017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C466E-DC3C-46FB-94F0-2E66FE6A8C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02152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E26D2-0A14-4406-A701-E935EB57BBE3}" type="datetimeFigureOut">
              <a:rPr lang="ru-RU" smtClean="0"/>
              <a:pPr/>
              <a:t>11.02.2017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C466E-DC3C-46FB-94F0-2E66FE6A8C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654503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E26D2-0A14-4406-A701-E935EB57BBE3}" type="datetimeFigureOut">
              <a:rPr lang="ru-RU" smtClean="0"/>
              <a:pPr/>
              <a:t>11.02.2017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C466E-DC3C-46FB-94F0-2E66FE6A8C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784763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E26D2-0A14-4406-A701-E935EB57BBE3}" type="datetimeFigureOut">
              <a:rPr lang="ru-RU" smtClean="0"/>
              <a:pPr/>
              <a:t>11.02.2017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C466E-DC3C-46FB-94F0-2E66FE6A8C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914593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E26D2-0A14-4406-A701-E935EB57BBE3}" type="datetimeFigureOut">
              <a:rPr lang="ru-RU" smtClean="0"/>
              <a:pPr/>
              <a:t>11.02.2017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C466E-DC3C-46FB-94F0-2E66FE6A8C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00749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rgbClr val="04EA3B"/>
            </a:gs>
            <a:gs pos="40000">
              <a:srgbClr val="FFFF00"/>
            </a:gs>
            <a:gs pos="95000">
              <a:srgbClr val="00B050"/>
            </a:gs>
            <a:gs pos="66000">
              <a:srgbClr val="00B0F0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E26D2-0A14-4406-A701-E935EB57BBE3}" type="datetimeFigureOut">
              <a:rPr lang="ru-RU" smtClean="0"/>
              <a:pPr/>
              <a:t>11.02.2017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C466E-DC3C-46FB-94F0-2E66FE6A8C17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C:\Users\пользователь\AppData\Local\Microsoft\Windows\Temporary Internet Files\Content.IE5\V0255TWX\MC900435574[1].wmf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221088"/>
            <a:ext cx="1571871" cy="2375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AppData\Local\Microsoft\Windows\Temporary Internet Files\Content.IE5\AKMC14A0\MC900437581[1].wmf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860550" cy="1876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AppData\Local\Microsoft\Windows\Temporary Internet Files\Content.IE5\V0255TWX\MC900435576[1].wmf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5" y="4852841"/>
            <a:ext cx="1587500" cy="1708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пользователь\AppData\Local\Microsoft\Windows\Temporary Internet Files\Content.IE5\HNEX4VWY\MC900250168[1].wmf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86512"/>
            <a:ext cx="2210554" cy="17744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пользователь\AppData\Local\Microsoft\Windows\Temporary Internet Files\Content.IE5\AKMC14A0\MC900346925[1].wmf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644" y="692696"/>
            <a:ext cx="1799539" cy="16834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0198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K:\&#1084;&#1072;&#1089;&#1083;&#1077;&#1085;&#1080;&#1094;&#1072;\&#1084;&#1091;&#1079;%20&#1084;&#1072;&#1089;\&#1084;&#1072;&#1089;&#1083;.mp3" TargetMode="Externa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2;&#1086;&#1080;%20&#1076;&#1086;&#1082;&#1091;&#1084;&#1077;&#1085;&#1090;&#1099;\&#1084;&#1072;&#1089;&#1083;&#1077;&#1085;&#1080;&#1094;&#1072;\&#1084;&#1072;&#1089;&#1083;&#1077;&#1085;.mp3" TargetMode="Externa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28596" y="285728"/>
            <a:ext cx="8358246" cy="2857519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660066"/>
                </a:solidFill>
              </a:rPr>
              <a:t>Муниципальное  автономное </a:t>
            </a:r>
            <a:r>
              <a:rPr lang="ru-RU" sz="4000" dirty="0" smtClean="0">
                <a:solidFill>
                  <a:srgbClr val="660066"/>
                </a:solidFill>
              </a:rPr>
              <a:t/>
            </a:r>
            <a:br>
              <a:rPr lang="ru-RU" sz="4000" dirty="0" smtClean="0">
                <a:solidFill>
                  <a:srgbClr val="660066"/>
                </a:solidFill>
              </a:rPr>
            </a:br>
            <a:r>
              <a:rPr lang="ru-RU" sz="4000" b="1" dirty="0" smtClean="0">
                <a:solidFill>
                  <a:srgbClr val="660066"/>
                </a:solidFill>
              </a:rPr>
              <a:t>общеобразовательное  учреждение</a:t>
            </a:r>
            <a:r>
              <a:rPr lang="ru-RU" sz="4000" dirty="0" smtClean="0">
                <a:solidFill>
                  <a:srgbClr val="660066"/>
                </a:solidFill>
              </a:rPr>
              <a:t/>
            </a:r>
            <a:br>
              <a:rPr lang="ru-RU" sz="4000" dirty="0" smtClean="0">
                <a:solidFill>
                  <a:srgbClr val="660066"/>
                </a:solidFill>
              </a:rPr>
            </a:br>
            <a:r>
              <a:rPr lang="ru-RU" sz="4000" b="1" dirty="0" smtClean="0">
                <a:solidFill>
                  <a:srgbClr val="660066"/>
                </a:solidFill>
              </a:rPr>
              <a:t>«Гимназия № 15</a:t>
            </a:r>
            <a:r>
              <a:rPr lang="ru-RU" sz="4000" b="1" dirty="0" smtClean="0">
                <a:solidFill>
                  <a:srgbClr val="660066"/>
                </a:solidFill>
              </a:rPr>
              <a:t>»</a:t>
            </a:r>
            <a:br>
              <a:rPr lang="ru-RU" sz="4000" b="1" dirty="0" smtClean="0">
                <a:solidFill>
                  <a:srgbClr val="660066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415242" cy="1752600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>
                <a:solidFill>
                  <a:srgbClr val="660066"/>
                </a:solidFill>
              </a:rPr>
              <a:t>Педагог дополнительного образования Плетнева Любовь Фёдоровна</a:t>
            </a:r>
          </a:p>
          <a:p>
            <a:r>
              <a:rPr lang="ru-RU" b="1" dirty="0" smtClean="0">
                <a:solidFill>
                  <a:srgbClr val="660066"/>
                </a:solidFill>
              </a:rPr>
              <a:t>Г. Красноярск, 2017 г.</a:t>
            </a:r>
            <a:endParaRPr lang="ru-RU" b="1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4447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564904"/>
            <a:ext cx="9144000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298"/>
            <a:ext cx="9144000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масл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99525" y="6613525"/>
            <a:ext cx="244475" cy="244475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9600" dirty="0" smtClean="0">
                <a:solidFill>
                  <a:schemeClr val="bg1"/>
                </a:solidFill>
              </a:rPr>
              <a:t>Не всё коту</a:t>
            </a:r>
            <a:endParaRPr lang="ru-RU" sz="9600" dirty="0">
              <a:solidFill>
                <a:schemeClr val="bg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0" y="2357430"/>
            <a:ext cx="9144000" cy="4143404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7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8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75856" y="6021288"/>
            <a:ext cx="5868144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/>
              <a:t>Веселая, блинная. </a:t>
            </a:r>
            <a:endParaRPr lang="ru-RU" sz="4800" dirty="0"/>
          </a:p>
        </p:txBody>
      </p:sp>
    </p:spTree>
  </p:cSld>
  <p:clrMapOvr>
    <a:masterClrMapping/>
  </p:clrMapOvr>
  <p:transition spd="slow" advClick="0" advTm="13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58"/>
            <a:ext cx="9774266" cy="681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535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7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439"/>
            <a:ext cx="9144000" cy="6736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533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3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12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5768975"/>
          </a:xfrm>
        </p:spPr>
        <p:txBody>
          <a:bodyPr>
            <a:noAutofit/>
          </a:bodyPr>
          <a:lstStyle/>
          <a:p>
            <a:pPr algn="ctr"/>
            <a:r>
              <a:rPr lang="ru-RU" sz="8800" dirty="0" smtClean="0">
                <a:solidFill>
                  <a:srgbClr val="C00000"/>
                </a:solidFill>
              </a:rPr>
              <a:t>Здравствуй, Масленица</a:t>
            </a:r>
            <a:r>
              <a:rPr lang="ru-RU" sz="8800" dirty="0" smtClean="0">
                <a:solidFill>
                  <a:srgbClr val="660066"/>
                </a:solidFill>
              </a:rPr>
              <a:t> </a:t>
            </a:r>
            <a:r>
              <a:rPr lang="ru-RU" sz="8800" dirty="0" smtClean="0">
                <a:solidFill>
                  <a:srgbClr val="C00000"/>
                </a:solidFill>
              </a:rPr>
              <a:t>! </a:t>
            </a:r>
            <a:endParaRPr lang="ru-RU" sz="8800" dirty="0">
              <a:solidFill>
                <a:srgbClr val="C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722313" y="3571876"/>
            <a:ext cx="7772400" cy="264320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660066"/>
                </a:solidFill>
              </a:rPr>
              <a:t>Ой, да Масленица на двор въезжает</a:t>
            </a:r>
            <a:r>
              <a:rPr lang="ru-RU" sz="4000" b="1" dirty="0" smtClean="0">
                <a:solidFill>
                  <a:srgbClr val="660066"/>
                </a:solidFill>
              </a:rPr>
              <a:t> !</a:t>
            </a:r>
            <a:endParaRPr lang="ru-RU" sz="4000" dirty="0" smtClean="0">
              <a:solidFill>
                <a:srgbClr val="660066"/>
              </a:solidFill>
            </a:endParaRPr>
          </a:p>
          <a:p>
            <a:pPr algn="ctr"/>
            <a:r>
              <a:rPr lang="ru-RU" sz="4000" dirty="0" smtClean="0">
                <a:solidFill>
                  <a:srgbClr val="660066"/>
                </a:solidFill>
              </a:rPr>
              <a:t>Широкая на двор въезжает</a:t>
            </a:r>
            <a:r>
              <a:rPr lang="ru-RU" sz="4000" b="1" dirty="0" smtClean="0">
                <a:solidFill>
                  <a:srgbClr val="660066"/>
                </a:solidFill>
              </a:rPr>
              <a:t> !</a:t>
            </a:r>
            <a:endParaRPr lang="ru-RU" sz="4000" dirty="0" smtClean="0">
              <a:solidFill>
                <a:srgbClr val="660066"/>
              </a:solidFill>
            </a:endParaRPr>
          </a:p>
          <a:p>
            <a:pPr algn="ctr"/>
            <a:r>
              <a:rPr lang="ru-RU" sz="4000" dirty="0" smtClean="0">
                <a:solidFill>
                  <a:srgbClr val="660066"/>
                </a:solidFill>
              </a:rPr>
              <a:t>Ой, да Масленица, широкая погости недельку</a:t>
            </a:r>
            <a:r>
              <a:rPr lang="ru-RU" sz="4000" b="1" dirty="0" smtClean="0">
                <a:solidFill>
                  <a:srgbClr val="660066"/>
                </a:solidFill>
              </a:rPr>
              <a:t> !</a:t>
            </a:r>
            <a:endParaRPr lang="ru-RU" sz="4000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9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660066"/>
                </a:solidFill>
              </a:rPr>
              <a:t>Прощай зима!</a:t>
            </a:r>
            <a:endParaRPr lang="ru-RU" b="1" dirty="0">
              <a:solidFill>
                <a:srgbClr val="660066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556792"/>
            <a:ext cx="4752528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Прощай, Зима! Не злись</a:t>
            </a:r>
            <a:r>
              <a:rPr lang="ru-RU" b="1" dirty="0" smtClean="0"/>
              <a:t>.      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Иди к себе домой.</a:t>
            </a:r>
          </a:p>
          <a:p>
            <a:pPr marL="0" indent="0">
              <a:buNone/>
            </a:pPr>
            <a:r>
              <a:rPr lang="ru-RU" b="1" dirty="0"/>
              <a:t>Не осложняй нам жизнь</a:t>
            </a:r>
          </a:p>
          <a:p>
            <a:pPr marL="0" indent="0">
              <a:buNone/>
            </a:pPr>
            <a:r>
              <a:rPr lang="ru-RU" b="1" dirty="0"/>
              <a:t>Морозом и пургой.</a:t>
            </a:r>
          </a:p>
          <a:p>
            <a:pPr marL="0" indent="0">
              <a:buNone/>
            </a:pPr>
            <a:r>
              <a:rPr lang="ru-RU" b="1" dirty="0" smtClean="0"/>
              <a:t>Немало </a:t>
            </a:r>
            <a:r>
              <a:rPr lang="ru-RU" b="1" dirty="0"/>
              <a:t>погуляла</a:t>
            </a:r>
          </a:p>
          <a:p>
            <a:pPr marL="0" indent="0">
              <a:buNone/>
            </a:pPr>
            <a:r>
              <a:rPr lang="ru-RU" b="1" dirty="0"/>
              <a:t>На нашей стороне.</a:t>
            </a:r>
          </a:p>
          <a:p>
            <a:pPr marL="0" indent="0">
              <a:buNone/>
            </a:pPr>
            <a:r>
              <a:rPr lang="ru-RU" b="1" dirty="0"/>
              <a:t>Надёжно укрывала </a:t>
            </a:r>
          </a:p>
          <a:p>
            <a:pPr marL="0" indent="0">
              <a:buNone/>
            </a:pPr>
            <a:r>
              <a:rPr lang="ru-RU" b="1" dirty="0"/>
              <a:t>Зверюшек в их норе.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180" y="1700808"/>
            <a:ext cx="4438819" cy="479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465968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Масленицу празднуют </a:t>
            </a:r>
            <a:r>
              <a:rPr lang="ru-RU" b="1" dirty="0" smtClean="0"/>
              <a:t>по-особому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856984" cy="5589240"/>
          </a:xfrm>
        </p:spPr>
        <p:txBody>
          <a:bodyPr/>
          <a:lstStyle/>
          <a:p>
            <a:r>
              <a:rPr lang="ru-RU" b="1" dirty="0"/>
              <a:t>Понедельник — встреча</a:t>
            </a:r>
          </a:p>
          <a:p>
            <a:r>
              <a:rPr lang="ru-RU" b="1" dirty="0"/>
              <a:t>Вторник — заигрыш</a:t>
            </a:r>
          </a:p>
          <a:p>
            <a:r>
              <a:rPr lang="ru-RU" b="1" dirty="0"/>
              <a:t>Среда — лакомка</a:t>
            </a:r>
          </a:p>
          <a:p>
            <a:r>
              <a:rPr lang="ru-RU" b="1" dirty="0"/>
              <a:t>Четверг — перелом</a:t>
            </a:r>
          </a:p>
          <a:p>
            <a:r>
              <a:rPr lang="ru-RU" b="1" dirty="0"/>
              <a:t>Пятница — Тещины вечорки</a:t>
            </a:r>
          </a:p>
          <a:p>
            <a:r>
              <a:rPr lang="ru-RU" b="1" dirty="0"/>
              <a:t>Суббота — золовкины посиделки</a:t>
            </a:r>
          </a:p>
          <a:p>
            <a:r>
              <a:rPr lang="ru-RU" b="1" dirty="0"/>
              <a:t>Воскресенье —прощание с Масленицей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1235846"/>
            <a:ext cx="3501261" cy="2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403047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88640"/>
            <a:ext cx="8064896" cy="74003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Понедельник — встреча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28596" y="857232"/>
            <a:ext cx="8424936" cy="2500330"/>
          </a:xfrm>
        </p:spPr>
        <p:txBody>
          <a:bodyPr>
            <a:normAutofit/>
          </a:bodyPr>
          <a:lstStyle/>
          <a:p>
            <a:r>
              <a:rPr lang="ru-RU" sz="2400" dirty="0"/>
              <a:t> </a:t>
            </a:r>
            <a:r>
              <a:rPr lang="ru-RU" sz="2400" b="1" dirty="0"/>
              <a:t>В понедельник Масленицу и </a:t>
            </a:r>
            <a:r>
              <a:rPr lang="ru-RU" sz="2400" b="1" dirty="0" err="1"/>
              <a:t>Масленика</a:t>
            </a:r>
            <a:r>
              <a:rPr lang="ru-RU" sz="2400" b="1" dirty="0"/>
              <a:t>, сделанных из соломы и одетых в соответствующие их полу платья — женское и мужское, возили на санях по всей округе, а потом с песнями и плясками усаживали на самом высоком месте. </a:t>
            </a:r>
            <a:r>
              <a:rPr lang="ru-RU" sz="2400" b="1" dirty="0" smtClean="0"/>
              <a:t>До </a:t>
            </a:r>
            <a:r>
              <a:rPr lang="ru-RU" sz="2400" b="1" dirty="0"/>
              <a:t>нас древний ритуал дошел в сильно </a:t>
            </a:r>
            <a:r>
              <a:rPr lang="ru-RU" sz="2400" b="1" dirty="0" smtClean="0"/>
              <a:t>измененном виде. </a:t>
            </a:r>
            <a:endParaRPr lang="ru-RU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8" y="2786058"/>
            <a:ext cx="4349424" cy="407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383590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427168" cy="940966"/>
          </a:xfrm>
        </p:spPr>
        <p:txBody>
          <a:bodyPr/>
          <a:lstStyle/>
          <a:p>
            <a:r>
              <a:rPr lang="ru-RU" b="1" dirty="0">
                <a:solidFill>
                  <a:srgbClr val="660066"/>
                </a:solidFill>
              </a:rPr>
              <a:t>Вторник — заигрыш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908720"/>
            <a:ext cx="8064896" cy="4536504"/>
          </a:xfrm>
        </p:spPr>
        <p:txBody>
          <a:bodyPr>
            <a:normAutofit/>
          </a:bodyPr>
          <a:lstStyle/>
          <a:p>
            <a:r>
              <a:rPr lang="ru-RU" sz="2400" b="1" dirty="0"/>
              <a:t>На рассвете чучело Масленицы вывозилось на центральное место, вокруг него устраивались хороводы, разгульное веселье, потом молодежь каталась с гор и на качелях, а те, что постарше, веселились за столом. </a:t>
            </a:r>
            <a:r>
              <a:rPr lang="ru-RU" sz="2400" b="1" dirty="0" smtClean="0"/>
              <a:t>На </a:t>
            </a:r>
            <a:r>
              <a:rPr lang="ru-RU" sz="2400" b="1" dirty="0"/>
              <a:t>улицах попадались большие группы ряженых, в масках, разъезжавших по знакомым домам, где </a:t>
            </a:r>
            <a:r>
              <a:rPr lang="ru-RU" sz="2400" b="1" dirty="0" smtClean="0"/>
              <a:t>устраивались </a:t>
            </a:r>
            <a:r>
              <a:rPr lang="ru-RU" sz="2400" b="1" dirty="0"/>
              <a:t>веселые домашние концерты.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31239"/>
            <a:ext cx="42862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32040" y="3631239"/>
            <a:ext cx="41057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"ЗАИГРЫШ" беспечный – </a:t>
            </a:r>
            <a:r>
              <a:rPr lang="ru-RU" sz="2400" b="1" dirty="0" smtClean="0">
                <a:solidFill>
                  <a:srgbClr val="002060"/>
                </a:solidFill>
              </a:rPr>
              <a:t>ВТОРНИКА отрада.</a:t>
            </a:r>
          </a:p>
          <a:p>
            <a:r>
              <a:rPr lang="ru-RU" sz="2400" b="1" dirty="0" smtClean="0">
                <a:solidFill>
                  <a:srgbClr val="FF0066"/>
                </a:solidFill>
              </a:rPr>
              <a:t>Все гулять, резвиться вышли, </a:t>
            </a:r>
            <a:r>
              <a:rPr lang="ru-RU" sz="2400" b="1" dirty="0" smtClean="0">
                <a:solidFill>
                  <a:srgbClr val="0000CC"/>
                </a:solidFill>
              </a:rPr>
              <a:t>как один!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Игры и потехи, а за них – </a:t>
            </a:r>
            <a:r>
              <a:rPr lang="ru-RU" sz="2400" b="1" dirty="0" smtClean="0">
                <a:solidFill>
                  <a:srgbClr val="00FFFF"/>
                </a:solidFill>
              </a:rPr>
              <a:t>награда:</a:t>
            </a:r>
          </a:p>
          <a:p>
            <a:r>
              <a:rPr lang="ru-RU" sz="2400" b="1" dirty="0" smtClean="0">
                <a:solidFill>
                  <a:srgbClr val="FF99CC"/>
                </a:solidFill>
              </a:rPr>
              <a:t>Сдобный и румяный </a:t>
            </a:r>
            <a:r>
              <a:rPr lang="ru-RU" sz="2400" b="1" dirty="0" smtClean="0">
                <a:solidFill>
                  <a:srgbClr val="003300"/>
                </a:solidFill>
              </a:rPr>
              <a:t>масленичный блин!</a:t>
            </a:r>
            <a:endParaRPr lang="ru-RU" sz="2400" b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11256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0646"/>
            <a:ext cx="5976664" cy="868958"/>
          </a:xfrm>
        </p:spPr>
        <p:txBody>
          <a:bodyPr/>
          <a:lstStyle/>
          <a:p>
            <a:r>
              <a:rPr lang="ru-RU" b="1" dirty="0">
                <a:solidFill>
                  <a:srgbClr val="660066"/>
                </a:solidFill>
              </a:rPr>
              <a:t>Среда — лакомка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3"/>
            <a:ext cx="8856984" cy="3816424"/>
          </a:xfrm>
        </p:spPr>
        <p:txBody>
          <a:bodyPr>
            <a:normAutofit/>
          </a:bodyPr>
          <a:lstStyle/>
          <a:p>
            <a:r>
              <a:rPr lang="ru-RU" sz="2400" b="1" dirty="0"/>
              <a:t>В этот день нужно есть столько, сколько приемлет твоя душа, отсюда и поговорка «Не житье, а масленица». Повсюду </a:t>
            </a:r>
            <a:r>
              <a:rPr lang="ru-RU" sz="2400" b="1" dirty="0" smtClean="0"/>
              <a:t>проводились </a:t>
            </a:r>
            <a:r>
              <a:rPr lang="ru-RU" sz="2400" b="1" dirty="0"/>
              <a:t>ярмарки, шли народные гуляния. Среда открывала угощение во всех домах блинами и другими яствами. В каждой семье накрывали столы со всевозможными угощениями</a:t>
            </a:r>
            <a:r>
              <a:rPr lang="ru-RU" sz="2400" b="1" dirty="0" smtClean="0"/>
              <a:t>. </a:t>
            </a:r>
            <a:endParaRPr lang="ru-RU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11" y="4034770"/>
            <a:ext cx="3848733" cy="260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425" y="4592414"/>
            <a:ext cx="2186911" cy="186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245660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038728" cy="35719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660066"/>
                </a:solidFill>
              </a:rPr>
              <a:t/>
            </a:r>
            <a:br>
              <a:rPr lang="ru-RU" sz="4000" b="1" dirty="0" smtClean="0">
                <a:solidFill>
                  <a:srgbClr val="660066"/>
                </a:solidFill>
              </a:rPr>
            </a:br>
            <a:r>
              <a:rPr lang="ru-RU" sz="4000" b="1" dirty="0" smtClean="0">
                <a:solidFill>
                  <a:srgbClr val="660066"/>
                </a:solidFill>
              </a:rPr>
              <a:t>Четверг </a:t>
            </a:r>
            <a:r>
              <a:rPr lang="ru-RU" sz="4000" b="1" dirty="0">
                <a:solidFill>
                  <a:srgbClr val="660066"/>
                </a:solidFill>
              </a:rPr>
              <a:t>— перелом</a:t>
            </a:r>
            <a:br>
              <a:rPr lang="ru-RU" sz="4000" b="1" dirty="0">
                <a:solidFill>
                  <a:srgbClr val="660066"/>
                </a:solidFill>
              </a:rPr>
            </a:br>
            <a:endParaRPr lang="ru-RU" sz="4000" b="1" dirty="0">
              <a:solidFill>
                <a:srgbClr val="6600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92696"/>
            <a:ext cx="8589640" cy="60486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/>
              <a:t>Название </a:t>
            </a:r>
            <a:r>
              <a:rPr lang="ru-RU" sz="2400" b="1" dirty="0"/>
              <a:t>само говорит за себя: катание на санях по улицам, кулачные бои, всевозможные обряды. Одним из любимых забав было поджигание тележных колес, и прогонять вдоль по улицам, спускам, склонам оврагов подожженной тележки. По улице возили мужика-балагура на специально смастеренных санях с таким же горящим колесом, а за ним следом шел гуляющий народ с песнями и прибаутками. </a:t>
            </a:r>
            <a:r>
              <a:rPr lang="ru-RU" sz="2400" b="1" dirty="0" smtClean="0"/>
              <a:t>Дети, наряженные </a:t>
            </a:r>
            <a:r>
              <a:rPr lang="ru-RU" sz="2400" b="1" dirty="0"/>
              <a:t>животными, ходили по дворам и </a:t>
            </a:r>
            <a:r>
              <a:rPr lang="ru-RU" sz="2400" b="1" dirty="0" err="1"/>
              <a:t>калядовали</a:t>
            </a:r>
            <a:r>
              <a:rPr lang="ru-RU" sz="2400" b="1" dirty="0"/>
              <a:t>, собирая себе угощение на праздничный вечер</a:t>
            </a:r>
            <a:r>
              <a:rPr lang="ru-RU" sz="2400" b="1" dirty="0" smtClean="0"/>
              <a:t>.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358" y="4143380"/>
            <a:ext cx="2875794" cy="2693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317" y="4066313"/>
            <a:ext cx="273630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191988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b="1" dirty="0">
                <a:solidFill>
                  <a:srgbClr val="660066"/>
                </a:solidFill>
              </a:rPr>
              <a:t>Пятница — Тещины вечорки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08912" cy="40324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/>
              <a:t>Целый </a:t>
            </a:r>
            <a:r>
              <a:rPr lang="ru-RU" sz="2400" b="1" dirty="0"/>
              <a:t>ряд масленичных обычаев был направлен на то, чтобы ускорить свадьбы, содействовать молодежи в нахождении себе пары. Сами же молодожены в этот день выезжали нарядные в расписных санях, наносили визиты всем, кто гулял у них на свадьбе. Однако самым главным событием, связанным с молодоженами, было посещение тещи зятьями, для которых она пекла блины и устраивала настоящий пир. Неуважение зятя к этому событию считалось бесчестием и обидой, и было поводом к вечной вражде между ним и тещей.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309" y="4736582"/>
            <a:ext cx="3168352" cy="212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13176"/>
            <a:ext cx="2755167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204244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96908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660066"/>
                </a:solidFill>
              </a:rPr>
              <a:t>Суббота — </a:t>
            </a:r>
            <a:r>
              <a:rPr lang="ru-RU" b="1" dirty="0" smtClean="0">
                <a:solidFill>
                  <a:srgbClr val="660066"/>
                </a:solidFill>
              </a:rPr>
              <a:t>золовкины </a:t>
            </a:r>
            <a:r>
              <a:rPr lang="ru-RU" b="1" dirty="0">
                <a:solidFill>
                  <a:srgbClr val="660066"/>
                </a:solidFill>
              </a:rPr>
              <a:t>посиделки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3052936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Этот </a:t>
            </a:r>
            <a:r>
              <a:rPr lang="ru-RU" b="1" dirty="0"/>
              <a:t>день считался всегда семейным. В </a:t>
            </a:r>
            <a:r>
              <a:rPr lang="ru-RU" b="1" dirty="0" err="1"/>
              <a:t>Золовкины</a:t>
            </a:r>
            <a:r>
              <a:rPr lang="ru-RU" b="1" dirty="0"/>
              <a:t> посиделки — новобрачная невестка должна была одаривать золовок подарками. В этот субботний день молодые невестки принимали у себя родных.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759576"/>
            <a:ext cx="4644008" cy="309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19648"/>
            <a:ext cx="3831741" cy="310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616544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496944" cy="642942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660066"/>
                </a:solidFill>
              </a:rPr>
              <a:t>Воскресенье —прощание с Масленицей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42918"/>
            <a:ext cx="6336704" cy="62150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/>
              <a:t>Последний день самый веселый и разгульной, несмотря на то, что его называли «Прощенный день». </a:t>
            </a:r>
            <a:r>
              <a:rPr lang="ru-RU" sz="2400" b="1" dirty="0" smtClean="0"/>
              <a:t>Люди просили </a:t>
            </a:r>
            <a:r>
              <a:rPr lang="ru-RU" sz="2400" b="1" dirty="0"/>
              <a:t>друг у друга прощения. Если в течение года </a:t>
            </a:r>
            <a:r>
              <a:rPr lang="ru-RU" sz="2400" b="1" dirty="0" smtClean="0"/>
              <a:t> чем-то оскорбили </a:t>
            </a:r>
            <a:r>
              <a:rPr lang="ru-RU" sz="2400" b="1" dirty="0"/>
              <a:t>друг друга, то, встретившись в «прощенное воскресенье», они </a:t>
            </a:r>
            <a:r>
              <a:rPr lang="ru-RU" sz="2400" b="1" dirty="0" smtClean="0"/>
              <a:t>приветствовали </a:t>
            </a:r>
            <a:r>
              <a:rPr lang="ru-RU" sz="2400" b="1" dirty="0"/>
              <a:t>друг друга поцелуем, и один </a:t>
            </a:r>
            <a:r>
              <a:rPr lang="ru-RU" sz="2400" b="1" dirty="0" smtClean="0"/>
              <a:t>говорил</a:t>
            </a:r>
            <a:r>
              <a:rPr lang="ru-RU" sz="2400" b="1" dirty="0"/>
              <a:t>: «Прости меня, пожалуйста». Второй </a:t>
            </a:r>
            <a:r>
              <a:rPr lang="ru-RU" sz="2400" b="1" dirty="0" smtClean="0"/>
              <a:t>отвечал</a:t>
            </a:r>
            <a:r>
              <a:rPr lang="ru-RU" sz="2400" b="1" dirty="0"/>
              <a:t>: «Бог тебя простит». Л</a:t>
            </a:r>
            <a:r>
              <a:rPr lang="ru-RU" sz="2400" b="1" dirty="0" smtClean="0"/>
              <a:t>юди </a:t>
            </a:r>
            <a:r>
              <a:rPr lang="ru-RU" sz="2400" b="1" dirty="0"/>
              <a:t>рядились в шкуры </a:t>
            </a:r>
            <a:r>
              <a:rPr lang="ru-RU" sz="2400" b="1" dirty="0" smtClean="0"/>
              <a:t>животных, изображая злых </a:t>
            </a:r>
            <a:r>
              <a:rPr lang="ru-RU" sz="2400" b="1" dirty="0"/>
              <a:t>духов. </a:t>
            </a:r>
            <a:r>
              <a:rPr lang="ru-RU" sz="2400" b="1" dirty="0" smtClean="0"/>
              <a:t>Народ выводил </a:t>
            </a:r>
            <a:r>
              <a:rPr lang="ru-RU" sz="2400" b="1" dirty="0"/>
              <a:t>их вместе с чучелом Масленицы за околицу деревни, где изображалось избиение нечисти, и сжигалась соломенная Масленица. Пепел, оставшийся от «зимней хозяйки», развеивали над полями в знак будущего урожая.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761948"/>
            <a:ext cx="2627784" cy="306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572" y="1340768"/>
            <a:ext cx="2543175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225251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9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4094"/>
            <a:ext cx="8229600" cy="944552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Загадки про масленицу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85794"/>
            <a:ext cx="4392488" cy="5883566"/>
          </a:xfrm>
        </p:spPr>
        <p:txBody>
          <a:bodyPr>
            <a:normAutofit fontScale="25000" lnSpcReduction="20000"/>
          </a:bodyPr>
          <a:lstStyle/>
          <a:p>
            <a:endParaRPr lang="ru-RU" sz="7400" dirty="0"/>
          </a:p>
          <a:p>
            <a:pPr marL="0" indent="0">
              <a:buNone/>
            </a:pPr>
            <a:r>
              <a:rPr lang="ru-RU" sz="7400" dirty="0" smtClean="0"/>
              <a:t>                               </a:t>
            </a:r>
            <a:endParaRPr lang="ru-RU" sz="7400" dirty="0"/>
          </a:p>
          <a:p>
            <a:pPr marL="0" indent="0">
              <a:buNone/>
            </a:pPr>
            <a:r>
              <a:rPr lang="ru-RU" sz="9600" b="1" dirty="0"/>
              <a:t>Масленица- объеденье! </a:t>
            </a:r>
          </a:p>
          <a:p>
            <a:pPr marL="0" indent="0">
              <a:buNone/>
            </a:pPr>
            <a:r>
              <a:rPr lang="ru-RU" sz="9600" b="1" dirty="0"/>
              <a:t>Напечем блины с утра</a:t>
            </a:r>
            <a:r>
              <a:rPr lang="ru-RU" sz="9600" b="1" dirty="0" smtClean="0"/>
              <a:t>. </a:t>
            </a:r>
            <a:endParaRPr lang="ru-RU" sz="9600" b="1" dirty="0"/>
          </a:p>
          <a:p>
            <a:pPr marL="0" indent="0">
              <a:buNone/>
            </a:pPr>
            <a:r>
              <a:rPr lang="ru-RU" sz="9600" b="1" dirty="0"/>
              <a:t>К ним – сметана и варенье </a:t>
            </a:r>
          </a:p>
          <a:p>
            <a:pPr marL="0" indent="0">
              <a:buNone/>
            </a:pPr>
            <a:r>
              <a:rPr lang="ru-RU" sz="9600" b="1" dirty="0"/>
              <a:t>И, конечно </a:t>
            </a:r>
            <a:r>
              <a:rPr lang="ru-RU" sz="9600" b="1" dirty="0" smtClean="0"/>
              <a:t>же,…</a:t>
            </a:r>
          </a:p>
          <a:p>
            <a:pPr marL="0" indent="0">
              <a:buNone/>
            </a:pPr>
            <a:endParaRPr lang="ru-RU" sz="9600" b="1" dirty="0" smtClean="0"/>
          </a:p>
          <a:p>
            <a:pPr marL="0" indent="0">
              <a:buNone/>
            </a:pPr>
            <a:r>
              <a:rPr lang="ru-RU" sz="9600" b="1" dirty="0" smtClean="0"/>
              <a:t>И с икрой, и со сметаной –                                                                         Всякие они вкусны</a:t>
            </a:r>
          </a:p>
          <a:p>
            <a:pPr marL="0" indent="0">
              <a:buNone/>
            </a:pPr>
            <a:r>
              <a:rPr lang="ru-RU" sz="9600" b="1" dirty="0" smtClean="0"/>
              <a:t>Ноздреваты и румяны – </a:t>
            </a:r>
          </a:p>
          <a:p>
            <a:pPr marL="0" indent="0">
              <a:buNone/>
            </a:pPr>
            <a:r>
              <a:rPr lang="ru-RU" sz="9600" b="1" dirty="0" smtClean="0"/>
              <a:t> Наши  вкусные -…</a:t>
            </a:r>
          </a:p>
          <a:p>
            <a:pPr marL="0" indent="0">
              <a:buNone/>
            </a:pPr>
            <a:endParaRPr lang="ru-RU" sz="9600" b="1" dirty="0"/>
          </a:p>
          <a:p>
            <a:pPr marL="0" indent="0">
              <a:buNone/>
            </a:pPr>
            <a:r>
              <a:rPr lang="ru-RU" sz="9600" b="1" dirty="0" smtClean="0"/>
              <a:t>В масленичное </a:t>
            </a:r>
            <a:r>
              <a:rPr lang="ru-RU" sz="9600" b="1" dirty="0"/>
              <a:t>воскресенье </a:t>
            </a:r>
          </a:p>
          <a:p>
            <a:pPr marL="0" indent="0">
              <a:buNone/>
            </a:pPr>
            <a:r>
              <a:rPr lang="ru-RU" sz="9600" b="1" dirty="0"/>
              <a:t>Все старался старый Тит </a:t>
            </a:r>
          </a:p>
          <a:p>
            <a:pPr marL="0" indent="0">
              <a:buNone/>
            </a:pPr>
            <a:r>
              <a:rPr lang="ru-RU" sz="9600" b="1" dirty="0"/>
              <a:t>Попросить у всех прощенья </a:t>
            </a:r>
          </a:p>
          <a:p>
            <a:pPr marL="0" indent="0">
              <a:buNone/>
            </a:pPr>
            <a:r>
              <a:rPr lang="ru-RU" sz="9600" b="1" dirty="0"/>
              <a:t>И ответить: </a:t>
            </a:r>
            <a:r>
              <a:rPr lang="ru-RU" sz="9600" b="1" dirty="0" smtClean="0"/>
              <a:t>…</a:t>
            </a:r>
            <a:endParaRPr lang="ru-RU" sz="96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24744"/>
            <a:ext cx="2952328" cy="220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76" y="1988840"/>
            <a:ext cx="1512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Икра!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20188" y="3822969"/>
            <a:ext cx="16659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Блины!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6073973"/>
            <a:ext cx="2232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«Бог простит!»</a:t>
            </a:r>
          </a:p>
        </p:txBody>
      </p:sp>
    </p:spTree>
    <p:extLst>
      <p:ext uri="{BB962C8B-B14F-4D97-AF65-F5344CB8AC3E}">
        <p14:creationId xmlns="" xmlns:p14="http://schemas.microsoft.com/office/powerpoint/2010/main" val="15770519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" tmFilter="0,0; .5, 1; 1, 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" tmFilter="0,0; .5, 1; 1, 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Масленица у других народов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435280" cy="5328592"/>
          </a:xfrm>
        </p:spPr>
        <p:txBody>
          <a:bodyPr>
            <a:noAutofit/>
          </a:bodyPr>
          <a:lstStyle/>
          <a:p>
            <a:r>
              <a:rPr lang="ru-RU" sz="2400" b="1" dirty="0" err="1"/>
              <a:t>Курентованье</a:t>
            </a:r>
            <a:r>
              <a:rPr lang="ru-RU" sz="2400" b="1" dirty="0"/>
              <a:t> — словенцы</a:t>
            </a:r>
          </a:p>
          <a:p>
            <a:r>
              <a:rPr lang="ru-RU" sz="2400" b="1" dirty="0" err="1"/>
              <a:t>Фашник</a:t>
            </a:r>
            <a:r>
              <a:rPr lang="ru-RU" sz="2400" b="1" dirty="0"/>
              <a:t> </a:t>
            </a:r>
            <a:r>
              <a:rPr lang="ru-RU" sz="2400" b="1" dirty="0" smtClean="0"/>
              <a:t>— хорваты</a:t>
            </a:r>
            <a:endParaRPr lang="ru-RU" sz="2400" b="1" dirty="0"/>
          </a:p>
          <a:p>
            <a:r>
              <a:rPr lang="ru-RU" sz="2400" b="1" dirty="0" smtClean="0"/>
              <a:t>Остатки </a:t>
            </a:r>
            <a:r>
              <a:rPr lang="ru-RU" sz="2400" b="1" dirty="0"/>
              <a:t>— поляки</a:t>
            </a:r>
          </a:p>
          <a:p>
            <a:r>
              <a:rPr lang="ru-RU" sz="2400" b="1" dirty="0" smtClean="0"/>
              <a:t>Мясопуст— </a:t>
            </a:r>
            <a:r>
              <a:rPr lang="ru-RU" sz="2400" b="1" dirty="0"/>
              <a:t>чехи, словаки</a:t>
            </a:r>
          </a:p>
          <a:p>
            <a:r>
              <a:rPr lang="ru-RU" sz="2400" b="1" dirty="0" err="1"/>
              <a:t>Вастлавьи</a:t>
            </a:r>
            <a:r>
              <a:rPr lang="ru-RU" sz="2400" b="1" dirty="0"/>
              <a:t> — датчане, </a:t>
            </a:r>
            <a:r>
              <a:rPr lang="ru-RU" sz="2400" b="1" dirty="0" smtClean="0"/>
              <a:t>норвежцы </a:t>
            </a:r>
          </a:p>
          <a:p>
            <a:r>
              <a:rPr lang="ru-RU" sz="2400" b="1" dirty="0" err="1" smtClean="0"/>
              <a:t>Марди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Гра</a:t>
            </a:r>
            <a:r>
              <a:rPr lang="ru-RU" sz="2400" b="1" dirty="0" smtClean="0"/>
              <a:t> — американцы</a:t>
            </a:r>
            <a:endParaRPr lang="ru-RU" sz="2400" b="1" dirty="0"/>
          </a:p>
          <a:p>
            <a:r>
              <a:rPr lang="ru-RU" sz="2400" b="1" dirty="0"/>
              <a:t>Бун </a:t>
            </a:r>
            <a:r>
              <a:rPr lang="ru-RU" sz="2400" b="1" dirty="0" err="1"/>
              <a:t>Барекендан</a:t>
            </a:r>
            <a:r>
              <a:rPr lang="ru-RU" sz="2400" b="1" dirty="0"/>
              <a:t> — армяне</a:t>
            </a:r>
          </a:p>
          <a:p>
            <a:r>
              <a:rPr lang="ru-RU" sz="2400" b="1" dirty="0" err="1"/>
              <a:t>Узговенье</a:t>
            </a:r>
            <a:r>
              <a:rPr lang="ru-RU" sz="2400" b="1" dirty="0"/>
              <a:t> </a:t>
            </a:r>
            <a:r>
              <a:rPr lang="ru-RU" sz="2400" b="1" dirty="0" smtClean="0"/>
              <a:t>— </a:t>
            </a:r>
            <a:r>
              <a:rPr lang="ru-RU" sz="2400" b="1" dirty="0"/>
              <a:t>литовцы</a:t>
            </a:r>
          </a:p>
          <a:p>
            <a:r>
              <a:rPr lang="ru-RU" sz="2400" b="1" dirty="0" err="1"/>
              <a:t>Апокриес</a:t>
            </a:r>
            <a:r>
              <a:rPr lang="ru-RU" sz="2400" b="1" dirty="0"/>
              <a:t> </a:t>
            </a:r>
            <a:r>
              <a:rPr lang="ru-RU" sz="2400" b="1" dirty="0" smtClean="0"/>
              <a:t>— </a:t>
            </a:r>
            <a:r>
              <a:rPr lang="ru-RU" sz="2400" b="1" dirty="0"/>
              <a:t>греки</a:t>
            </a:r>
          </a:p>
          <a:p>
            <a:r>
              <a:rPr lang="ru-RU" sz="2400" b="1" dirty="0" err="1"/>
              <a:t>Ласкиайнен</a:t>
            </a:r>
            <a:r>
              <a:rPr lang="ru-RU" sz="2400" b="1" dirty="0"/>
              <a:t> — </a:t>
            </a:r>
            <a:r>
              <a:rPr lang="ru-RU" sz="2400" b="1" dirty="0" err="1" smtClean="0"/>
              <a:t>фины</a:t>
            </a:r>
            <a:endParaRPr lang="ru-RU" sz="2400" b="1" dirty="0" smtClean="0"/>
          </a:p>
          <a:p>
            <a:r>
              <a:rPr lang="ru-RU" sz="2400" b="1" dirty="0"/>
              <a:t>Блинный день — американцы, австралийцы</a:t>
            </a:r>
          </a:p>
          <a:p>
            <a:endParaRPr lang="ru-RU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14422"/>
            <a:ext cx="3360373" cy="430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033267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 tmFilter="0,0; .5, 1; 1, 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 tmFilter="0,0; .5, 1; 1, 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150"/>
                            </p:stCondLst>
                            <p:childTnLst>
                              <p:par>
                                <p:cTn id="1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Поговорки и приметы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836712"/>
            <a:ext cx="8363272" cy="5361459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>
                <a:solidFill>
                  <a:srgbClr val="660066"/>
                </a:solidFill>
              </a:rPr>
              <a:t>Без масла каша не вкусна</a:t>
            </a:r>
            <a:r>
              <a:rPr lang="ru-RU" sz="2400" dirty="0" smtClean="0">
                <a:solidFill>
                  <a:srgbClr val="660066"/>
                </a:solidFill>
              </a:rPr>
              <a:t>.</a:t>
            </a:r>
          </a:p>
          <a:p>
            <a:r>
              <a:rPr lang="ru-RU" sz="2400" dirty="0">
                <a:solidFill>
                  <a:srgbClr val="660066"/>
                </a:solidFill>
              </a:rPr>
              <a:t>Где блины, тут и мы; где с маслом каша — тут и место наше</a:t>
            </a:r>
            <a:r>
              <a:rPr lang="ru-RU" sz="2400" dirty="0" smtClean="0">
                <a:solidFill>
                  <a:srgbClr val="660066"/>
                </a:solidFill>
              </a:rPr>
              <a:t>.</a:t>
            </a:r>
          </a:p>
          <a:p>
            <a:r>
              <a:rPr lang="ru-RU" sz="2400" dirty="0" smtClean="0">
                <a:solidFill>
                  <a:srgbClr val="660066"/>
                </a:solidFill>
              </a:rPr>
              <a:t>  Не все коту Масленица</a:t>
            </a:r>
          </a:p>
          <a:p>
            <a:r>
              <a:rPr lang="ru-RU" sz="2400" dirty="0" smtClean="0">
                <a:solidFill>
                  <a:srgbClr val="660066"/>
                </a:solidFill>
              </a:rPr>
              <a:t>Блин не клин, брюха не расколет </a:t>
            </a:r>
          </a:p>
          <a:p>
            <a:r>
              <a:rPr lang="ru-RU" sz="2400" dirty="0" smtClean="0">
                <a:solidFill>
                  <a:srgbClr val="660066"/>
                </a:solidFill>
              </a:rPr>
              <a:t> Блин не сноп – на вилы не наколешь </a:t>
            </a:r>
          </a:p>
          <a:p>
            <a:r>
              <a:rPr lang="ru-RU" sz="2400" dirty="0" smtClean="0">
                <a:solidFill>
                  <a:srgbClr val="660066"/>
                </a:solidFill>
              </a:rPr>
              <a:t> </a:t>
            </a:r>
            <a:r>
              <a:rPr lang="ru-RU" sz="2400" dirty="0" err="1" smtClean="0">
                <a:solidFill>
                  <a:srgbClr val="660066"/>
                </a:solidFill>
              </a:rPr>
              <a:t>Блинцы</a:t>
            </a:r>
            <a:r>
              <a:rPr lang="ru-RU" sz="2400" dirty="0" smtClean="0">
                <a:solidFill>
                  <a:srgbClr val="660066"/>
                </a:solidFill>
              </a:rPr>
              <a:t>, блинчики, блины, как колеса у Весны </a:t>
            </a:r>
          </a:p>
          <a:p>
            <a:r>
              <a:rPr lang="ru-RU" sz="2400" dirty="0" smtClean="0">
                <a:solidFill>
                  <a:srgbClr val="660066"/>
                </a:solidFill>
              </a:rPr>
              <a:t> Блины и поцелуи счета не любят </a:t>
            </a:r>
          </a:p>
          <a:p>
            <a:r>
              <a:rPr lang="ru-RU" sz="2400" dirty="0" smtClean="0">
                <a:solidFill>
                  <a:srgbClr val="660066"/>
                </a:solidFill>
              </a:rPr>
              <a:t> Боится Масленица горькой редьки да пареной репы </a:t>
            </a:r>
          </a:p>
          <a:p>
            <a:r>
              <a:rPr lang="ru-RU" sz="2400" dirty="0" smtClean="0">
                <a:solidFill>
                  <a:srgbClr val="660066"/>
                </a:solidFill>
              </a:rPr>
              <a:t>Душа моя масленица, перепелиные твои косточки, бумажное твое тело, </a:t>
            </a:r>
          </a:p>
          <a:p>
            <a:r>
              <a:rPr lang="ru-RU" sz="2400" dirty="0" smtClean="0">
                <a:solidFill>
                  <a:srgbClr val="660066"/>
                </a:solidFill>
              </a:rPr>
              <a:t> Масленица без блинов, именины без пирогов не бывают </a:t>
            </a:r>
          </a:p>
          <a:p>
            <a:r>
              <a:rPr lang="ru-RU" sz="2400" dirty="0" smtClean="0">
                <a:solidFill>
                  <a:srgbClr val="660066"/>
                </a:solidFill>
              </a:rPr>
              <a:t> Масленица идет, блин да мед несет </a:t>
            </a:r>
          </a:p>
          <a:p>
            <a:r>
              <a:rPr lang="ru-RU" sz="2400" dirty="0" smtClean="0">
                <a:solidFill>
                  <a:srgbClr val="660066"/>
                </a:solidFill>
              </a:rPr>
              <a:t>Мы думали, масленица семь недель, а она только семь денечков </a:t>
            </a:r>
          </a:p>
          <a:p>
            <a:r>
              <a:rPr lang="ru-RU" sz="2400" dirty="0" smtClean="0">
                <a:solidFill>
                  <a:srgbClr val="660066"/>
                </a:solidFill>
              </a:rPr>
              <a:t> На Масленой повеселись, да блинком угостись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3642497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 tmFilter="0,0; .5, 1; 1, 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 tmFilter="0,0; .5, 1; 1, 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 tmFilter="0,0; .5, 1; 1, 1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 tmFilter="0,0; .5, 1; 1, 1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27"/>
            <a:ext cx="9144000" cy="679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маслен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70998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248776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3940" y="188640"/>
            <a:ext cx="8568952" cy="10801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ru-RU" sz="2400" dirty="0" smtClean="0"/>
          </a:p>
          <a:p>
            <a:pPr marL="0" indent="0" algn="ctr">
              <a:buNone/>
            </a:pPr>
            <a:r>
              <a:rPr lang="ru-RU" sz="3600" b="1" dirty="0">
                <a:solidFill>
                  <a:srgbClr val="C00000"/>
                </a:solidFill>
              </a:rPr>
              <a:t>Какой вы знаете праздник </a:t>
            </a:r>
            <a:r>
              <a:rPr lang="ru-RU" sz="3600" b="1" dirty="0" smtClean="0">
                <a:solidFill>
                  <a:srgbClr val="C00000"/>
                </a:solidFill>
              </a:rPr>
              <a:t>проводов </a:t>
            </a:r>
            <a:r>
              <a:rPr lang="ru-RU" sz="3600" b="1" dirty="0">
                <a:solidFill>
                  <a:srgbClr val="C00000"/>
                </a:solidFill>
              </a:rPr>
              <a:t>зимы</a:t>
            </a:r>
            <a:r>
              <a:rPr lang="ru-RU" sz="3600" b="1" dirty="0" smtClean="0">
                <a:solidFill>
                  <a:srgbClr val="C00000"/>
                </a:solidFill>
              </a:rPr>
              <a:t>?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4686"/>
            <a:ext cx="9144000" cy="364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196752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Правильно</a:t>
            </a:r>
            <a:r>
              <a:rPr lang="ru-RU" sz="3600" b="1" dirty="0"/>
              <a:t>, </a:t>
            </a:r>
            <a:r>
              <a:rPr lang="ru-RU" sz="3600" b="1" dirty="0" smtClean="0"/>
              <a:t>это - </a:t>
            </a:r>
            <a:r>
              <a:rPr lang="ru-RU" sz="3600" b="1" dirty="0"/>
              <a:t>масленица</a:t>
            </a:r>
            <a:r>
              <a:rPr lang="ru-RU" sz="3600" b="1" dirty="0" smtClean="0"/>
              <a:t>.</a:t>
            </a:r>
            <a:endParaRPr lang="ru-RU" sz="3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916831"/>
            <a:ext cx="84638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А какое блюдо едят на масленицу</a:t>
            </a:r>
            <a:r>
              <a:rPr lang="ru-RU" sz="3200" b="1" dirty="0" smtClean="0">
                <a:solidFill>
                  <a:srgbClr val="C00000"/>
                </a:solidFill>
              </a:rPr>
              <a:t>?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705244"/>
            <a:ext cx="7891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Конечно</a:t>
            </a:r>
            <a:r>
              <a:rPr lang="ru-RU" sz="3600" b="1" dirty="0"/>
              <a:t>, это- блины.</a:t>
            </a:r>
          </a:p>
        </p:txBody>
      </p:sp>
    </p:spTree>
    <p:extLst>
      <p:ext uri="{BB962C8B-B14F-4D97-AF65-F5344CB8AC3E}">
        <p14:creationId xmlns="" xmlns:p14="http://schemas.microsoft.com/office/powerpoint/2010/main" val="3004992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71480"/>
            <a:ext cx="7767912" cy="854968"/>
          </a:xfrm>
        </p:spPr>
        <p:txBody>
          <a:bodyPr>
            <a:normAutofit fontScale="90000"/>
          </a:bodyPr>
          <a:lstStyle/>
          <a:p>
            <a:pPr algn="l"/>
            <a:r>
              <a:rPr lang="ru-RU" sz="6000" b="1" dirty="0" smtClean="0">
                <a:solidFill>
                  <a:srgbClr val="FF0000"/>
                </a:solidFill>
              </a:rPr>
              <a:t> </a:t>
            </a:r>
            <a:endParaRPr lang="ru-RU" sz="7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357166"/>
            <a:ext cx="8463884" cy="631219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2400" b="1" dirty="0" smtClean="0"/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660066"/>
                </a:solidFill>
              </a:rPr>
              <a:t>Широкая </a:t>
            </a:r>
            <a:r>
              <a:rPr lang="ru-RU" sz="4400" b="1" dirty="0">
                <a:solidFill>
                  <a:srgbClr val="660066"/>
                </a:solidFill>
              </a:rPr>
              <a:t>Масленица – Сырная неделя!</a:t>
            </a: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660066"/>
                </a:solidFill>
              </a:rPr>
              <a:t>Ты </a:t>
            </a:r>
            <a:r>
              <a:rPr lang="ru-RU" sz="4400" b="1" dirty="0">
                <a:solidFill>
                  <a:srgbClr val="660066"/>
                </a:solidFill>
              </a:rPr>
              <a:t>пришла нарядная к нам Весну встречать.</a:t>
            </a: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660066"/>
                </a:solidFill>
              </a:rPr>
              <a:t>Печь </a:t>
            </a:r>
            <a:r>
              <a:rPr lang="ru-RU" sz="4400" b="1" dirty="0">
                <a:solidFill>
                  <a:srgbClr val="660066"/>
                </a:solidFill>
              </a:rPr>
              <a:t>блины и развлекаться будем всю неделю,</a:t>
            </a: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660066"/>
                </a:solidFill>
              </a:rPr>
              <a:t>Чтоб </a:t>
            </a:r>
            <a:r>
              <a:rPr lang="ru-RU" sz="4400" b="1" dirty="0">
                <a:solidFill>
                  <a:srgbClr val="660066"/>
                </a:solidFill>
              </a:rPr>
              <a:t>Зиму студёную из дому прогнать</a:t>
            </a:r>
            <a:r>
              <a:rPr lang="ru-RU" sz="4400" b="1" dirty="0" smtClean="0">
                <a:solidFill>
                  <a:srgbClr val="660066"/>
                </a:solidFill>
              </a:rPr>
              <a:t>!</a:t>
            </a:r>
            <a:endParaRPr lang="ru-RU" sz="4400" b="1" dirty="0">
              <a:solidFill>
                <a:srgbClr val="660066"/>
              </a:solidFill>
            </a:endParaRPr>
          </a:p>
          <a:p>
            <a:pPr marL="0" indent="0" algn="ctr">
              <a:buNone/>
            </a:pPr>
            <a:endParaRPr lang="ru-RU" sz="2400" b="1" dirty="0" smtClean="0"/>
          </a:p>
          <a:p>
            <a:pPr marL="0" indent="0" algn="ctr">
              <a:buNone/>
            </a:pPr>
            <a:endParaRPr lang="ru-RU" sz="24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30648024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2857496"/>
            <a:ext cx="89297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А вы, люди, Масленицу </a:t>
            </a:r>
            <a:r>
              <a:rPr lang="ru-RU" sz="3200" b="1" dirty="0" err="1" smtClean="0">
                <a:solidFill>
                  <a:srgbClr val="C00000"/>
                </a:solidFill>
              </a:rPr>
              <a:t>состречайте</a:t>
            </a:r>
            <a:r>
              <a:rPr lang="ru-RU" sz="3200" b="1" dirty="0" smtClean="0">
                <a:solidFill>
                  <a:srgbClr val="C00000"/>
                </a:solidFill>
              </a:rPr>
              <a:t>, </a:t>
            </a:r>
            <a:r>
              <a:rPr lang="ru-RU" sz="3200" b="1" dirty="0" err="1" smtClean="0">
                <a:solidFill>
                  <a:srgbClr val="C00000"/>
                </a:solidFill>
              </a:rPr>
              <a:t>состречайте</a:t>
            </a:r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Да к себе-то Масленицу зазывайте, зазывайте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357430"/>
            <a:ext cx="8572560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28596" y="0"/>
            <a:ext cx="85011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Бабушка блины спекла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Круглые румяные.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Масленица к нам пришла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Гостьею желанною.</a:t>
            </a: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78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5338" y="4702869"/>
            <a:ext cx="2688662" cy="215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705</TotalTime>
  <Words>950</Words>
  <Application>Microsoft Office PowerPoint</Application>
  <PresentationFormat>Экран (4:3)</PresentationFormat>
  <Paragraphs>105</Paragraphs>
  <Slides>36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Тема3</vt:lpstr>
      <vt:lpstr>Муниципальное  автономное  общеобразовательное  учреждение «Гимназия № 15»  </vt:lpstr>
      <vt:lpstr>Здравствуй, Масленица ! </vt:lpstr>
      <vt:lpstr>Слайд 3</vt:lpstr>
      <vt:lpstr>Слайд 4</vt:lpstr>
      <vt:lpstr> </vt:lpstr>
      <vt:lpstr>Слайд 6</vt:lpstr>
      <vt:lpstr>Слайд 7</vt:lpstr>
      <vt:lpstr>Слайд 8</vt:lpstr>
      <vt:lpstr>Слайд 9</vt:lpstr>
      <vt:lpstr>Слайд 10</vt:lpstr>
      <vt:lpstr>Слайд 11</vt:lpstr>
      <vt:lpstr>Не всё коту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Прощай зима!</vt:lpstr>
      <vt:lpstr>Масленицу празднуют по-особому</vt:lpstr>
      <vt:lpstr>Понедельник — встреча</vt:lpstr>
      <vt:lpstr>Вторник — заигрыш</vt:lpstr>
      <vt:lpstr>Среда — лакомка</vt:lpstr>
      <vt:lpstr> Четверг — перелом </vt:lpstr>
      <vt:lpstr>Пятница — Тещины вечорки</vt:lpstr>
      <vt:lpstr>Суббота — золовкины посиделки </vt:lpstr>
      <vt:lpstr>Воскресенье —прощание с Масленицей </vt:lpstr>
      <vt:lpstr>Слайд 31</vt:lpstr>
      <vt:lpstr>Загадки про масленицу</vt:lpstr>
      <vt:lpstr>Масленица у других народов</vt:lpstr>
      <vt:lpstr>Поговорки и приметы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Приход весны</dc:title>
  <dc:creator>пользователь</dc:creator>
  <cp:lastModifiedBy>Admin</cp:lastModifiedBy>
  <cp:revision>170</cp:revision>
  <dcterms:created xsi:type="dcterms:W3CDTF">2013-02-27T15:01:51Z</dcterms:created>
  <dcterms:modified xsi:type="dcterms:W3CDTF">2017-02-11T08:45:18Z</dcterms:modified>
</cp:coreProperties>
</file>