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85" r:id="rId5"/>
    <p:sldId id="265" r:id="rId6"/>
    <p:sldId id="282" r:id="rId7"/>
    <p:sldId id="283" r:id="rId8"/>
    <p:sldId id="290" r:id="rId9"/>
    <p:sldId id="267" r:id="rId10"/>
    <p:sldId id="284" r:id="rId11"/>
    <p:sldId id="276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  <a:srgbClr val="FF9900"/>
    <a:srgbClr val="FF3300"/>
    <a:srgbClr val="82E49C"/>
    <a:srgbClr val="FF66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4660"/>
  </p:normalViewPr>
  <p:slideViewPr>
    <p:cSldViewPr>
      <p:cViewPr varScale="1">
        <p:scale>
          <a:sx n="112" d="100"/>
          <a:sy n="11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32BC-ACB8-4674-8F49-8CDC48D2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CCD6-FA30-4178-B178-C8A5D4C0A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0050-DE63-49C5-9569-6B4AD819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5846-30A7-4D03-8C21-F94C84164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C5A7-3591-4A66-ACE4-233CF00F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4588-6894-4952-997B-D67EC278C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FB10-B1A9-4904-BD94-4A007FAF3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407F-E507-4F03-A40E-CD41535F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6527-483C-4A91-9CE6-B38B2DD1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1D55-F10C-4D23-BD31-C8C818BC9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81B3-F012-44D2-8910-6A0064B9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518CD9B-6F0B-4D01-9CE1-2B389B27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3%F1%EF%E5%ED%F1%EA%E8%E9_%F1%EE%E1%EE%F0_%D2%F3%EB%FC%F1%EA%EE%E3%EE_%EA%F0%E5%EC%EB%F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 b="-179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AutoShape 67"/>
          <p:cNvSpPr>
            <a:spLocks noChangeArrowheads="1"/>
          </p:cNvSpPr>
          <p:nvPr/>
        </p:nvSpPr>
        <p:spPr bwMode="auto">
          <a:xfrm>
            <a:off x="142844" y="142852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71625" y="428625"/>
            <a:ext cx="72469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_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_  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Обязательное занятие </a:t>
            </a:r>
            <a:endParaRPr 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/   _</a:t>
            </a:r>
          </a:p>
          <a:p>
            <a:pPr algn="ctr">
              <a:lnSpc>
                <a:spcPts val="3500"/>
              </a:lnSpc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выбору</a:t>
            </a:r>
          </a:p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/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Край наш Тульский</a:t>
            </a:r>
          </a:p>
          <a:p>
            <a:pPr algn="ctr">
              <a:lnSpc>
                <a:spcPts val="3500"/>
              </a:lnSpc>
              <a:defRPr/>
            </a:pPr>
            <a:endParaRPr lang="ru-RU" sz="4800" b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ru-RU" sz="4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 класс</a:t>
            </a:r>
          </a:p>
        </p:txBody>
      </p:sp>
      <p:pic>
        <p:nvPicPr>
          <p:cNvPr id="2052" name="Picture 24" descr="Копия Копия File02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3"/>
            <a:ext cx="12144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5857884" y="4000504"/>
            <a:ext cx="2969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 smtClean="0"/>
              <a:t>Выполнил: </a:t>
            </a:r>
            <a:endParaRPr lang="ru-RU" i="1" dirty="0" smtClean="0"/>
          </a:p>
          <a:p>
            <a:r>
              <a:rPr lang="ru-RU" i="1" dirty="0" smtClean="0"/>
              <a:t>учитель </a:t>
            </a:r>
            <a:r>
              <a:rPr lang="ru-RU" i="1" dirty="0" smtClean="0"/>
              <a:t>ГОУ ТО «ТОЦО»</a:t>
            </a:r>
            <a:endParaRPr lang="ru-RU" dirty="0" smtClean="0"/>
          </a:p>
          <a:p>
            <a:r>
              <a:rPr lang="ru-RU" b="1" i="1" dirty="0" err="1" smtClean="0"/>
              <a:t>Клишевская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ru-RU" b="1" i="1" dirty="0" smtClean="0"/>
              <a:t>Светлана Витальевна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AutoShape 9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143375" y="357188"/>
            <a:ext cx="485775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_     _ /                 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По своей архитектуре он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_        /                          /       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напоминает храм Христа-</a:t>
            </a:r>
            <a:r>
              <a:rPr lang="en-US" sz="2000" b="1" dirty="0">
                <a:solidFill>
                  <a:srgbClr val="FFFF00"/>
                </a:solidFill>
              </a:rPr>
              <a:t>C</a:t>
            </a:r>
            <a:r>
              <a:rPr lang="ru-RU" sz="2000" b="1" dirty="0" err="1">
                <a:solidFill>
                  <a:srgbClr val="FFFF00"/>
                </a:solidFill>
              </a:rPr>
              <a:t>пасителя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_       /              /                   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в Москве, но в меньшем размере.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  _  _       /              _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Богоявленский собор был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  /                              /           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пятиглавым, но в 30-е годы XX века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_     /                      /           /   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собор был закрыт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r>
              <a:rPr lang="ru-RU" sz="2000" b="1" dirty="0">
                <a:solidFill>
                  <a:srgbClr val="FFFF00"/>
                </a:solidFill>
              </a:rPr>
              <a:t> Сегодня лишь на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/            _  _    /               /     _   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  <a:hlinkClick r:id="rId3" action="ppaction://hlinksldjump"/>
              </a:rPr>
              <a:t>старых фотографиях </a:t>
            </a:r>
            <a:r>
              <a:rPr lang="ru-RU" sz="2000" b="1" dirty="0">
                <a:solidFill>
                  <a:srgbClr val="FFFF00"/>
                </a:solidFill>
              </a:rPr>
              <a:t>можно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/                     /                _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увидеть, как выглядел собор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_        /      _    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первоначально.</a:t>
            </a: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    _   /         /                       /   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В 1989 году в здании разместился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/                      /     /             /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известный всему миру Музей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_    / 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оружия.</a:t>
            </a:r>
          </a:p>
          <a:p>
            <a:pPr>
              <a:lnSpc>
                <a:spcPts val="1800"/>
              </a:lnSpc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indent="695325">
              <a:lnSpc>
                <a:spcPts val="1800"/>
              </a:lnSpc>
              <a:defRPr/>
            </a:pPr>
            <a:endParaRPr lang="ru-RU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0" name="Picture 6" descr="DSCI060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85720" y="428604"/>
            <a:ext cx="371663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8" descr="Копия (3) Копия File06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1126" y="3857628"/>
            <a:ext cx="3810808" cy="264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714375" cy="428625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4357688" y="6143625"/>
            <a:ext cx="857250" cy="428625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79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AutoShap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82688" y="188913"/>
            <a:ext cx="69897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>
                <a:solidFill>
                  <a:srgbClr val="FF3300"/>
                </a:solidFill>
                <a:latin typeface="Verdana" pitchFamily="34" charset="0"/>
              </a:rPr>
              <a:t>     </a:t>
            </a:r>
            <a:r>
              <a:rPr lang="ru-RU" sz="3600" b="1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Verdana" pitchFamily="34" charset="0"/>
              </a:rPr>
              <a:t>  </a:t>
            </a:r>
            <a:r>
              <a:rPr lang="ru-RU" sz="3200" b="1">
                <a:solidFill>
                  <a:srgbClr val="FF3300"/>
                </a:solidFill>
                <a:latin typeface="Verdana" pitchFamily="34" charset="0"/>
              </a:rPr>
              <a:t>_   </a:t>
            </a:r>
            <a:r>
              <a:rPr lang="en-US" sz="3200" b="1">
                <a:solidFill>
                  <a:srgbClr val="FF3300"/>
                </a:solidFill>
                <a:latin typeface="Verdana" pitchFamily="34" charset="0"/>
              </a:rPr>
              <a:t> /              _     /   </a:t>
            </a:r>
            <a:endParaRPr lang="ru-RU" sz="3200" b="1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3200" b="1">
                <a:solidFill>
                  <a:srgbClr val="FF3300"/>
                </a:solidFill>
                <a:latin typeface="Verdana" pitchFamily="34" charset="0"/>
              </a:rPr>
              <a:t>5. </a:t>
            </a:r>
            <a:r>
              <a:rPr lang="ru-RU" sz="3200" b="1">
                <a:solidFill>
                  <a:srgbClr val="FF3300"/>
                </a:solidFill>
                <a:latin typeface="Verdana" pitchFamily="34" charset="0"/>
              </a:rPr>
              <a:t>Ответьте на вопросы: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0063" y="6143625"/>
            <a:ext cx="642937" cy="428625"/>
          </a:xfrm>
          <a:prstGeom prst="actionButtonBackPrevious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714375" cy="428625"/>
          </a:xfrm>
          <a:prstGeom prst="actionButtonForwardNex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20988" y="1000125"/>
            <a:ext cx="625157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                   /            _   /       _    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1</a:t>
            </a:r>
            <a:r>
              <a:rPr lang="ru-RU" sz="2400" b="1" dirty="0">
                <a:latin typeface="+mn-lt"/>
                <a:cs typeface="Times New Roman" pitchFamily="18" charset="0"/>
              </a:rPr>
              <a:t>) Что сейчас расположено в </a:t>
            </a:r>
            <a:endParaRPr lang="en-US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     _       /       _    _    /                  / </a:t>
            </a:r>
          </a:p>
          <a:p>
            <a:pPr>
              <a:lnSpc>
                <a:spcPts val="2000"/>
              </a:lnSpc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Богоявленском соборе Кремля?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        /      _        _   /              /      _  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2</a:t>
            </a:r>
            <a:r>
              <a:rPr lang="ru-RU" sz="2400" b="1" dirty="0">
                <a:latin typeface="+mn-lt"/>
                <a:cs typeface="Times New Roman" pitchFamily="18" charset="0"/>
              </a:rPr>
              <a:t>) Сколько куполов у Успенского </a:t>
            </a:r>
            <a:r>
              <a:rPr lang="en-US" sz="2400" b="1" dirty="0">
                <a:latin typeface="+mn-lt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_    /</a:t>
            </a:r>
          </a:p>
          <a:p>
            <a:pPr>
              <a:lnSpc>
                <a:spcPts val="2000"/>
              </a:lnSpc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собора?</a:t>
            </a:r>
            <a:endParaRPr lang="en-US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           _         /               /       _    _    / </a:t>
            </a:r>
            <a:endParaRPr lang="ru-RU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3</a:t>
            </a:r>
            <a:r>
              <a:rPr lang="ru-RU" sz="2400" b="1" dirty="0">
                <a:latin typeface="+mn-lt"/>
                <a:cs typeface="Times New Roman" pitchFamily="18" charset="0"/>
              </a:rPr>
              <a:t>) </a:t>
            </a:r>
            <a:r>
              <a:rPr lang="ru-RU" sz="2400" b="1" dirty="0">
                <a:latin typeface="+mn-lt"/>
                <a:cs typeface="Times New Roman" pitchFamily="18" charset="0"/>
                <a:hlinkClick r:id="rId3" action="ppaction://hlinksldjump"/>
              </a:rPr>
              <a:t>Чем отличаются храмы от</a:t>
            </a:r>
            <a:r>
              <a:rPr lang="en-US" sz="2400" b="1" dirty="0">
                <a:latin typeface="+mn-lt"/>
                <a:cs typeface="Times New Roman" pitchFamily="18" charset="0"/>
                <a:hlinkClick r:id="rId3" action="ppaction://hlinksldjump"/>
              </a:rPr>
              <a:t> </a:t>
            </a:r>
            <a:r>
              <a:rPr lang="ru-RU" sz="2400" b="1" dirty="0">
                <a:latin typeface="+mn-lt"/>
                <a:cs typeface="Times New Roman" pitchFamily="18" charset="0"/>
                <a:hlinkClick r:id="rId3" action="ppaction://hlinksldjump"/>
              </a:rPr>
              <a:t> обычных </a:t>
            </a:r>
            <a:endParaRPr lang="en-US" sz="2400" b="1" dirty="0">
              <a:latin typeface="+mn-lt"/>
              <a:cs typeface="Times New Roman" pitchFamily="18" charset="0"/>
              <a:hlinkClick r:id="rId3" action="ppaction://hlinksldjump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  <a:hlinkClick r:id="rId3" action="ppaction://hlinksldjump"/>
              </a:rPr>
              <a:t>   _    /</a:t>
            </a:r>
          </a:p>
          <a:p>
            <a:pPr>
              <a:lnSpc>
                <a:spcPts val="2000"/>
              </a:lnSpc>
              <a:defRPr/>
            </a:pPr>
            <a:r>
              <a:rPr lang="ru-RU" sz="2400" b="1" dirty="0">
                <a:latin typeface="+mn-lt"/>
                <a:cs typeface="Times New Roman" pitchFamily="18" charset="0"/>
                <a:hlinkClick r:id="rId3" action="ppaction://hlinksldjump"/>
              </a:rPr>
              <a:t>домов? </a:t>
            </a:r>
            <a:endParaRPr lang="en-US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        /       _          /           /               /      _  _   </a:t>
            </a:r>
            <a:endParaRPr lang="ru-RU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4</a:t>
            </a:r>
            <a:r>
              <a:rPr lang="ru-RU" sz="2400" b="1" dirty="0">
                <a:latin typeface="+mn-lt"/>
                <a:cs typeface="Times New Roman" pitchFamily="18" charset="0"/>
              </a:rPr>
              <a:t>) Сколько этажей в здании Успенского </a:t>
            </a:r>
            <a:r>
              <a:rPr lang="en-US" sz="2400" b="1" dirty="0">
                <a:latin typeface="+mn-lt"/>
                <a:cs typeface="Times New Roman" pitchFamily="18" charset="0"/>
              </a:rPr>
              <a:t>  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latin typeface="+mn-lt"/>
                <a:cs typeface="Times New Roman" pitchFamily="18" charset="0"/>
              </a:rPr>
              <a:t>  _   /</a:t>
            </a:r>
          </a:p>
          <a:p>
            <a:pPr>
              <a:lnSpc>
                <a:spcPts val="2000"/>
              </a:lnSpc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собора? </a:t>
            </a:r>
            <a:endParaRPr lang="en-US" sz="2400" b="1" dirty="0"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                         / _   _    /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5)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 честь какого события был </a:t>
            </a:r>
          </a:p>
          <a:p>
            <a:pPr>
              <a:lnSpc>
                <a:spcPts val="2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_       /           _        /             _    /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построен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Богоявленский собор?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79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AutoShape 4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3286125"/>
            <a:ext cx="827563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sz="5400" b="1" dirty="0">
                <a:solidFill>
                  <a:srgbClr val="FF3300"/>
                </a:solidFill>
                <a:latin typeface="Verdana" pitchFamily="34" charset="0"/>
              </a:rPr>
              <a:t>     </a:t>
            </a:r>
            <a:r>
              <a:rPr lang="ru-RU" sz="5400" b="1" dirty="0">
                <a:solidFill>
                  <a:srgbClr val="FF3300"/>
                </a:solidFill>
                <a:latin typeface="Verdana" pitchFamily="34" charset="0"/>
              </a:rPr>
              <a:t>   </a:t>
            </a:r>
            <a:r>
              <a:rPr lang="en-US" sz="5400" b="1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Verdana" pitchFamily="34" charset="0"/>
              </a:rPr>
              <a:t>/ </a:t>
            </a:r>
            <a:r>
              <a:rPr lang="ru-RU" sz="4800" b="1" dirty="0">
                <a:solidFill>
                  <a:srgbClr val="FF3300"/>
                </a:solidFill>
                <a:latin typeface="Verdana" pitchFamily="34" charset="0"/>
              </a:rPr>
              <a:t>_</a:t>
            </a:r>
            <a:r>
              <a:rPr lang="en-US" sz="4800" b="1" dirty="0">
                <a:solidFill>
                  <a:srgbClr val="FF3300"/>
                </a:solidFill>
                <a:latin typeface="Verdana" pitchFamily="34" charset="0"/>
              </a:rPr>
              <a:t>  </a:t>
            </a:r>
            <a:r>
              <a:rPr lang="ru-RU" sz="4800" b="1" dirty="0">
                <a:solidFill>
                  <a:srgbClr val="FF3300"/>
                </a:solidFill>
                <a:latin typeface="Verdana" pitchFamily="34" charset="0"/>
              </a:rPr>
              <a:t>        </a:t>
            </a:r>
            <a:r>
              <a:rPr lang="en-US" sz="4800" b="1" dirty="0">
                <a:solidFill>
                  <a:srgbClr val="FF3300"/>
                </a:solidFill>
                <a:latin typeface="Verdana" pitchFamily="34" charset="0"/>
              </a:rPr>
              <a:t>     /   </a:t>
            </a:r>
            <a:endParaRPr lang="ru-RU" sz="4800" b="1" dirty="0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ts val="4000"/>
              </a:lnSpc>
              <a:defRPr/>
            </a:pP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Спасибо за внимание</a:t>
            </a:r>
          </a:p>
          <a:p>
            <a:pPr>
              <a:lnSpc>
                <a:spcPts val="4000"/>
              </a:lnSpc>
              <a:defRPr/>
            </a:pPr>
            <a:r>
              <a:rPr lang="ru-RU" sz="4800" b="1" dirty="0">
                <a:solidFill>
                  <a:srgbClr val="FF3300"/>
                </a:solidFill>
                <a:latin typeface="Verdana" pitchFamily="34" charset="0"/>
              </a:rPr>
              <a:t>              _  _     </a:t>
            </a:r>
            <a:r>
              <a:rPr lang="en-US" sz="4800" b="1" dirty="0">
                <a:solidFill>
                  <a:srgbClr val="FF3300"/>
                </a:solidFill>
                <a:latin typeface="Verdana" pitchFamily="34" charset="0"/>
              </a:rPr>
              <a:t>/</a:t>
            </a:r>
            <a:endParaRPr lang="ru-RU" sz="4800" b="1" dirty="0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ts val="4000"/>
              </a:lnSpc>
              <a:defRPr/>
            </a:pPr>
            <a:r>
              <a:rPr lang="ru-RU" sz="4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Молодцы!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0" y="357188"/>
            <a:ext cx="827563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 b="1">
                <a:solidFill>
                  <a:srgbClr val="FF3300"/>
                </a:solidFill>
                <a:latin typeface="Verdana" pitchFamily="34" charset="0"/>
              </a:rPr>
              <a:t>     </a:t>
            </a:r>
            <a:r>
              <a:rPr lang="ru-RU" sz="5400" b="1">
                <a:solidFill>
                  <a:srgbClr val="FF3300"/>
                </a:solidFill>
                <a:latin typeface="Verdana" pitchFamily="34" charset="0"/>
              </a:rPr>
              <a:t>   </a:t>
            </a:r>
            <a:r>
              <a:rPr lang="en-US" sz="5400" b="1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_  </a:t>
            </a:r>
            <a:r>
              <a:rPr lang="en-US" sz="4800" b="1">
                <a:solidFill>
                  <a:srgbClr val="FF3300"/>
                </a:solidFill>
                <a:latin typeface="Verdana" pitchFamily="34" charset="0"/>
              </a:rPr>
              <a:t>   / </a:t>
            </a: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        </a:t>
            </a:r>
            <a:r>
              <a:rPr lang="en-US" sz="4800" b="1">
                <a:solidFill>
                  <a:srgbClr val="FF3300"/>
                </a:solidFill>
                <a:latin typeface="Verdana" pitchFamily="34" charset="0"/>
              </a:rPr>
              <a:t>     /   </a:t>
            </a:r>
            <a:endParaRPr lang="ru-RU" sz="4800" b="1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Вам понравился урок?</a:t>
            </a:r>
          </a:p>
          <a:p>
            <a:pPr>
              <a:lnSpc>
                <a:spcPts val="4000"/>
              </a:lnSpc>
            </a:pP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                 _     </a:t>
            </a:r>
            <a:r>
              <a:rPr lang="en-US" sz="4800" b="1">
                <a:solidFill>
                  <a:srgbClr val="FF3300"/>
                </a:solidFill>
                <a:latin typeface="Verdana" pitchFamily="34" charset="0"/>
              </a:rPr>
              <a:t>/</a:t>
            </a: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     </a:t>
            </a:r>
            <a:r>
              <a:rPr lang="en-US" sz="4800" b="1">
                <a:solidFill>
                  <a:srgbClr val="FF3300"/>
                </a:solidFill>
                <a:latin typeface="Verdana" pitchFamily="34" charset="0"/>
              </a:rPr>
              <a:t>_</a:t>
            </a:r>
            <a:endParaRPr lang="ru-RU" sz="4800" b="1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800" b="1">
                <a:solidFill>
                  <a:srgbClr val="FF3300"/>
                </a:solidFill>
                <a:latin typeface="Verdana" pitchFamily="34" charset="0"/>
              </a:rPr>
              <a:t>Что вам понравилось?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 b="-179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AutoShape 6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14500" y="142875"/>
            <a:ext cx="72469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/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Храмы </a:t>
            </a:r>
          </a:p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/         _ _              /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Тульского кремля</a:t>
            </a:r>
          </a:p>
        </p:txBody>
      </p:sp>
      <p:pic>
        <p:nvPicPr>
          <p:cNvPr id="3076" name="Picture 24" descr="Копия Копия File02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3"/>
            <a:ext cx="12144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12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37093" y="2220943"/>
            <a:ext cx="4649749" cy="29225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 b="-179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" name="AutoShape 67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24" descr="Копия Копия File02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3"/>
            <a:ext cx="121443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57625" y="214313"/>
            <a:ext cx="5214938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 eaLnBrk="0" hangingPunct="0">
              <a:lnSpc>
                <a:spcPts val="1600"/>
              </a:lnSpc>
              <a:defRPr/>
            </a:pPr>
            <a:r>
              <a:rPr lang="en-US" sz="2800" b="1" dirty="0"/>
              <a:t>                              /</a:t>
            </a:r>
            <a:endParaRPr lang="ru-RU" sz="2800" b="1" dirty="0"/>
          </a:p>
          <a:p>
            <a:pPr indent="176213" algn="ctr" eaLnBrk="0" hangingPunct="0">
              <a:lnSpc>
                <a:spcPts val="1600"/>
              </a:lnSpc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6213"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    /                          /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Отгадывание названий 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/                    /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башен кремля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/         _         /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buFontTx/>
              <a:buAutoNum type="arabicPeriod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храмами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/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кремля.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/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/            _       /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Работа на ноутбуках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_      /             _     /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Ответы на вопросы.</a:t>
            </a:r>
          </a:p>
          <a:p>
            <a:pPr eaLnBrk="0" hangingPunct="0">
              <a:lnSpc>
                <a:spcPts val="1300"/>
              </a:lnSpc>
              <a:defRPr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/        /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lnSpc>
                <a:spcPts val="13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Итог урока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0063" y="6143625"/>
            <a:ext cx="642937" cy="428625"/>
          </a:xfrm>
          <a:prstGeom prst="actionButtonBackPrevious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00" y="6143625"/>
            <a:ext cx="714375" cy="428625"/>
          </a:xfrm>
          <a:prstGeom prst="actionButtonForwardNex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AutoShap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192588" y="4313238"/>
            <a:ext cx="448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 rot="-713319">
            <a:off x="735013" y="15763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71750" y="71438"/>
            <a:ext cx="38877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_   /  /</a:t>
            </a:r>
            <a:endParaRPr lang="ru-RU" sz="4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ru-RU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Назови</a:t>
            </a:r>
            <a:r>
              <a:rPr lang="ru-R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эти</a:t>
            </a:r>
            <a:r>
              <a:rPr lang="ru-R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/</a:t>
            </a:r>
            <a:endParaRPr lang="ru-RU" sz="4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000"/>
              </a:lnSpc>
              <a:defRPr/>
            </a:pPr>
            <a:r>
              <a:rPr lang="ru-RU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башни</a:t>
            </a:r>
          </a:p>
        </p:txBody>
      </p:sp>
      <p:pic>
        <p:nvPicPr>
          <p:cNvPr id="19" name="Picture 5" descr="DSCI0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928802"/>
            <a:ext cx="2105025" cy="280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92338" y="4643438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Башня </a:t>
            </a: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- 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Одоевских </a:t>
            </a:r>
            <a:endParaRPr lang="en-US" sz="36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_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ворот</a:t>
            </a:r>
          </a:p>
        </p:txBody>
      </p:sp>
      <p:pic>
        <p:nvPicPr>
          <p:cNvPr id="21" name="Picture 8" descr="File03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9090" y="2133600"/>
            <a:ext cx="1895197" cy="258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6516688" y="214313"/>
            <a:ext cx="2555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/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Спасская </a:t>
            </a:r>
            <a:endParaRPr lang="en-US" sz="40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3000"/>
              </a:lnSpc>
              <a:defRPr/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/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башня</a:t>
            </a:r>
          </a:p>
        </p:txBody>
      </p:sp>
      <p:pic>
        <p:nvPicPr>
          <p:cNvPr id="23" name="Picture 6" descr="DSCI06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500438"/>
            <a:ext cx="1914525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357688" y="1928813"/>
            <a:ext cx="29797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Башня 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/  _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Ивановских 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_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ворот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643813" y="5857875"/>
            <a:ext cx="1000125" cy="571500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357188" y="5929313"/>
            <a:ext cx="1071562" cy="571500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Picture 7" descr="File028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8596" y="285727"/>
            <a:ext cx="1857388" cy="354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3573463"/>
            <a:ext cx="26701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Башня 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Пятницких </a:t>
            </a:r>
            <a:endParaRPr lang="en-US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_   /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ворот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6" name="AutoShap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192588" y="4313238"/>
            <a:ext cx="448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 rot="-713319">
            <a:off x="735013" y="15763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4071938" y="3786188"/>
            <a:ext cx="2786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95325"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/</a:t>
            </a:r>
            <a:endParaRPr lang="ru-RU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Сейчас на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/               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/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территории кремля </a:t>
            </a:r>
            <a:endParaRPr lang="en-US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  _ /            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/  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стоят два храма – </a:t>
            </a:r>
            <a:endParaRPr lang="en-US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     /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u="sng" dirty="0">
                <a:solidFill>
                  <a:srgbClr val="FFFF00"/>
                </a:solidFill>
                <a:cs typeface="Times New Roman" pitchFamily="18" charset="0"/>
              </a:rPr>
              <a:t>Успенский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и </a:t>
            </a:r>
            <a:endParaRPr lang="en-US" sz="20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_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Times New Roman" pitchFamily="18" charset="0"/>
              </a:rPr>
              <a:t>      /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u="sng" dirty="0">
                <a:solidFill>
                  <a:srgbClr val="FFFF00"/>
                </a:solidFill>
                <a:cs typeface="Times New Roman" pitchFamily="18" charset="0"/>
              </a:rPr>
              <a:t>Богоявленский.</a:t>
            </a:r>
            <a:endParaRPr lang="ru-RU" sz="2000" b="1" u="sng" dirty="0">
              <a:solidFill>
                <a:srgbClr val="FFFF00"/>
              </a:solidFill>
            </a:endParaRPr>
          </a:p>
        </p:txBody>
      </p:sp>
      <p:pic>
        <p:nvPicPr>
          <p:cNvPr id="12" name="Picture 12" descr="File01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946287"/>
            <a:ext cx="1857388" cy="256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DSCI060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519" y="4000504"/>
            <a:ext cx="364997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Копия (18) File02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293688"/>
            <a:ext cx="8429625" cy="356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опия (21) File0288 - копия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714375"/>
            <a:ext cx="1000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:\Мои рисунки\Тула\Копия (10) File0288.bmp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BFAF9"/>
              </a:clrFrom>
              <a:clrTo>
                <a:srgbClr val="FB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039813"/>
            <a:ext cx="9302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929313" y="6286500"/>
            <a:ext cx="785812" cy="357188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4214813" y="6286500"/>
            <a:ext cx="785812" cy="357188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AutoShape 12"/>
          <p:cNvSpPr>
            <a:spLocks noChangeArrowheads="1"/>
          </p:cNvSpPr>
          <p:nvPr/>
        </p:nvSpPr>
        <p:spPr bwMode="auto">
          <a:xfrm>
            <a:off x="107950" y="142875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192588" y="4313238"/>
            <a:ext cx="448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 rot="-713319">
            <a:off x="735013" y="15763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42875" y="642938"/>
            <a:ext cx="50720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    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Что такое </a:t>
            </a:r>
            <a:r>
              <a:rPr lang="ru-RU" b="1" u="sng" dirty="0">
                <a:solidFill>
                  <a:srgbClr val="FFFF00"/>
                </a:solidFill>
                <a:cs typeface="Times New Roman" pitchFamily="18" charset="0"/>
              </a:rPr>
              <a:t>храм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?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/ _      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/             _  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/  _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     _       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u="sng" dirty="0">
                <a:solidFill>
                  <a:srgbClr val="FFFF00"/>
                </a:solidFill>
                <a:cs typeface="Times New Roman" pitchFamily="18" charset="0"/>
              </a:rPr>
              <a:t>Храм 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- это здание, в котором собираются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/                         _   /       /         _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верующие для того, чтобы молиться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богу.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/      _         /                _    /  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Храмы отличаются от обычных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/                    /                       _   /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зданий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  <a:hlinkClick r:id="rId3" action="ppaction://hlinksldjump"/>
              </a:rPr>
              <a:t>: на крыше у них купола.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/  _            /                 /          _   _   /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Рядом с храмами строили 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  <a:hlinkClick r:id="rId4" action="ppaction://hlinksldjump"/>
              </a:rPr>
              <a:t>колокольни.</a:t>
            </a:r>
            <a:endParaRPr lang="ru-RU" b="1" dirty="0">
              <a:solidFill>
                <a:srgbClr val="FFFF00"/>
              </a:solidFill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 /                             /                _   /   _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Успенский храм называется собором.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        /     _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Что такое </a:t>
            </a:r>
            <a:r>
              <a:rPr lang="ru-RU" b="1" u="sng" dirty="0">
                <a:solidFill>
                  <a:srgbClr val="FFFF00"/>
                </a:solidFill>
                <a:cs typeface="Times New Roman" pitchFamily="18" charset="0"/>
              </a:rPr>
              <a:t>собор</a:t>
            </a: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?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/   _     /                             /   _    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Это главный храм, куда собирается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 /           _    /                         /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множество верующих, и службы здесь </a:t>
            </a: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     _   /            /                          _          / 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600"/>
              </a:lnSpc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проводят главные священнослужители.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4" name="Picture 12" descr="File01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85728"/>
            <a:ext cx="253754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ash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4000504"/>
            <a:ext cx="37504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786188" y="6000750"/>
            <a:ext cx="1000125" cy="571500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428625" y="6000750"/>
            <a:ext cx="1000125" cy="571500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AutoShape 1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192588" y="4313238"/>
            <a:ext cx="448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 rot="-713319">
            <a:off x="735013" y="15763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142875" y="3402013"/>
            <a:ext cx="87868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                 /                       /             _   /               _       /                              _    /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	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Нынешний </a:t>
            </a:r>
            <a:r>
              <a:rPr lang="ru-RU" b="1" u="sng">
                <a:solidFill>
                  <a:srgbClr val="FFFF00"/>
                </a:solidFill>
                <a:cs typeface="Times New Roman" pitchFamily="18" charset="0"/>
              </a:rPr>
              <a:t>Успенский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b="1" u="sng">
                <a:solidFill>
                  <a:srgbClr val="FFFF00"/>
                </a:solidFill>
                <a:cs typeface="Times New Roman" pitchFamily="18" charset="0"/>
              </a:rPr>
              <a:t>собор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  <a:hlinkClick r:id="rId3"/>
              </a:rPr>
              <a:t> 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был построен в 1762 - 1764 годах. У </a:t>
            </a:r>
            <a:endParaRPr lang="en-US" b="1">
              <a:solidFill>
                <a:srgbClr val="FFFF00"/>
              </a:solidFill>
              <a:cs typeface="Times New Roman" pitchFamily="18" charset="0"/>
            </a:endParaRP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       /          _   /                        /                _ /        _         _    /    _          /   _    </a:t>
            </a: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него 5 куполов. Он примечателен своей необыкновенно красивой 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     /                           /       /                     _    /              /                   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             _   </a:t>
            </a: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/</a:t>
            </a: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  <a:cs typeface="Times New Roman" pitchFamily="18" charset="0"/>
              </a:rPr>
              <a:t>внутренней стенной росписью. </a:t>
            </a:r>
            <a:r>
              <a:rPr lang="ru-RU" b="1">
                <a:solidFill>
                  <a:srgbClr val="FFFF00"/>
                </a:solidFill>
              </a:rPr>
              <a:t>В соборе хранились знамёна, с которыми 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</a:rPr>
              <a:t>   /                _     /   _     /             _    /            /              _     /             /       /                  </a:t>
            </a:r>
            <a:endParaRPr lang="ru-RU" b="1">
              <a:solidFill>
                <a:srgbClr val="FFFF00"/>
              </a:solidFill>
            </a:endParaRP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тульские полки воевали на полях сражений в войне 1812 года. Эти 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FFFF00"/>
                </a:solidFill>
              </a:rPr>
              <a:t>                      _     </a:t>
            </a:r>
            <a:r>
              <a:rPr lang="en-US" b="1">
                <a:solidFill>
                  <a:srgbClr val="FFFF00"/>
                </a:solidFill>
              </a:rPr>
              <a:t>/    _    /                                           _               /           /            /</a:t>
            </a:r>
            <a:r>
              <a:rPr lang="ru-RU" b="1">
                <a:solidFill>
                  <a:srgbClr val="FFFF00"/>
                </a:solidFill>
              </a:rPr>
              <a:t>  </a:t>
            </a: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знамёна не совсем обычные для нас: на них изображены святые. Такие </a:t>
            </a: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                            </a:t>
            </a:r>
            <a:r>
              <a:rPr lang="en-US" b="1">
                <a:solidFill>
                  <a:srgbClr val="FFFF00"/>
                </a:solidFill>
              </a:rPr>
              <a:t>/            _   /              _   /               /                              /         _  /   </a:t>
            </a:r>
            <a:endParaRPr lang="ru-RU" b="1">
              <a:solidFill>
                <a:srgbClr val="FFFF00"/>
              </a:solidFill>
            </a:endParaRP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знамёна называются </a:t>
            </a:r>
            <a:r>
              <a:rPr lang="ru-RU" b="1" u="sng">
                <a:solidFill>
                  <a:srgbClr val="FFFF00"/>
                </a:solidFill>
              </a:rPr>
              <a:t>хоругви</a:t>
            </a:r>
            <a:r>
              <a:rPr lang="ru-RU" b="1">
                <a:solidFill>
                  <a:srgbClr val="FFFF00"/>
                </a:solidFill>
              </a:rPr>
              <a:t>. С хоругвями воины шли защищать свою 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</a:rPr>
              <a:t>   /            _  _   /            /                     /                 _           /           /          _   /                        </a:t>
            </a:r>
            <a:endParaRPr lang="ru-RU" b="1">
              <a:solidFill>
                <a:srgbClr val="FFFF00"/>
              </a:solidFill>
            </a:endParaRP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землю, потому что верили в заступничество святых. Сегодня собор </a:t>
            </a:r>
          </a:p>
          <a:p>
            <a:pPr indent="87313" eaLnBrk="0" hangingPunct="0">
              <a:lnSpc>
                <a:spcPts val="1500"/>
              </a:lnSpc>
            </a:pPr>
            <a:r>
              <a:rPr lang="en-US" b="1">
                <a:solidFill>
                  <a:srgbClr val="FFFF00"/>
                </a:solidFill>
              </a:rPr>
              <a:t>   _                   /                                   _   /             /</a:t>
            </a:r>
            <a:endParaRPr lang="ru-RU" b="1">
              <a:solidFill>
                <a:srgbClr val="FFFF00"/>
              </a:solidFill>
            </a:endParaRPr>
          </a:p>
          <a:p>
            <a:pPr indent="87313" eaLnBrk="0" hangingPunct="0">
              <a:lnSpc>
                <a:spcPts val="1500"/>
              </a:lnSpc>
            </a:pPr>
            <a:r>
              <a:rPr lang="ru-RU" b="1">
                <a:solidFill>
                  <a:srgbClr val="FFFF00"/>
                </a:solidFill>
              </a:rPr>
              <a:t>возвращён верующим и в нём проходят службы.</a:t>
            </a:r>
            <a:endParaRPr lang="ru-RU" sz="4000">
              <a:solidFill>
                <a:srgbClr val="FFFF00"/>
              </a:solidFill>
            </a:endParaRPr>
          </a:p>
        </p:txBody>
      </p:sp>
      <p:pic>
        <p:nvPicPr>
          <p:cNvPr id="11" name="Picture 12" descr="File01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96183" y="1071546"/>
            <a:ext cx="2661701" cy="235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357166"/>
            <a:ext cx="3067904" cy="2065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File017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57158" y="285728"/>
            <a:ext cx="3071834" cy="220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01000" y="6286500"/>
            <a:ext cx="714375" cy="357188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6143625" y="6286500"/>
            <a:ext cx="785813" cy="357188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AutoShape 12"/>
          <p:cNvSpPr>
            <a:spLocks noChangeArrowheads="1"/>
          </p:cNvSpPr>
          <p:nvPr/>
        </p:nvSpPr>
        <p:spPr bwMode="auto">
          <a:xfrm>
            <a:off x="107950" y="88900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192588" y="4313238"/>
            <a:ext cx="448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 rot="-713319">
            <a:off x="735013" y="1576388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875" y="6215063"/>
            <a:ext cx="714375" cy="357187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88" y="6215063"/>
            <a:ext cx="785812" cy="357187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4375" y="214313"/>
            <a:ext cx="7715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endParaRPr lang="ru-RU" sz="48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en-US" sz="48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3. </a:t>
            </a:r>
            <a:r>
              <a:rPr lang="ru-RU" sz="4800" b="1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Физминутка</a:t>
            </a:r>
            <a:endParaRPr lang="en-US" sz="4800" b="1" u="sng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ts val="3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_   _   /           _   _   /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дорожке, по дорожке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/                         /  _       /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Скачем мы на правой ножке. 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_  /  _           _  /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по этой же дорожке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/                       /  _       /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Скачем мы на левой ножке.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_     _   /          _        /    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тропинке побежим, 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_         /           _       / 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 лужайки добежим.</a:t>
            </a:r>
          </a:p>
          <a:p>
            <a:pPr>
              <a:lnSpc>
                <a:spcPts val="2500"/>
              </a:lnSpc>
              <a:defRPr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/  _ _    _ 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Стоп! Немного отдохнём</a:t>
            </a:r>
          </a:p>
          <a:p>
            <a:pPr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_   </a:t>
            </a: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              /</a:t>
            </a:r>
            <a:endParaRPr lang="ru-RU" sz="32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домой пешком пойдём.</a:t>
            </a:r>
            <a:endParaRPr lang="ru-RU" sz="44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1278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AutoShape 9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plaque">
            <a:avLst>
              <a:gd name="adj" fmla="val 2801"/>
            </a:avLst>
          </a:prstGeom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42875" y="714375"/>
            <a:ext cx="51435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_    /     _   /</a:t>
            </a:r>
            <a:r>
              <a:rPr lang="ru-RU" sz="2000" b="1" dirty="0">
                <a:solidFill>
                  <a:srgbClr val="FFFF00"/>
                </a:solidFill>
              </a:rPr>
              <a:t>                </a:t>
            </a:r>
            <a:r>
              <a:rPr lang="en-US" sz="2000" b="1" dirty="0">
                <a:solidFill>
                  <a:srgbClr val="FFFF00"/>
                </a:solidFill>
              </a:rPr>
              <a:t>/    _            /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Второй собор кремля </a:t>
            </a:r>
            <a:r>
              <a:rPr lang="ru-RU" sz="2000" b="1" u="sng" dirty="0">
                <a:solidFill>
                  <a:srgbClr val="FFFF00"/>
                </a:solidFill>
              </a:rPr>
              <a:t>Богоявленский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      /                        /              /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Ещё в древние времена на Руси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    _    /              /             /  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существовала традиция ставить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/             /                                 _ / 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храмы – памятники в честь военных 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_    /             /               /</a:t>
            </a: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побед. В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храмах из года в год 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_        /        _  /                   _            /         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поминали погибших и прославляли 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_       /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победителей. 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_           /              _   /             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  /       _   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Богоявленский собор был выстроен в 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         _   /          /             /     _ 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1855-1862 годах в память воинов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-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        /       _   /              _   /                 _               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туляков, погибших в Отечественной </a:t>
            </a:r>
          </a:p>
          <a:p>
            <a:pPr>
              <a:lnSpc>
                <a:spcPts val="1700"/>
              </a:lnSpc>
              <a:defRPr/>
            </a:pPr>
            <a:r>
              <a:rPr lang="en-US" sz="2000" b="1" dirty="0">
                <a:solidFill>
                  <a:srgbClr val="FFFF00"/>
                </a:solidFill>
              </a:rPr>
              <a:t>   _     /            /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FFFF00"/>
                </a:solidFill>
              </a:rPr>
              <a:t>войне 1812 года. </a:t>
            </a:r>
          </a:p>
          <a:p>
            <a:pPr indent="695325">
              <a:lnSpc>
                <a:spcPts val="1700"/>
              </a:lnSpc>
              <a:defRPr/>
            </a:pPr>
            <a:endParaRPr lang="ru-RU" sz="2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0" name="Picture 6" descr="DSCI060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86380" y="452313"/>
            <a:ext cx="3571900" cy="311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SCI060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86380" y="3929066"/>
            <a:ext cx="354262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143375" y="6072188"/>
            <a:ext cx="857250" cy="500062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428625" y="6072188"/>
            <a:ext cx="1000125" cy="500062"/>
          </a:xfrm>
          <a:prstGeom prst="actionButtonBackPreviou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2242</TotalTime>
  <Words>779</Words>
  <Application>Microsoft PowerPoint</Application>
  <PresentationFormat>Экран (4:3)</PresentationFormat>
  <Paragraphs>214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Светлана</cp:lastModifiedBy>
  <cp:revision>120</cp:revision>
  <dcterms:created xsi:type="dcterms:W3CDTF">2007-10-04T17:28:14Z</dcterms:created>
  <dcterms:modified xsi:type="dcterms:W3CDTF">2017-02-07T15:05:17Z</dcterms:modified>
</cp:coreProperties>
</file>