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92" r:id="rId3"/>
    <p:sldId id="262" r:id="rId4"/>
    <p:sldId id="288" r:id="rId5"/>
    <p:sldId id="264" r:id="rId6"/>
    <p:sldId id="261" r:id="rId7"/>
    <p:sldId id="265" r:id="rId8"/>
    <p:sldId id="267" r:id="rId9"/>
    <p:sldId id="297" r:id="rId10"/>
    <p:sldId id="269" r:id="rId11"/>
    <p:sldId id="271" r:id="rId12"/>
    <p:sldId id="272" r:id="rId13"/>
    <p:sldId id="290" r:id="rId14"/>
    <p:sldId id="291" r:id="rId15"/>
    <p:sldId id="276" r:id="rId16"/>
    <p:sldId id="277" r:id="rId17"/>
    <p:sldId id="295" r:id="rId18"/>
    <p:sldId id="300" r:id="rId19"/>
    <p:sldId id="281" r:id="rId20"/>
    <p:sldId id="283" r:id="rId21"/>
    <p:sldId id="285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94575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50F13-EA29-45E9-8A48-F8743FD3182A}" type="datetimeFigureOut">
              <a:rPr lang="ru-RU" smtClean="0"/>
              <a:t>28.06.2007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D296E-04B2-4F17-9D6A-E475730A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5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32D44C-0A09-41F6-A898-29EF71BD7D9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27DC1B-7F7E-44A2-B484-E480549DB5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21513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4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5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21516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21517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18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19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0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1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522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21523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24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25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21526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1527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8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9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0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1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532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1533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8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3ADA4-CE8C-4F90-B54E-9E3F04B8E8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8B6BD-8DB0-47CB-A1F4-141B1F53665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2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B254DF-825B-420F-8659-2B27D2355E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50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C439521-6B4C-4FA6-9E69-39493ED538C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5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54A7E8-91E2-4CC0-A8E9-F052BE01550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3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28335-3E0E-409F-AB8A-A169966BD3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8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CB8FA-670E-4C2D-A9A4-F77EEDE8596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5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2AFE0-55E1-4B4C-83CD-AF4D479AD4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C3047-2465-49E4-BAB7-A13FC4ACA49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6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DB017-C287-4A2E-B837-BA92AB021D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6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07603-DBFA-449B-B080-8C72378244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E8EF5-2606-4BCC-9B6D-2279413C49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4CEB1-D5DD-44E4-9510-9CC22A0A0B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2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B050"/>
            </a:gs>
            <a:gs pos="50000">
              <a:srgbClr val="CCFF99"/>
            </a:gs>
            <a:gs pos="100000">
              <a:srgbClr val="FFFF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3929D5-F398-44CC-9E8A-24BAE43165C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48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49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2050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50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50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0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0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50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508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50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1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0517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51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51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2052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52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52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523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52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2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2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2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2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2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3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3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053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10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w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175" y="206375"/>
            <a:ext cx="8386763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Формула" r:id="rId4" imgW="114120" imgH="215640" progId="Equation.3">
                  <p:embed/>
                </p:oleObj>
              </mc:Choice>
              <mc:Fallback>
                <p:oleObj name="Формула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4440" y="1937554"/>
            <a:ext cx="777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Урок - экскурсия </a:t>
            </a:r>
          </a:p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по математике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5568915"/>
            <a:ext cx="3272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МБОУ СШ №28 </a:t>
            </a:r>
            <a:r>
              <a:rPr lang="ru-RU" dirty="0" err="1" smtClean="0">
                <a:solidFill>
                  <a:srgbClr val="0070C0"/>
                </a:solidFill>
              </a:rPr>
              <a:t>г.Ульяновск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учитель математики</a:t>
            </a:r>
          </a:p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Гудзь</a:t>
            </a:r>
            <a:r>
              <a:rPr lang="ru-RU" dirty="0" smtClean="0">
                <a:solidFill>
                  <a:srgbClr val="0070C0"/>
                </a:solidFill>
              </a:rPr>
              <a:t> Л.А.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260648"/>
            <a:ext cx="5489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Птица - легенда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User\Documents\Оксана\аи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645"/>
            <a:ext cx="9144000" cy="478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926955"/>
            <a:ext cx="957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Рост аиста 125 см, размах крыльев 200 см. Весит аист </a:t>
            </a:r>
          </a:p>
          <a:p>
            <a:pPr algn="ctr"/>
            <a:r>
              <a:rPr lang="ru-RU" sz="2400" b="1" dirty="0" smtClean="0"/>
              <a:t>4 кг, продолжительность жизни составляет 20 лет.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548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0648"/>
            <a:ext cx="7955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саванне среди высокой травы пасутся  зебры и газели,</a:t>
            </a:r>
          </a:p>
          <a:p>
            <a:pPr algn="ctr"/>
            <a:r>
              <a:rPr lang="ru-RU" sz="2000" b="1" dirty="0" smtClean="0"/>
              <a:t>ирбис и леопард, а также в заповеднике есть и маленькие животные: дикий тростниковый кот и белка летяга.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Чья масса тела больше ?</a:t>
            </a:r>
            <a:endParaRPr lang="ru-RU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98613" y="2060848"/>
                <a:ext cx="3072764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b="1" i="1" smtClean="0">
                        <a:latin typeface="Cambria Math"/>
                      </a:rPr>
                      <m:t>𝟏</m:t>
                    </m:r>
                    <m:r>
                      <a:rPr lang="ru-RU" sz="3200" b="1" i="1" smtClean="0">
                        <a:latin typeface="Cambria Math"/>
                      </a:rPr>
                      <m:t>)  </m:t>
                    </m:r>
                    <m:f>
                      <m:fPr>
                        <m:ctrlPr>
                          <a:rPr lang="ru-RU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1" i="1" smtClean="0"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ru-RU" sz="3200" b="1" i="1" smtClean="0">
                            <a:latin typeface="Cambria Math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ru-RU" sz="3200" b="1" dirty="0" smtClean="0"/>
                  <a:t>   и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1" i="1" smtClean="0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ru-RU" sz="3200" b="1" i="1" smtClean="0">
                            <a:latin typeface="Cambria Math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ru-RU" sz="3200" b="1" dirty="0" smtClean="0"/>
                  <a:t> </a:t>
                </a:r>
                <a:endParaRPr lang="ru-RU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613" y="2060848"/>
                <a:ext cx="3072764" cy="801310"/>
              </a:xfrm>
              <a:prstGeom prst="rect">
                <a:avLst/>
              </a:prstGeom>
              <a:blipFill rotWithShape="1">
                <a:blip r:embed="rId2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83768" y="3284984"/>
                <a:ext cx="2876108" cy="80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 smtClean="0"/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ru-RU" sz="3200" b="1" i="1" smtClean="0">
                            <a:latin typeface="Cambria Math"/>
                          </a:rPr>
                          <m:t>𝟏𝟓</m:t>
                        </m:r>
                        <m:r>
                          <a:rPr lang="ru-RU" sz="3200" b="1" i="1" smtClean="0">
                            <a:latin typeface="Cambria Math"/>
                          </a:rPr>
                          <m:t> </m:t>
                        </m:r>
                      </m:den>
                    </m:f>
                  </m:oMath>
                </a14:m>
                <a:r>
                  <a:rPr lang="ru-RU" sz="3200" b="1" dirty="0" smtClean="0"/>
                  <a:t>   и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1" i="1" smtClean="0">
                            <a:latin typeface="Cambria Math"/>
                          </a:rPr>
                          <m:t>𝟏𝟔</m:t>
                        </m:r>
                      </m:num>
                      <m:den>
                        <m:r>
                          <a:rPr lang="ru-RU" sz="3200" b="1" i="1" smtClean="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284984"/>
                <a:ext cx="2876108" cy="802399"/>
              </a:xfrm>
              <a:prstGeom prst="rect">
                <a:avLst/>
              </a:prstGeom>
              <a:blipFill rotWithShape="1">
                <a:blip r:embed="rId3"/>
                <a:stretch>
                  <a:fillRect l="-5297" b="-1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83768" y="4511818"/>
                <a:ext cx="2914580" cy="803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 smtClean="0"/>
                  <a:t>3</a:t>
                </a:r>
                <a:r>
                  <a:rPr lang="ru-RU" sz="3200" b="1" dirty="0" smtClean="0"/>
                  <a:t>)  1   и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1" i="1" smtClean="0">
                            <a:latin typeface="Cambria Math"/>
                          </a:rPr>
                          <m:t>𝟒</m:t>
                        </m:r>
                        <m:r>
                          <a:rPr lang="ru-RU" sz="3200" b="1" i="1" smtClean="0">
                            <a:latin typeface="Cambria Math"/>
                          </a:rPr>
                          <m:t> </m:t>
                        </m:r>
                        <m:r>
                          <a:rPr lang="ru-RU" sz="32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3200" b="1" i="1" smtClean="0">
                            <a:latin typeface="Cambria Math"/>
                          </a:rPr>
                          <m:t>𝟒</m:t>
                        </m:r>
                        <m:r>
                          <a:rPr lang="ru-RU" sz="3200" b="1" i="1" smtClean="0">
                            <a:latin typeface="Cambria Math"/>
                          </a:rPr>
                          <m:t> </m:t>
                        </m:r>
                        <m:r>
                          <a:rPr lang="ru-RU" sz="3200" b="1" i="1" smtClean="0"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11818"/>
                <a:ext cx="2914580" cy="803682"/>
              </a:xfrm>
              <a:prstGeom prst="rect">
                <a:avLst/>
              </a:prstGeom>
              <a:blipFill rotWithShape="1">
                <a:blip r:embed="rId4"/>
                <a:stretch>
                  <a:fillRect l="-4175" b="-1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2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286" y="375047"/>
            <a:ext cx="6769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1)</a:t>
            </a:r>
            <a:r>
              <a:rPr lang="ru-RU" dirty="0" smtClean="0"/>
              <a:t>                          </a:t>
            </a:r>
            <a:r>
              <a:rPr lang="ru-RU" sz="2400" b="1" dirty="0" smtClean="0"/>
              <a:t>Зебра                                                Газель</a:t>
            </a:r>
            <a:endParaRPr lang="ru-RU" b="1" dirty="0"/>
          </a:p>
        </p:txBody>
      </p:sp>
      <p:pic>
        <p:nvPicPr>
          <p:cNvPr id="6" name="Picture 2" descr="C:\Users\User\Documents\Оксана\зеб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28020"/>
            <a:ext cx="1946898" cy="13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Оксана\газел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28020"/>
            <a:ext cx="2068614" cy="13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4786" y="83671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&gt;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619156"/>
            <a:ext cx="743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2)</a:t>
            </a:r>
            <a:r>
              <a:rPr lang="ru-RU" b="1" dirty="0" smtClean="0"/>
              <a:t>            </a:t>
            </a:r>
            <a:r>
              <a:rPr lang="ru-RU" sz="2400" b="1" dirty="0" smtClean="0"/>
              <a:t>Тростниковый кот                              Белка летяга</a:t>
            </a:r>
            <a:endParaRPr lang="ru-RU" b="1" dirty="0"/>
          </a:p>
        </p:txBody>
      </p:sp>
      <p:pic>
        <p:nvPicPr>
          <p:cNvPr id="7170" name="Picture 2" descr="C:\Users\User\Documents\Оксана\ко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1961699" cy="13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Оксана\бел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3212975"/>
            <a:ext cx="2068616" cy="13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75103" y="2961134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&lt;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C:\Users\User\Documents\Оксана\ирби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75" y="5301208"/>
            <a:ext cx="2293178" cy="12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4710335"/>
            <a:ext cx="595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3)          Ирбис                                         Леопард</a:t>
            </a:r>
            <a:endParaRPr lang="ru-RU" sz="2400" b="1" dirty="0"/>
          </a:p>
        </p:txBody>
      </p:sp>
      <p:pic>
        <p:nvPicPr>
          <p:cNvPr id="7173" name="Picture 5" descr="C:\Users\User\Documents\Оксана\леопард.j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77" y="5294977"/>
            <a:ext cx="23813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11763" y="5172000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396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Рисунок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4257640"/>
            <a:ext cx="1987538" cy="2268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188640"/>
            <a:ext cx="1782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/>
              <a:t>ЗАДАЧА</a:t>
            </a:r>
          </a:p>
          <a:p>
            <a:pPr algn="ctr"/>
            <a:r>
              <a:rPr lang="ru-RU" sz="2800" b="1" dirty="0" smtClean="0"/>
              <a:t>1 группа</a:t>
            </a:r>
            <a:endParaRPr lang="ru-RU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Блок-схема: память с посл. доступом 8"/>
              <p:cNvSpPr/>
              <p:nvPr/>
            </p:nvSpPr>
            <p:spPr bwMode="auto">
              <a:xfrm>
                <a:off x="179512" y="1142747"/>
                <a:ext cx="7080404" cy="3600400"/>
              </a:xfrm>
              <a:prstGeom prst="flowChartMagneticTap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i="0" u="none" strike="noStrike" cap="none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mic Sans MS" pitchFamily="66" charset="0"/>
                  </a:rPr>
                  <a:t>Ученые, приехавшие на остров Мадагаскар прошли маршрут длиной 75 км. В первый день они прошли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40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kumimoji="0" lang="ru-RU" sz="2400" b="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25</m:t>
                        </m:r>
                      </m:den>
                    </m:f>
                    <m:r>
                      <a:rPr kumimoji="0" lang="ru-RU" sz="2400" b="0" i="1" u="none" strike="noStrike" cap="none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kumimoji="0" lang="ru-RU" sz="2400" i="0" u="none" strike="noStrike" cap="none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mic Sans MS" pitchFamily="66" charset="0"/>
                  </a:rPr>
                  <a:t>всего маршрута, а во второй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40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kumimoji="0" lang="ru-RU" sz="2400" b="0" i="1" u="none" strike="noStrike" cap="none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2400" i="0" u="none" strike="noStrike" cap="none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mic Sans MS" pitchFamily="66" charset="0"/>
                  </a:rPr>
                  <a:t> всего маршрута. Какой путь прошли ученые за                                                эти два дня ?</a:t>
                </a:r>
              </a:p>
            </p:txBody>
          </p:sp>
        </mc:Choice>
        <mc:Fallback xmlns="">
          <p:sp>
            <p:nvSpPr>
              <p:cNvPr id="9" name="Блок-схема: память с посл. доступом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142747"/>
                <a:ext cx="7080404" cy="3600400"/>
              </a:xfrm>
              <a:prstGeom prst="flowChartMagneticTap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808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96026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ЗАДАЧА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95125" y="758561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 группа</a:t>
            </a:r>
            <a:endParaRPr lang="ru-RU" sz="2400" b="1" dirty="0"/>
          </a:p>
        </p:txBody>
      </p:sp>
      <p:pic>
        <p:nvPicPr>
          <p:cNvPr id="5" name="Picture 4" descr="Рисунок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4257640"/>
            <a:ext cx="1987538" cy="2268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Блок-схема: память с посл. доступом 5"/>
              <p:cNvSpPr/>
              <p:nvPr/>
            </p:nvSpPr>
            <p:spPr bwMode="auto">
              <a:xfrm>
                <a:off x="0" y="1239718"/>
                <a:ext cx="6871489" cy="3485426"/>
              </a:xfrm>
              <a:prstGeom prst="flowChartMagneticTap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mic Sans MS" pitchFamily="66" charset="0"/>
                  </a:rPr>
                  <a:t>Расстояние от берега до парка на острове Мадагаскар 24 км. Дорога лесом составляет</a:t>
                </a:r>
                <a14:m>
                  <m:oMath xmlns:m="http://schemas.openxmlformats.org/officeDocument/2006/math">
                    <m:r>
                      <a: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 </m:t>
                    </m:r>
                    <m:f>
                      <m:fPr>
                        <m:ctrlPr>
                          <a:rPr kumimoji="0" lang="ru-RU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kumimoji="0" lang="ru-RU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mic Sans MS" pitchFamily="66" charset="0"/>
                  </a:rPr>
                  <a:t> пути, а остальное проходит полем. Сколько километров дороги проходит полем ?</a:t>
                </a:r>
              </a:p>
            </p:txBody>
          </p:sp>
        </mc:Choice>
        <mc:Fallback xmlns="">
          <p:sp>
            <p:nvSpPr>
              <p:cNvPr id="6" name="Блок-схема: память с посл. доступом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39718"/>
                <a:ext cx="6871489" cy="3485426"/>
              </a:xfrm>
              <a:prstGeom prst="flowChartMagneticTap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89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02c83a5141b6102f8c0e8394cda97e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4437112"/>
            <a:ext cx="2892871" cy="20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73803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03F50"/>
                </a:solidFill>
                <a:latin typeface="Verdana"/>
              </a:rPr>
              <a:t>Буратино потянулся, 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Раз - нагнулся,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Два - нагнулся, 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Руки в сторону развел,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Ключик, видно, не нашел. 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Чтобы ключик нам достать,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303F50"/>
                </a:solidFill>
                <a:latin typeface="Verdana"/>
              </a:rPr>
              <a:t>Нужно на носочки встать.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76470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>ФИЗКУЛЬТМИНУТКА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323364"/>
            <a:ext cx="399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РЕШИТЬ УРАВНЕНИЕ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http://ic.pics.livejournal.com/egor_23/73280836/1200853/1200853_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27" y="2914028"/>
            <a:ext cx="2681684" cy="16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lopexpert.ru/wp-content/uploads/foto-tarak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15246"/>
            <a:ext cx="2679010" cy="16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22169" y="4796756"/>
                <a:ext cx="554959" cy="900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1" i="1" smtClean="0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ru-RU" sz="2800" b="1" i="1" smtClean="0"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169" y="4796756"/>
                <a:ext cx="554959" cy="900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44601" y="4769927"/>
                <a:ext cx="554959" cy="910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1" i="1" smtClean="0"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ru-RU" sz="2800" b="1" i="1" smtClean="0"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601" y="4769927"/>
                <a:ext cx="554959" cy="9105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55576" y="1412776"/>
                <a:ext cx="2749471" cy="7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</a:rPr>
                  <a:t>     1</a:t>
                </a:r>
                <a:r>
                  <a:rPr lang="ru-RU" sz="2800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ru-RU" sz="2800" b="1" dirty="0" smtClean="0"/>
                  <a:t>  </a:t>
                </a:r>
                <a:r>
                  <a:rPr lang="ru-RU" sz="2800" b="1" dirty="0" smtClean="0">
                    <a:solidFill>
                      <a:srgbClr val="7030A0"/>
                    </a:solidFill>
                  </a:rPr>
                  <a:t>Х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sz="2800" b="1" dirty="0" smtClean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sz="2800" b="1" dirty="0" smtClean="0">
                    <a:solidFill>
                      <a:srgbClr val="7030A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412776"/>
                <a:ext cx="2749471" cy="721031"/>
              </a:xfrm>
              <a:prstGeom prst="rect">
                <a:avLst/>
              </a:prstGeom>
              <a:blipFill rotWithShape="1">
                <a:blip r:embed="rId6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004048" y="1444285"/>
                <a:ext cx="2448106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</a:rPr>
                  <a:t>    2</a:t>
                </a:r>
                <a:r>
                  <a:rPr lang="ru-RU" sz="2800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ru-RU" sz="2800" b="1" dirty="0" smtClean="0"/>
                  <a:t> </a:t>
                </a:r>
                <a:r>
                  <a:rPr lang="ru-RU" sz="2800" b="1" dirty="0" smtClean="0">
                    <a:solidFill>
                      <a:srgbClr val="7030A0"/>
                    </a:solidFill>
                  </a:rPr>
                  <a:t>Х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sz="2800" b="1" dirty="0" smtClean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sz="2800" b="1" dirty="0" smtClean="0">
                    <a:solidFill>
                      <a:srgbClr val="7030A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endParaRPr lang="ru-RU" sz="28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444285"/>
                <a:ext cx="2448106" cy="714683"/>
              </a:xfrm>
              <a:prstGeom prst="rect">
                <a:avLst/>
              </a:prstGeom>
              <a:blipFill rotWithShape="1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8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9889" y="369332"/>
            <a:ext cx="6870700" cy="647700"/>
          </a:xfrm>
        </p:spPr>
        <p:txBody>
          <a:bodyPr/>
          <a:lstStyle/>
          <a:p>
            <a:r>
              <a:rPr lang="ru-RU" altLang="ru-RU" sz="3600" dirty="0" smtClean="0">
                <a:latin typeface="Arial Rounded MT Bold" pitchFamily="34" charset="0"/>
              </a:rPr>
              <a:t>        Какая </a:t>
            </a:r>
            <a:r>
              <a:rPr lang="ru-RU" altLang="ru-RU" sz="3600" dirty="0">
                <a:latin typeface="Arial Rounded MT Bold" pitchFamily="34" charset="0"/>
              </a:rPr>
              <a:t>часть фигуры</a:t>
            </a: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1696244" y="1068387"/>
            <a:ext cx="1430338" cy="1220787"/>
            <a:chOff x="1309" y="607"/>
            <a:chExt cx="901" cy="769"/>
          </a:xfrm>
        </p:grpSpPr>
        <p:sp>
          <p:nvSpPr>
            <p:cNvPr id="81925" name="AutoShape 24"/>
            <p:cNvSpPr>
              <a:spLocks noChangeArrowheads="1"/>
            </p:cNvSpPr>
            <p:nvPr/>
          </p:nvSpPr>
          <p:spPr bwMode="auto">
            <a:xfrm>
              <a:off x="1761" y="607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26" name="AutoShape 25"/>
            <p:cNvSpPr>
              <a:spLocks noChangeArrowheads="1"/>
            </p:cNvSpPr>
            <p:nvPr/>
          </p:nvSpPr>
          <p:spPr bwMode="auto">
            <a:xfrm flipV="1">
              <a:off x="1532" y="607"/>
              <a:ext cx="448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27" name="AutoShape 26"/>
            <p:cNvSpPr>
              <a:spLocks noChangeArrowheads="1"/>
            </p:cNvSpPr>
            <p:nvPr/>
          </p:nvSpPr>
          <p:spPr bwMode="auto">
            <a:xfrm>
              <a:off x="1309" y="607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28" name="AutoShape 27"/>
            <p:cNvSpPr>
              <a:spLocks noChangeArrowheads="1"/>
            </p:cNvSpPr>
            <p:nvPr/>
          </p:nvSpPr>
          <p:spPr bwMode="auto">
            <a:xfrm flipV="1">
              <a:off x="1761" y="993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29" name="AutoShape 28"/>
            <p:cNvSpPr>
              <a:spLocks noChangeArrowheads="1"/>
            </p:cNvSpPr>
            <p:nvPr/>
          </p:nvSpPr>
          <p:spPr bwMode="auto">
            <a:xfrm>
              <a:off x="1532" y="993"/>
              <a:ext cx="448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0" name="AutoShape 29"/>
            <p:cNvSpPr>
              <a:spLocks noChangeArrowheads="1"/>
            </p:cNvSpPr>
            <p:nvPr/>
          </p:nvSpPr>
          <p:spPr bwMode="auto">
            <a:xfrm flipV="1">
              <a:off x="1309" y="993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</p:grp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563938" y="1068387"/>
            <a:ext cx="1419225" cy="1220787"/>
            <a:chOff x="1767" y="606"/>
            <a:chExt cx="894" cy="769"/>
          </a:xfrm>
        </p:grpSpPr>
        <p:sp>
          <p:nvSpPr>
            <p:cNvPr id="81932" name="AutoShape 3"/>
            <p:cNvSpPr>
              <a:spLocks noChangeArrowheads="1"/>
            </p:cNvSpPr>
            <p:nvPr/>
          </p:nvSpPr>
          <p:spPr bwMode="auto">
            <a:xfrm>
              <a:off x="2212" y="606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3" name="AutoShape 4"/>
            <p:cNvSpPr>
              <a:spLocks noChangeArrowheads="1"/>
            </p:cNvSpPr>
            <p:nvPr/>
          </p:nvSpPr>
          <p:spPr bwMode="auto">
            <a:xfrm flipV="1">
              <a:off x="1990" y="606"/>
              <a:ext cx="448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4" name="AutoShape 5"/>
            <p:cNvSpPr>
              <a:spLocks noChangeArrowheads="1"/>
            </p:cNvSpPr>
            <p:nvPr/>
          </p:nvSpPr>
          <p:spPr bwMode="auto">
            <a:xfrm>
              <a:off x="1767" y="606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5" name="AutoShape 6"/>
            <p:cNvSpPr>
              <a:spLocks noChangeArrowheads="1"/>
            </p:cNvSpPr>
            <p:nvPr/>
          </p:nvSpPr>
          <p:spPr bwMode="auto">
            <a:xfrm flipV="1">
              <a:off x="2212" y="992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6" name="AutoShape 7"/>
            <p:cNvSpPr>
              <a:spLocks noChangeArrowheads="1"/>
            </p:cNvSpPr>
            <p:nvPr/>
          </p:nvSpPr>
          <p:spPr bwMode="auto">
            <a:xfrm>
              <a:off x="1990" y="992"/>
              <a:ext cx="448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37" name="AutoShape 8"/>
            <p:cNvSpPr>
              <a:spLocks noChangeArrowheads="1"/>
            </p:cNvSpPr>
            <p:nvPr/>
          </p:nvSpPr>
          <p:spPr bwMode="auto">
            <a:xfrm flipV="1">
              <a:off x="1767" y="992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331218" y="1057274"/>
            <a:ext cx="1430337" cy="1220787"/>
            <a:chOff x="2687" y="606"/>
            <a:chExt cx="901" cy="769"/>
          </a:xfrm>
        </p:grpSpPr>
        <p:sp>
          <p:nvSpPr>
            <p:cNvPr id="81939" name="AutoShape 10"/>
            <p:cNvSpPr>
              <a:spLocks noChangeArrowheads="1"/>
            </p:cNvSpPr>
            <p:nvPr/>
          </p:nvSpPr>
          <p:spPr bwMode="auto">
            <a:xfrm>
              <a:off x="3139" y="606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0" name="AutoShape 11"/>
            <p:cNvSpPr>
              <a:spLocks noChangeArrowheads="1"/>
            </p:cNvSpPr>
            <p:nvPr/>
          </p:nvSpPr>
          <p:spPr bwMode="auto">
            <a:xfrm flipV="1">
              <a:off x="2913" y="617"/>
              <a:ext cx="448" cy="3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1" name="AutoShape 12"/>
            <p:cNvSpPr>
              <a:spLocks noChangeArrowheads="1"/>
            </p:cNvSpPr>
            <p:nvPr/>
          </p:nvSpPr>
          <p:spPr bwMode="auto">
            <a:xfrm>
              <a:off x="2687" y="606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2" name="AutoShape 13"/>
            <p:cNvSpPr>
              <a:spLocks noChangeArrowheads="1"/>
            </p:cNvSpPr>
            <p:nvPr/>
          </p:nvSpPr>
          <p:spPr bwMode="auto">
            <a:xfrm flipV="1">
              <a:off x="3139" y="992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3" name="AutoShape 14"/>
            <p:cNvSpPr>
              <a:spLocks noChangeArrowheads="1"/>
            </p:cNvSpPr>
            <p:nvPr/>
          </p:nvSpPr>
          <p:spPr bwMode="auto">
            <a:xfrm>
              <a:off x="2917" y="992"/>
              <a:ext cx="448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solidFill>
                  <a:schemeClr val="bg1"/>
                </a:solidFill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4" name="AutoShape 15"/>
            <p:cNvSpPr>
              <a:spLocks noChangeArrowheads="1"/>
            </p:cNvSpPr>
            <p:nvPr/>
          </p:nvSpPr>
          <p:spPr bwMode="auto">
            <a:xfrm flipV="1">
              <a:off x="2687" y="992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7170482" y="1066006"/>
            <a:ext cx="1408113" cy="1220787"/>
            <a:chOff x="4686" y="591"/>
            <a:chExt cx="887" cy="769"/>
          </a:xfrm>
        </p:grpSpPr>
        <p:sp>
          <p:nvSpPr>
            <p:cNvPr id="81946" name="AutoShape 17"/>
            <p:cNvSpPr>
              <a:spLocks noChangeArrowheads="1"/>
            </p:cNvSpPr>
            <p:nvPr/>
          </p:nvSpPr>
          <p:spPr bwMode="auto">
            <a:xfrm>
              <a:off x="5124" y="591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7" name="AutoShape 18"/>
            <p:cNvSpPr>
              <a:spLocks noChangeArrowheads="1"/>
            </p:cNvSpPr>
            <p:nvPr/>
          </p:nvSpPr>
          <p:spPr bwMode="auto">
            <a:xfrm flipV="1">
              <a:off x="4902" y="598"/>
              <a:ext cx="448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8" name="AutoShape 19"/>
            <p:cNvSpPr>
              <a:spLocks noChangeArrowheads="1"/>
            </p:cNvSpPr>
            <p:nvPr/>
          </p:nvSpPr>
          <p:spPr bwMode="auto">
            <a:xfrm>
              <a:off x="4686" y="591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49" name="AutoShape 20"/>
            <p:cNvSpPr>
              <a:spLocks noChangeArrowheads="1"/>
            </p:cNvSpPr>
            <p:nvPr/>
          </p:nvSpPr>
          <p:spPr bwMode="auto">
            <a:xfrm flipV="1">
              <a:off x="5124" y="977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50" name="AutoShape 21"/>
            <p:cNvSpPr>
              <a:spLocks noChangeArrowheads="1"/>
            </p:cNvSpPr>
            <p:nvPr/>
          </p:nvSpPr>
          <p:spPr bwMode="auto">
            <a:xfrm>
              <a:off x="4902" y="977"/>
              <a:ext cx="448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1951" name="AutoShape 22"/>
            <p:cNvSpPr>
              <a:spLocks noChangeArrowheads="1"/>
            </p:cNvSpPr>
            <p:nvPr/>
          </p:nvSpPr>
          <p:spPr bwMode="auto">
            <a:xfrm flipV="1">
              <a:off x="4686" y="970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</p:grpSp>
      <p:sp>
        <p:nvSpPr>
          <p:cNvPr id="81952" name="WordArt 32"/>
          <p:cNvSpPr>
            <a:spLocks noChangeArrowheads="1" noChangeShapeType="1" noTextEdit="1"/>
          </p:cNvSpPr>
          <p:nvPr/>
        </p:nvSpPr>
        <p:spPr bwMode="auto">
          <a:xfrm>
            <a:off x="2197101" y="2668229"/>
            <a:ext cx="1287463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solidFill>
                  <a:srgbClr val="008000"/>
                </a:solidFill>
                <a:latin typeface="Arial"/>
                <a:cs typeface="Arial"/>
              </a:rPr>
              <a:t>закрашена </a:t>
            </a:r>
          </a:p>
          <a:p>
            <a:r>
              <a:rPr lang="ru-RU" sz="3600" b="1" kern="10" dirty="0">
                <a:solidFill>
                  <a:srgbClr val="008000"/>
                </a:solidFill>
                <a:latin typeface="Arial"/>
                <a:cs typeface="Arial"/>
              </a:rPr>
              <a:t>зеленым</a:t>
            </a:r>
          </a:p>
        </p:txBody>
      </p:sp>
      <p:sp>
        <p:nvSpPr>
          <p:cNvPr id="81953" name="AutoShape 33"/>
          <p:cNvSpPr>
            <a:spLocks noChangeArrowheads="1"/>
          </p:cNvSpPr>
          <p:nvPr/>
        </p:nvSpPr>
        <p:spPr bwMode="auto">
          <a:xfrm>
            <a:off x="4227637" y="2536646"/>
            <a:ext cx="576263" cy="792163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54" name="AutoShape 34"/>
          <p:cNvSpPr>
            <a:spLocks noChangeArrowheads="1"/>
          </p:cNvSpPr>
          <p:nvPr/>
        </p:nvSpPr>
        <p:spPr bwMode="auto">
          <a:xfrm>
            <a:off x="5498435" y="2533266"/>
            <a:ext cx="576262" cy="792163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55" name="AutoShape 35"/>
          <p:cNvSpPr>
            <a:spLocks noChangeArrowheads="1"/>
          </p:cNvSpPr>
          <p:nvPr/>
        </p:nvSpPr>
        <p:spPr bwMode="auto">
          <a:xfrm>
            <a:off x="6886574" y="2534085"/>
            <a:ext cx="576263" cy="792163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56" name="AutoShape 36"/>
          <p:cNvSpPr>
            <a:spLocks noChangeArrowheads="1"/>
          </p:cNvSpPr>
          <p:nvPr/>
        </p:nvSpPr>
        <p:spPr bwMode="auto">
          <a:xfrm>
            <a:off x="8144741" y="2565400"/>
            <a:ext cx="576263" cy="792163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57" name="WordArt 37"/>
          <p:cNvSpPr>
            <a:spLocks noChangeArrowheads="1" noChangeShapeType="1" noTextEdit="1"/>
          </p:cNvSpPr>
          <p:nvPr/>
        </p:nvSpPr>
        <p:spPr bwMode="auto">
          <a:xfrm>
            <a:off x="2185344" y="3618188"/>
            <a:ext cx="1287463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solidFill>
                  <a:srgbClr val="FF0000"/>
                </a:solidFill>
                <a:latin typeface="Arial"/>
                <a:cs typeface="Arial"/>
              </a:rPr>
              <a:t>закрашена </a:t>
            </a:r>
          </a:p>
          <a:p>
            <a:r>
              <a:rPr lang="ru-RU" sz="3600" b="1" kern="10" dirty="0">
                <a:solidFill>
                  <a:srgbClr val="FF0000"/>
                </a:solidFill>
                <a:latin typeface="Arial"/>
                <a:cs typeface="Arial"/>
              </a:rPr>
              <a:t>красным</a:t>
            </a:r>
          </a:p>
        </p:txBody>
      </p:sp>
      <p:sp>
        <p:nvSpPr>
          <p:cNvPr id="81958" name="AutoShape 38"/>
          <p:cNvSpPr>
            <a:spLocks noChangeArrowheads="1"/>
          </p:cNvSpPr>
          <p:nvPr/>
        </p:nvSpPr>
        <p:spPr bwMode="auto">
          <a:xfrm>
            <a:off x="4227636" y="3618188"/>
            <a:ext cx="576263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59" name="AutoShape 39"/>
          <p:cNvSpPr>
            <a:spLocks noChangeArrowheads="1"/>
          </p:cNvSpPr>
          <p:nvPr/>
        </p:nvSpPr>
        <p:spPr bwMode="auto">
          <a:xfrm>
            <a:off x="5546062" y="3613118"/>
            <a:ext cx="576262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0" name="AutoShape 40"/>
          <p:cNvSpPr>
            <a:spLocks noChangeArrowheads="1"/>
          </p:cNvSpPr>
          <p:nvPr/>
        </p:nvSpPr>
        <p:spPr bwMode="auto">
          <a:xfrm>
            <a:off x="6886573" y="3587981"/>
            <a:ext cx="576263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1" name="AutoShape 41"/>
          <p:cNvSpPr>
            <a:spLocks noChangeArrowheads="1"/>
          </p:cNvSpPr>
          <p:nvPr/>
        </p:nvSpPr>
        <p:spPr bwMode="auto">
          <a:xfrm>
            <a:off x="8144741" y="3573463"/>
            <a:ext cx="576263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2" name="WordArt 42"/>
          <p:cNvSpPr>
            <a:spLocks noChangeArrowheads="1" noChangeShapeType="1" noTextEdit="1"/>
          </p:cNvSpPr>
          <p:nvPr/>
        </p:nvSpPr>
        <p:spPr bwMode="auto">
          <a:xfrm>
            <a:off x="2197101" y="4544177"/>
            <a:ext cx="1287463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gradFill rotWithShape="1">
                  <a:gsLst>
                    <a:gs pos="0">
                      <a:srgbClr val="009900"/>
                    </a:gs>
                    <a:gs pos="50000">
                      <a:srgbClr val="FF0066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Arial"/>
                <a:cs typeface="Arial"/>
              </a:rPr>
              <a:t>закрашена </a:t>
            </a:r>
          </a:p>
          <a:p>
            <a:r>
              <a:rPr lang="ru-RU" sz="3600" b="1" kern="10" dirty="0">
                <a:gradFill rotWithShape="1">
                  <a:gsLst>
                    <a:gs pos="0">
                      <a:srgbClr val="009900"/>
                    </a:gs>
                    <a:gs pos="50000">
                      <a:srgbClr val="FF0066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Arial"/>
                <a:cs typeface="Arial"/>
              </a:rPr>
              <a:t>красным </a:t>
            </a:r>
          </a:p>
          <a:p>
            <a:r>
              <a:rPr lang="ru-RU" sz="3600" b="1" kern="10" dirty="0">
                <a:gradFill rotWithShape="1">
                  <a:gsLst>
                    <a:gs pos="0">
                      <a:srgbClr val="009900"/>
                    </a:gs>
                    <a:gs pos="50000">
                      <a:srgbClr val="FF0066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Arial"/>
                <a:cs typeface="Arial"/>
              </a:rPr>
              <a:t>и зеленым</a:t>
            </a:r>
          </a:p>
        </p:txBody>
      </p:sp>
      <p:sp>
        <p:nvSpPr>
          <p:cNvPr id="81963" name="AutoShape 43"/>
          <p:cNvSpPr>
            <a:spLocks noChangeArrowheads="1"/>
          </p:cNvSpPr>
          <p:nvPr/>
        </p:nvSpPr>
        <p:spPr bwMode="auto">
          <a:xfrm>
            <a:off x="4243491" y="4562270"/>
            <a:ext cx="576263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00"/>
              </a:gs>
              <a:gs pos="50000">
                <a:schemeClr val="tx2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4" name="AutoShape 44"/>
          <p:cNvSpPr>
            <a:spLocks noChangeArrowheads="1"/>
          </p:cNvSpPr>
          <p:nvPr/>
        </p:nvSpPr>
        <p:spPr bwMode="auto">
          <a:xfrm>
            <a:off x="5552048" y="4581524"/>
            <a:ext cx="576262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00"/>
              </a:gs>
              <a:gs pos="50000">
                <a:schemeClr val="tx2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5" name="AutoShape 45"/>
          <p:cNvSpPr>
            <a:spLocks noChangeArrowheads="1"/>
          </p:cNvSpPr>
          <p:nvPr/>
        </p:nvSpPr>
        <p:spPr bwMode="auto">
          <a:xfrm>
            <a:off x="6911604" y="4581525"/>
            <a:ext cx="576263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00"/>
              </a:gs>
              <a:gs pos="50000">
                <a:schemeClr val="tx2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6" name="AutoShape 46"/>
          <p:cNvSpPr>
            <a:spLocks noChangeArrowheads="1"/>
          </p:cNvSpPr>
          <p:nvPr/>
        </p:nvSpPr>
        <p:spPr bwMode="auto">
          <a:xfrm>
            <a:off x="8159568" y="4561681"/>
            <a:ext cx="576263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00"/>
              </a:gs>
              <a:gs pos="50000">
                <a:schemeClr val="tx2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06" name="Rectangle 137"/>
          <p:cNvSpPr>
            <a:spLocks noChangeArrowheads="1"/>
          </p:cNvSpPr>
          <p:nvPr/>
        </p:nvSpPr>
        <p:spPr bwMode="auto">
          <a:xfrm>
            <a:off x="5303964" y="3679262"/>
            <a:ext cx="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altLang="ru-RU" sz="2000" b="1" dirty="0">
              <a:latin typeface="Constantia" pitchFamily="18" charset="0"/>
              <a:cs typeface="Arial" charset="0"/>
            </a:endParaRPr>
          </a:p>
        </p:txBody>
      </p:sp>
      <p:grpSp>
        <p:nvGrpSpPr>
          <p:cNvPr id="17" name="Group 138"/>
          <p:cNvGrpSpPr>
            <a:grpSpLocks/>
          </p:cNvGrpSpPr>
          <p:nvPr/>
        </p:nvGrpSpPr>
        <p:grpSpPr bwMode="auto">
          <a:xfrm>
            <a:off x="8370396" y="4652963"/>
            <a:ext cx="77788" cy="625475"/>
            <a:chOff x="1920" y="1728"/>
            <a:chExt cx="49" cy="394"/>
          </a:xfrm>
        </p:grpSpPr>
        <p:sp>
          <p:nvSpPr>
            <p:cNvPr id="82021" name="Rectangle 136"/>
            <p:cNvSpPr>
              <a:spLocks noChangeArrowheads="1"/>
            </p:cNvSpPr>
            <p:nvPr/>
          </p:nvSpPr>
          <p:spPr bwMode="auto">
            <a:xfrm>
              <a:off x="1920" y="1928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 sz="2000" b="1" dirty="0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82022" name="Rectangle 137"/>
            <p:cNvSpPr>
              <a:spLocks noChangeArrowheads="1"/>
            </p:cNvSpPr>
            <p:nvPr/>
          </p:nvSpPr>
          <p:spPr bwMode="auto">
            <a:xfrm>
              <a:off x="1969" y="1728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altLang="ru-RU" sz="2000" b="1" dirty="0">
                <a:latin typeface="Constantia" pitchFamily="18" charset="0"/>
                <a:cs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66891" y="0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7030A0"/>
                </a:solidFill>
              </a:rPr>
              <a:t>САМОСТОЯТЕЛЬНАЯ РАБОТА</a:t>
            </a:r>
          </a:p>
        </p:txBody>
      </p:sp>
      <p:sp>
        <p:nvSpPr>
          <p:cNvPr id="97" name="AutoShape 188"/>
          <p:cNvSpPr>
            <a:spLocks noChangeArrowheads="1"/>
          </p:cNvSpPr>
          <p:nvPr/>
        </p:nvSpPr>
        <p:spPr bwMode="auto">
          <a:xfrm>
            <a:off x="4256403" y="5677724"/>
            <a:ext cx="575230" cy="77131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8" name="AutoShape 187"/>
          <p:cNvSpPr>
            <a:spLocks noChangeArrowheads="1"/>
          </p:cNvSpPr>
          <p:nvPr/>
        </p:nvSpPr>
        <p:spPr bwMode="auto">
          <a:xfrm>
            <a:off x="5572948" y="5677724"/>
            <a:ext cx="576262" cy="757199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9" name="AutoShape 186"/>
          <p:cNvSpPr>
            <a:spLocks noChangeArrowheads="1"/>
          </p:cNvSpPr>
          <p:nvPr/>
        </p:nvSpPr>
        <p:spPr bwMode="auto">
          <a:xfrm>
            <a:off x="6913378" y="5663611"/>
            <a:ext cx="576264" cy="77131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0" name="AutoShape 185"/>
          <p:cNvSpPr>
            <a:spLocks noChangeArrowheads="1"/>
          </p:cNvSpPr>
          <p:nvPr/>
        </p:nvSpPr>
        <p:spPr bwMode="auto">
          <a:xfrm>
            <a:off x="8144741" y="5651493"/>
            <a:ext cx="576263" cy="78343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" name="TextBox 18"/>
          <p:cNvSpPr txBox="1"/>
          <p:nvPr/>
        </p:nvSpPr>
        <p:spPr>
          <a:xfrm>
            <a:off x="2127567" y="5720042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Не </a:t>
            </a:r>
          </a:p>
          <a:p>
            <a:pPr algn="ctr"/>
            <a:r>
              <a:rPr lang="ru-RU" b="1" dirty="0" smtClean="0"/>
              <a:t>закрашена</a:t>
            </a:r>
            <a:endParaRPr lang="ru-RU" b="1" dirty="0"/>
          </a:p>
        </p:txBody>
      </p:sp>
      <p:sp>
        <p:nvSpPr>
          <p:cNvPr id="24" name="Левая фигурная скобка 23"/>
          <p:cNvSpPr/>
          <p:nvPr/>
        </p:nvSpPr>
        <p:spPr bwMode="auto">
          <a:xfrm>
            <a:off x="1547664" y="2698272"/>
            <a:ext cx="419227" cy="1315997"/>
          </a:xfrm>
          <a:prstGeom prst="leftBrace">
            <a:avLst>
              <a:gd name="adj1" fmla="val 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3173353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 вариант</a:t>
            </a:r>
            <a:endParaRPr lang="ru-RU" sz="2000" b="1" dirty="0"/>
          </a:p>
        </p:txBody>
      </p:sp>
      <p:sp>
        <p:nvSpPr>
          <p:cNvPr id="27" name="Левая фигурная скобка 26"/>
          <p:cNvSpPr/>
          <p:nvPr/>
        </p:nvSpPr>
        <p:spPr bwMode="auto">
          <a:xfrm>
            <a:off x="1547664" y="4805363"/>
            <a:ext cx="419227" cy="1504579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8070" y="5350155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 вариант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861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971" y="14591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4000" b="1" u="sng" dirty="0">
                <a:solidFill>
                  <a:srgbClr val="002060"/>
                </a:solidFill>
              </a:rPr>
              <a:t>Оцените  себя!</a:t>
            </a:r>
            <a:br>
              <a:rPr lang="ru-RU" altLang="ru-RU" sz="4000" b="1" u="sng" dirty="0">
                <a:solidFill>
                  <a:srgbClr val="002060"/>
                </a:solidFill>
              </a:rPr>
            </a:br>
            <a:endParaRPr lang="ru-RU" sz="4000" u="sng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1086" y="1124744"/>
            <a:ext cx="4337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4000" b="1" dirty="0" smtClean="0">
                <a:solidFill>
                  <a:srgbClr val="0070C0"/>
                </a:solidFill>
              </a:rPr>
              <a:t>4-5 </a:t>
            </a:r>
            <a:r>
              <a:rPr lang="ru-RU" altLang="ru-RU" sz="4000" b="1" dirty="0" smtClean="0">
                <a:solidFill>
                  <a:srgbClr val="CC0000"/>
                </a:solidFill>
              </a:rPr>
              <a:t>  плюсов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40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4000" b="1" dirty="0">
              <a:solidFill>
                <a:srgbClr val="CC0000"/>
              </a:solidFill>
            </a:endParaRPr>
          </a:p>
          <a:p>
            <a:pPr marL="742950" indent="-742950" eaLnBrk="1" hangingPunct="1">
              <a:lnSpc>
                <a:spcPct val="90000"/>
              </a:lnSpc>
              <a:buFontTx/>
              <a:buAutoNum type="arabicPlain" startAt="3"/>
            </a:pPr>
            <a:r>
              <a:rPr lang="ru-RU" altLang="ru-RU" sz="4000" b="1" dirty="0" smtClean="0">
                <a:solidFill>
                  <a:srgbClr val="CC0000"/>
                </a:solidFill>
              </a:rPr>
              <a:t>плюса</a:t>
            </a:r>
          </a:p>
          <a:p>
            <a:pPr eaLnBrk="1" hangingPunct="1">
              <a:lnSpc>
                <a:spcPct val="90000"/>
              </a:lnSpc>
            </a:pPr>
            <a:endParaRPr lang="ru-RU" altLang="ru-RU" sz="40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40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4000" b="1" dirty="0" smtClean="0">
                <a:solidFill>
                  <a:srgbClr val="0070C0"/>
                </a:solidFill>
              </a:rPr>
              <a:t>2</a:t>
            </a:r>
            <a:r>
              <a:rPr lang="ru-RU" altLang="ru-RU" sz="4000" b="1" dirty="0" smtClean="0">
                <a:solidFill>
                  <a:srgbClr val="CC0000"/>
                </a:solidFill>
              </a:rPr>
              <a:t>   плюса</a:t>
            </a:r>
            <a:endParaRPr lang="ru-RU" altLang="ru-RU" sz="40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4000" b="1" dirty="0">
              <a:solidFill>
                <a:srgbClr val="CC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23041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4" descr="пят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53" y="769634"/>
            <a:ext cx="10001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4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38" y="2657287"/>
            <a:ext cx="1152848" cy="10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5936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6" descr="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34" y="4154048"/>
            <a:ext cx="1079500" cy="9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6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755650" y="1412875"/>
            <a:ext cx="7777163" cy="23383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4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ИТОГ  УРОКА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28688" y="2680237"/>
            <a:ext cx="7358062" cy="294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</a:rPr>
              <a:t>Какую тему мы сегодня </a:t>
            </a:r>
            <a:r>
              <a:rPr lang="ru-RU" altLang="ru-RU" sz="3200" b="1" kern="0" dirty="0" smtClean="0">
                <a:solidFill>
                  <a:srgbClr val="000000"/>
                </a:solidFill>
                <a:latin typeface="Times New Roman" pitchFamily="18" charset="0"/>
              </a:rPr>
              <a:t>повторяли?</a:t>
            </a:r>
            <a:endParaRPr lang="ru-RU" altLang="ru-RU" sz="3200" b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altLang="ru-RU" sz="3200" b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</a:rPr>
              <a:t>Какие задачи мы сегодня ставили?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altLang="ru-RU" sz="3200" b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</a:rPr>
              <a:t>Наши задачи выполнены ?</a:t>
            </a:r>
          </a:p>
        </p:txBody>
      </p:sp>
    </p:spTree>
    <p:extLst>
      <p:ext uri="{BB962C8B-B14F-4D97-AF65-F5344CB8AC3E}">
        <p14:creationId xmlns:p14="http://schemas.microsoft.com/office/powerpoint/2010/main" val="28443007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0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93296"/>
            <a:ext cx="9016202" cy="46166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Заповедник основан в 1985 году, его площадь – 32 га.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FLOWER2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3571875"/>
            <a:ext cx="14033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928688" y="1571625"/>
            <a:ext cx="7715250" cy="187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ДОМАШНЕЕ  ЗАДАНИЕ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75" y="5072063"/>
            <a:ext cx="78581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с.175, № 1120; с.177, № 1129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Доп.задание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 №1125 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8583488" cy="3068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FFC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Молодцы!!!</a:t>
            </a:r>
          </a:p>
        </p:txBody>
      </p:sp>
      <p:pic>
        <p:nvPicPr>
          <p:cNvPr id="21508" name="Picture 4" descr="http://www.playcast.ru/uploads/2015/07/29/1449613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5654"/>
            <a:ext cx="1787555" cy="23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zimg.se/images/2015/11/05/7005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12008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img-fotki.yandex.ru/get/6616/162905694.15/0_95b79_3c2580f6_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15654"/>
            <a:ext cx="2803589" cy="27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394" y="548680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за урок </a:t>
            </a:r>
            <a:r>
              <a:rPr lang="ru-RU" sz="6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  <a:p>
            <a:pPr algn="ctr"/>
            <a:endParaRPr lang="ru-RU" sz="6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Рисунок 10" descr="d7ff1c2a81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31122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2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057" y="248267"/>
            <a:ext cx="894988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Фауна заповедника включает 110 видов животных и более 80 видов птиц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7702"/>
            <a:ext cx="3995937" cy="276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7353"/>
            <a:ext cx="3995936" cy="27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7702"/>
            <a:ext cx="42317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7354"/>
            <a:ext cx="4301894" cy="270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66522"/>
              </p:ext>
            </p:extLst>
          </p:nvPr>
        </p:nvGraphicFramePr>
        <p:xfrm>
          <a:off x="899592" y="116631"/>
          <a:ext cx="6804396" cy="55845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489371"/>
                <a:gridCol w="2315025"/>
              </a:tblGrid>
              <a:tr h="62020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Планшет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__________________________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Ф.И. ученика</a:t>
                      </a: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5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Этап урока, выполняемые задания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за задание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1.Вопрос-ответ.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2.Найти</a:t>
                      </a:r>
                      <a:r>
                        <a:rPr lang="ru-RU" sz="2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значение выражения.</a:t>
                      </a:r>
                      <a:r>
                        <a:rPr lang="ru-RU" sz="2400" dirty="0" smtClean="0">
                          <a:effectLst/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Сравнение дробей.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Решение задачи.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5.Решение уравнений.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6.Самостоятельная работа.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0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Какую бы оценку ты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поставил(а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бы себе за урок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9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6870700" cy="504825"/>
          </a:xfrm>
        </p:spPr>
        <p:txBody>
          <a:bodyPr/>
          <a:lstStyle/>
          <a:p>
            <a:endParaRPr lang="ru-RU" altLang="ru-RU" sz="4000" b="1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5757" name="Group 157"/>
          <p:cNvGrpSpPr>
            <a:grpSpLocks/>
          </p:cNvGrpSpPr>
          <p:nvPr/>
        </p:nvGrpSpPr>
        <p:grpSpPr bwMode="auto">
          <a:xfrm>
            <a:off x="684213" y="908050"/>
            <a:ext cx="7129462" cy="1152525"/>
            <a:chOff x="431" y="572"/>
            <a:chExt cx="4491" cy="726"/>
          </a:xfrm>
        </p:grpSpPr>
        <p:graphicFrame>
          <p:nvGraphicFramePr>
            <p:cNvPr id="25687" name="Object 87"/>
            <p:cNvGraphicFramePr>
              <a:graphicFrameLocks noChangeAspect="1"/>
            </p:cNvGraphicFramePr>
            <p:nvPr/>
          </p:nvGraphicFramePr>
          <p:xfrm>
            <a:off x="3244" y="572"/>
            <a:ext cx="590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1" name="Формула" r:id="rId3" imgW="393480" imgH="228600" progId="Equation.3">
                    <p:embed/>
                  </p:oleObj>
                </mc:Choice>
                <mc:Fallback>
                  <p:oleObj name="Формула" r:id="rId3" imgW="393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572"/>
                          <a:ext cx="590" cy="3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71" name="Line 71"/>
            <p:cNvSpPr>
              <a:spLocks noChangeShapeType="1"/>
            </p:cNvSpPr>
            <p:nvPr/>
          </p:nvSpPr>
          <p:spPr bwMode="auto">
            <a:xfrm>
              <a:off x="744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70" name="Oval 70"/>
            <p:cNvSpPr>
              <a:spLocks noChangeArrowheads="1"/>
            </p:cNvSpPr>
            <p:nvPr/>
          </p:nvSpPr>
          <p:spPr bwMode="auto">
            <a:xfrm>
              <a:off x="431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dirty="0">
                  <a:solidFill>
                    <a:srgbClr val="000000"/>
                  </a:solidFill>
                </a:rPr>
                <a:t>37</a:t>
              </a:r>
            </a:p>
          </p:txBody>
        </p:sp>
        <p:sp>
          <p:nvSpPr>
            <p:cNvPr id="25672" name="Oval 72"/>
            <p:cNvSpPr>
              <a:spLocks noChangeArrowheads="1"/>
            </p:cNvSpPr>
            <p:nvPr/>
          </p:nvSpPr>
          <p:spPr bwMode="auto">
            <a:xfrm>
              <a:off x="1267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25673" name="Oval 73"/>
            <p:cNvSpPr>
              <a:spLocks noChangeArrowheads="1"/>
            </p:cNvSpPr>
            <p:nvPr/>
          </p:nvSpPr>
          <p:spPr bwMode="auto">
            <a:xfrm>
              <a:off x="210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25674" name="Oval 74"/>
            <p:cNvSpPr>
              <a:spLocks noChangeArrowheads="1"/>
            </p:cNvSpPr>
            <p:nvPr/>
          </p:nvSpPr>
          <p:spPr bwMode="auto">
            <a:xfrm>
              <a:off x="2938" y="935"/>
              <a:ext cx="314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75" name="Oval 75"/>
            <p:cNvSpPr>
              <a:spLocks noChangeArrowheads="1"/>
            </p:cNvSpPr>
            <p:nvPr/>
          </p:nvSpPr>
          <p:spPr bwMode="auto">
            <a:xfrm>
              <a:off x="377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76" name="Oval 76"/>
            <p:cNvSpPr>
              <a:spLocks noChangeArrowheads="1"/>
            </p:cNvSpPr>
            <p:nvPr/>
          </p:nvSpPr>
          <p:spPr bwMode="auto">
            <a:xfrm>
              <a:off x="4609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5677" name="Line 77"/>
            <p:cNvSpPr>
              <a:spLocks noChangeShapeType="1"/>
            </p:cNvSpPr>
            <p:nvPr/>
          </p:nvSpPr>
          <p:spPr bwMode="auto">
            <a:xfrm>
              <a:off x="2416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78" name="Line 78"/>
            <p:cNvSpPr>
              <a:spLocks noChangeShapeType="1"/>
            </p:cNvSpPr>
            <p:nvPr/>
          </p:nvSpPr>
          <p:spPr bwMode="auto">
            <a:xfrm>
              <a:off x="3252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79" name="Line 79"/>
            <p:cNvSpPr>
              <a:spLocks noChangeShapeType="1"/>
            </p:cNvSpPr>
            <p:nvPr/>
          </p:nvSpPr>
          <p:spPr bwMode="auto">
            <a:xfrm>
              <a:off x="1580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80" name="Line 80"/>
            <p:cNvSpPr>
              <a:spLocks noChangeShapeType="1"/>
            </p:cNvSpPr>
            <p:nvPr/>
          </p:nvSpPr>
          <p:spPr bwMode="auto">
            <a:xfrm>
              <a:off x="4086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682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796" y="632"/>
              <a:ext cx="313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-12</a:t>
              </a:r>
            </a:p>
          </p:txBody>
        </p:sp>
        <p:sp>
          <p:nvSpPr>
            <p:cNvPr id="25684" name="WordArt 84"/>
            <p:cNvSpPr>
              <a:spLocks noChangeArrowheads="1" noChangeShapeType="1" noTextEdit="1"/>
            </p:cNvSpPr>
            <p:nvPr/>
          </p:nvSpPr>
          <p:spPr bwMode="auto">
            <a:xfrm>
              <a:off x="1684" y="632"/>
              <a:ext cx="364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+47</a:t>
              </a:r>
            </a:p>
          </p:txBody>
        </p:sp>
        <p:sp>
          <p:nvSpPr>
            <p:cNvPr id="25685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2519" y="632"/>
              <a:ext cx="365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: 9</a:t>
              </a:r>
            </a:p>
          </p:txBody>
        </p:sp>
        <p:sp>
          <p:nvSpPr>
            <p:cNvPr id="25689" name="WordArt 89"/>
            <p:cNvSpPr>
              <a:spLocks noChangeArrowheads="1" noChangeShapeType="1" noTextEdit="1"/>
            </p:cNvSpPr>
            <p:nvPr/>
          </p:nvSpPr>
          <p:spPr bwMode="auto">
            <a:xfrm>
              <a:off x="4190" y="632"/>
              <a:ext cx="366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-20</a:t>
              </a:r>
            </a:p>
          </p:txBody>
        </p:sp>
      </p:grpSp>
      <p:sp>
        <p:nvSpPr>
          <p:cNvPr id="25692" name="WordArt 92"/>
          <p:cNvSpPr>
            <a:spLocks noChangeArrowheads="1" noChangeShapeType="1" noTextEdit="1"/>
          </p:cNvSpPr>
          <p:nvPr/>
        </p:nvSpPr>
        <p:spPr bwMode="auto">
          <a:xfrm>
            <a:off x="2052638" y="1627188"/>
            <a:ext cx="360362" cy="2873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00"/>
                </a:solidFill>
                <a:latin typeface="Times New Roman"/>
                <a:cs typeface="Times New Roman"/>
              </a:rPr>
              <a:t>25</a:t>
            </a:r>
          </a:p>
        </p:txBody>
      </p:sp>
      <p:sp>
        <p:nvSpPr>
          <p:cNvPr id="25693" name="WordArt 93"/>
          <p:cNvSpPr>
            <a:spLocks noChangeArrowheads="1" noChangeShapeType="1" noTextEdit="1"/>
          </p:cNvSpPr>
          <p:nvPr/>
        </p:nvSpPr>
        <p:spPr bwMode="auto">
          <a:xfrm>
            <a:off x="3421063" y="1627188"/>
            <a:ext cx="360362" cy="2873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FF0000"/>
                </a:solidFill>
                <a:latin typeface="Times New Roman"/>
                <a:cs typeface="Times New Roman"/>
              </a:rPr>
              <a:t>72</a:t>
            </a:r>
          </a:p>
        </p:txBody>
      </p:sp>
      <p:sp>
        <p:nvSpPr>
          <p:cNvPr id="25694" name="WordArt 94"/>
          <p:cNvSpPr>
            <a:spLocks noChangeArrowheads="1" noChangeShapeType="1" noTextEdit="1"/>
          </p:cNvSpPr>
          <p:nvPr/>
        </p:nvSpPr>
        <p:spPr bwMode="auto">
          <a:xfrm>
            <a:off x="7381875" y="1555750"/>
            <a:ext cx="431800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FF0000"/>
                </a:solidFill>
                <a:latin typeface="Times New Roman"/>
                <a:cs typeface="Times New Roman"/>
              </a:rPr>
              <a:t>100</a:t>
            </a:r>
          </a:p>
        </p:txBody>
      </p:sp>
      <p:sp>
        <p:nvSpPr>
          <p:cNvPr id="25695" name="WordArt 95"/>
          <p:cNvSpPr>
            <a:spLocks noChangeArrowheads="1" noChangeShapeType="1" noTextEdit="1"/>
          </p:cNvSpPr>
          <p:nvPr/>
        </p:nvSpPr>
        <p:spPr bwMode="auto">
          <a:xfrm>
            <a:off x="6013450" y="1627188"/>
            <a:ext cx="431800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FF0000"/>
                </a:solidFill>
                <a:latin typeface="Times New Roman"/>
                <a:cs typeface="Times New Roman"/>
              </a:rPr>
              <a:t>120</a:t>
            </a:r>
          </a:p>
        </p:txBody>
      </p:sp>
      <p:sp>
        <p:nvSpPr>
          <p:cNvPr id="25696" name="WordArt 96"/>
          <p:cNvSpPr>
            <a:spLocks noChangeArrowheads="1" noChangeShapeType="1" noTextEdit="1"/>
          </p:cNvSpPr>
          <p:nvPr/>
        </p:nvSpPr>
        <p:spPr bwMode="auto">
          <a:xfrm>
            <a:off x="4789488" y="1627188"/>
            <a:ext cx="287337" cy="2873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FF0000"/>
                </a:solidFill>
                <a:latin typeface="Times New Roman"/>
                <a:cs typeface="Times New Roman"/>
              </a:rPr>
              <a:t>8</a:t>
            </a:r>
          </a:p>
        </p:txBody>
      </p:sp>
      <p:grpSp>
        <p:nvGrpSpPr>
          <p:cNvPr id="25764" name="Group 164"/>
          <p:cNvGrpSpPr>
            <a:grpSpLocks/>
          </p:cNvGrpSpPr>
          <p:nvPr/>
        </p:nvGrpSpPr>
        <p:grpSpPr bwMode="auto">
          <a:xfrm>
            <a:off x="670635" y="2048537"/>
            <a:ext cx="7129462" cy="1152525"/>
            <a:chOff x="477" y="1661"/>
            <a:chExt cx="4491" cy="726"/>
          </a:xfrm>
        </p:grpSpPr>
        <p:sp>
          <p:nvSpPr>
            <p:cNvPr id="25710" name="Line 110"/>
            <p:cNvSpPr>
              <a:spLocks noChangeShapeType="1"/>
            </p:cNvSpPr>
            <p:nvPr/>
          </p:nvSpPr>
          <p:spPr bwMode="auto">
            <a:xfrm>
              <a:off x="1626" y="2206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25763" name="Group 163"/>
            <p:cNvGrpSpPr>
              <a:grpSpLocks/>
            </p:cNvGrpSpPr>
            <p:nvPr/>
          </p:nvGrpSpPr>
          <p:grpSpPr bwMode="auto">
            <a:xfrm>
              <a:off x="477" y="1661"/>
              <a:ext cx="4491" cy="726"/>
              <a:chOff x="477" y="1661"/>
              <a:chExt cx="4491" cy="726"/>
            </a:xfrm>
          </p:grpSpPr>
          <p:graphicFrame>
            <p:nvGraphicFramePr>
              <p:cNvPr id="25715" name="Object 115"/>
              <p:cNvGraphicFramePr>
                <a:graphicFrameLocks noChangeAspect="1"/>
              </p:cNvGraphicFramePr>
              <p:nvPr/>
            </p:nvGraphicFramePr>
            <p:xfrm>
              <a:off x="3334" y="1661"/>
              <a:ext cx="544" cy="3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2" name="Формула" r:id="rId5" imgW="304560" imgH="215640" progId="Equation.3">
                      <p:embed/>
                    </p:oleObj>
                  </mc:Choice>
                  <mc:Fallback>
                    <p:oleObj name="Формула" r:id="rId5" imgW="30456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34" y="1661"/>
                            <a:ext cx="544" cy="3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2" name="Oval 102"/>
              <p:cNvSpPr>
                <a:spLocks noChangeArrowheads="1"/>
              </p:cNvSpPr>
              <p:nvPr/>
            </p:nvSpPr>
            <p:spPr bwMode="auto">
              <a:xfrm>
                <a:off x="477" y="2024"/>
                <a:ext cx="31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dirty="0">
                    <a:solidFill>
                      <a:srgbClr val="000000"/>
                    </a:solidFill>
                  </a:rPr>
                  <a:t>140</a:t>
                </a:r>
              </a:p>
            </p:txBody>
          </p:sp>
          <p:sp>
            <p:nvSpPr>
              <p:cNvPr id="25703" name="Oval 103"/>
              <p:cNvSpPr>
                <a:spLocks noChangeArrowheads="1"/>
              </p:cNvSpPr>
              <p:nvPr/>
            </p:nvSpPr>
            <p:spPr bwMode="auto">
              <a:xfrm>
                <a:off x="1313" y="2024"/>
                <a:ext cx="31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04" name="Oval 104"/>
              <p:cNvSpPr>
                <a:spLocks noChangeArrowheads="1"/>
              </p:cNvSpPr>
              <p:nvPr/>
            </p:nvSpPr>
            <p:spPr bwMode="auto">
              <a:xfrm>
                <a:off x="2149" y="2024"/>
                <a:ext cx="31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05" name="Oval 105"/>
              <p:cNvSpPr>
                <a:spLocks noChangeArrowheads="1"/>
              </p:cNvSpPr>
              <p:nvPr/>
            </p:nvSpPr>
            <p:spPr bwMode="auto">
              <a:xfrm>
                <a:off x="2984" y="2024"/>
                <a:ext cx="314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06" name="Oval 106"/>
              <p:cNvSpPr>
                <a:spLocks noChangeArrowheads="1"/>
              </p:cNvSpPr>
              <p:nvPr/>
            </p:nvSpPr>
            <p:spPr bwMode="auto">
              <a:xfrm>
                <a:off x="3819" y="2024"/>
                <a:ext cx="31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07" name="Oval 107"/>
              <p:cNvSpPr>
                <a:spLocks noChangeArrowheads="1"/>
              </p:cNvSpPr>
              <p:nvPr/>
            </p:nvSpPr>
            <p:spPr bwMode="auto">
              <a:xfrm>
                <a:off x="4655" y="2024"/>
                <a:ext cx="31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>
                    <a:solidFill>
                      <a:srgbClr val="000000"/>
                    </a:solidFill>
                  </a:rPr>
                  <a:t>?</a:t>
                </a:r>
              </a:p>
            </p:txBody>
          </p:sp>
          <p:sp>
            <p:nvSpPr>
              <p:cNvPr id="25708" name="Line 108"/>
              <p:cNvSpPr>
                <a:spLocks noChangeShapeType="1"/>
              </p:cNvSpPr>
              <p:nvPr/>
            </p:nvSpPr>
            <p:spPr bwMode="auto">
              <a:xfrm>
                <a:off x="2462" y="2206"/>
                <a:ext cx="52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3298" y="2206"/>
                <a:ext cx="52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11" name="Line 111"/>
              <p:cNvSpPr>
                <a:spLocks noChangeShapeType="1"/>
              </p:cNvSpPr>
              <p:nvPr/>
            </p:nvSpPr>
            <p:spPr bwMode="auto">
              <a:xfrm>
                <a:off x="4132" y="2206"/>
                <a:ext cx="52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12" name="WordArt 112"/>
              <p:cNvSpPr>
                <a:spLocks noChangeArrowheads="1" noChangeShapeType="1" noTextEdit="1"/>
              </p:cNvSpPr>
              <p:nvPr/>
            </p:nvSpPr>
            <p:spPr bwMode="auto">
              <a:xfrm>
                <a:off x="842" y="1721"/>
                <a:ext cx="313" cy="30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: 7</a:t>
                </a:r>
              </a:p>
            </p:txBody>
          </p:sp>
          <p:sp>
            <p:nvSpPr>
              <p:cNvPr id="25713" name="WordArt 1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1" y="1721"/>
                <a:ext cx="544" cy="30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+134</a:t>
                </a:r>
              </a:p>
            </p:txBody>
          </p:sp>
          <p:sp>
            <p:nvSpPr>
              <p:cNvPr id="25714" name="WordArt 1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2472" y="1706"/>
                <a:ext cx="543" cy="30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-94</a:t>
                </a:r>
              </a:p>
            </p:txBody>
          </p:sp>
          <p:graphicFrame>
            <p:nvGraphicFramePr>
              <p:cNvPr id="25743" name="Object 143"/>
              <p:cNvGraphicFramePr>
                <a:graphicFrameLocks noChangeAspect="1"/>
              </p:cNvGraphicFramePr>
              <p:nvPr/>
            </p:nvGraphicFramePr>
            <p:xfrm>
              <a:off x="4195" y="1715"/>
              <a:ext cx="499" cy="3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3" name="Формула" r:id="rId7" imgW="622080" imgH="380880" progId="Equation.3">
                      <p:embed/>
                    </p:oleObj>
                  </mc:Choice>
                  <mc:Fallback>
                    <p:oleObj name="Формула" r:id="rId7" imgW="622080" imgH="380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95" y="1715"/>
                            <a:ext cx="499" cy="3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>
                <a:off x="790" y="2206"/>
                <a:ext cx="52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747" name="WordArt 147"/>
          <p:cNvSpPr>
            <a:spLocks noChangeArrowheads="1" noChangeShapeType="1" noTextEdit="1"/>
          </p:cNvSpPr>
          <p:nvPr/>
        </p:nvSpPr>
        <p:spPr bwMode="auto">
          <a:xfrm>
            <a:off x="2011363" y="2727229"/>
            <a:ext cx="431800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66"/>
                </a:solidFill>
                <a:latin typeface="Times New Roman"/>
                <a:cs typeface="Times New Roman"/>
              </a:rPr>
              <a:t>20</a:t>
            </a:r>
          </a:p>
        </p:txBody>
      </p:sp>
      <p:sp>
        <p:nvSpPr>
          <p:cNvPr id="25748" name="WordArt 148"/>
          <p:cNvSpPr>
            <a:spLocks noChangeArrowheads="1" noChangeShapeType="1" noTextEdit="1"/>
          </p:cNvSpPr>
          <p:nvPr/>
        </p:nvSpPr>
        <p:spPr bwMode="auto">
          <a:xfrm>
            <a:off x="7407190" y="2691511"/>
            <a:ext cx="288925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66"/>
                </a:solidFill>
                <a:latin typeface="Times New Roman"/>
                <a:cs typeface="Times New Roman"/>
              </a:rPr>
              <a:t>8</a:t>
            </a:r>
          </a:p>
        </p:txBody>
      </p:sp>
      <p:sp>
        <p:nvSpPr>
          <p:cNvPr id="25749" name="WordArt 149"/>
          <p:cNvSpPr>
            <a:spLocks noChangeArrowheads="1" noChangeShapeType="1" noTextEdit="1"/>
          </p:cNvSpPr>
          <p:nvPr/>
        </p:nvSpPr>
        <p:spPr bwMode="auto">
          <a:xfrm>
            <a:off x="6038185" y="2727228"/>
            <a:ext cx="431800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66"/>
                </a:solidFill>
                <a:latin typeface="Times New Roman"/>
                <a:cs typeface="Times New Roman"/>
              </a:rPr>
              <a:t>240</a:t>
            </a:r>
          </a:p>
        </p:txBody>
      </p:sp>
      <p:sp>
        <p:nvSpPr>
          <p:cNvPr id="25750" name="WordArt 150"/>
          <p:cNvSpPr>
            <a:spLocks noChangeArrowheads="1" noChangeShapeType="1" noTextEdit="1"/>
          </p:cNvSpPr>
          <p:nvPr/>
        </p:nvSpPr>
        <p:spPr bwMode="auto">
          <a:xfrm>
            <a:off x="4697412" y="2727229"/>
            <a:ext cx="431800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66"/>
                </a:solidFill>
                <a:latin typeface="Times New Roman"/>
                <a:cs typeface="Times New Roman"/>
              </a:rPr>
              <a:t>60</a:t>
            </a:r>
          </a:p>
        </p:txBody>
      </p:sp>
      <p:sp>
        <p:nvSpPr>
          <p:cNvPr id="25751" name="WordArt 151"/>
          <p:cNvSpPr>
            <a:spLocks noChangeArrowheads="1" noChangeShapeType="1" noTextEdit="1"/>
          </p:cNvSpPr>
          <p:nvPr/>
        </p:nvSpPr>
        <p:spPr bwMode="auto">
          <a:xfrm>
            <a:off x="3371056" y="2691511"/>
            <a:ext cx="431800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FF0066"/>
                </a:solidFill>
                <a:latin typeface="Times New Roman"/>
                <a:cs typeface="Times New Roman"/>
              </a:rPr>
              <a:t>154</a:t>
            </a:r>
          </a:p>
        </p:txBody>
      </p:sp>
      <p:sp>
        <p:nvSpPr>
          <p:cNvPr id="25752" name="WordArt 152"/>
          <p:cNvSpPr>
            <a:spLocks noChangeArrowheads="1" noChangeShapeType="1" noTextEdit="1"/>
          </p:cNvSpPr>
          <p:nvPr/>
        </p:nvSpPr>
        <p:spPr bwMode="auto">
          <a:xfrm>
            <a:off x="1187450" y="188913"/>
            <a:ext cx="6335713" cy="590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Решите правильно примеры и составьте слова</a:t>
            </a:r>
          </a:p>
        </p:txBody>
      </p:sp>
      <p:sp>
        <p:nvSpPr>
          <p:cNvPr id="25753" name="WordArt 153"/>
          <p:cNvSpPr>
            <a:spLocks noChangeArrowheads="1" noChangeShapeType="1" noTextEdit="1"/>
          </p:cNvSpPr>
          <p:nvPr/>
        </p:nvSpPr>
        <p:spPr bwMode="auto">
          <a:xfrm>
            <a:off x="2398629" y="3466176"/>
            <a:ext cx="3673475" cy="23320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sp>
        <p:nvSpPr>
          <p:cNvPr id="25759" name="WordArt 159"/>
          <p:cNvSpPr>
            <a:spLocks noChangeArrowheads="1" noChangeShapeType="1" noTextEdit="1"/>
          </p:cNvSpPr>
          <p:nvPr/>
        </p:nvSpPr>
        <p:spPr bwMode="auto">
          <a:xfrm>
            <a:off x="2051050" y="2060575"/>
            <a:ext cx="5689600" cy="450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760" name="WordArt 160"/>
          <p:cNvSpPr>
            <a:spLocks noChangeArrowheads="1" noChangeShapeType="1" noTextEdit="1"/>
          </p:cNvSpPr>
          <p:nvPr/>
        </p:nvSpPr>
        <p:spPr bwMode="auto">
          <a:xfrm>
            <a:off x="1979613" y="3716338"/>
            <a:ext cx="5834062" cy="450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2" name="Group 157"/>
          <p:cNvGrpSpPr>
            <a:grpSpLocks/>
          </p:cNvGrpSpPr>
          <p:nvPr/>
        </p:nvGrpSpPr>
        <p:grpSpPr bwMode="auto">
          <a:xfrm>
            <a:off x="752760" y="3196335"/>
            <a:ext cx="7129462" cy="1136650"/>
            <a:chOff x="431" y="582"/>
            <a:chExt cx="4491" cy="716"/>
          </a:xfrm>
        </p:grpSpPr>
        <p:graphicFrame>
          <p:nvGraphicFramePr>
            <p:cNvPr id="53" name="Object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7681875"/>
                </p:ext>
              </p:extLst>
            </p:nvPr>
          </p:nvGraphicFramePr>
          <p:xfrm>
            <a:off x="3244" y="582"/>
            <a:ext cx="590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" name="Формула" r:id="rId9" imgW="393480" imgH="215640" progId="Equation.3">
                    <p:embed/>
                  </p:oleObj>
                </mc:Choice>
                <mc:Fallback>
                  <p:oleObj name="Формула" r:id="rId9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582"/>
                          <a:ext cx="590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Line 71"/>
            <p:cNvSpPr>
              <a:spLocks noChangeShapeType="1"/>
            </p:cNvSpPr>
            <p:nvPr/>
          </p:nvSpPr>
          <p:spPr bwMode="auto">
            <a:xfrm>
              <a:off x="744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5" name="Oval 70"/>
            <p:cNvSpPr>
              <a:spLocks noChangeArrowheads="1"/>
            </p:cNvSpPr>
            <p:nvPr/>
          </p:nvSpPr>
          <p:spPr bwMode="auto">
            <a:xfrm>
              <a:off x="431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dirty="0" smtClean="0">
                  <a:solidFill>
                    <a:srgbClr val="000000"/>
                  </a:solidFill>
                </a:rPr>
                <a:t>50</a:t>
              </a: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56" name="Oval 72"/>
            <p:cNvSpPr>
              <a:spLocks noChangeArrowheads="1"/>
            </p:cNvSpPr>
            <p:nvPr/>
          </p:nvSpPr>
          <p:spPr bwMode="auto">
            <a:xfrm>
              <a:off x="1267" y="935"/>
              <a:ext cx="29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57" name="Oval 73"/>
            <p:cNvSpPr>
              <a:spLocks noChangeArrowheads="1"/>
            </p:cNvSpPr>
            <p:nvPr/>
          </p:nvSpPr>
          <p:spPr bwMode="auto">
            <a:xfrm>
              <a:off x="210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58" name="Oval 74"/>
            <p:cNvSpPr>
              <a:spLocks noChangeArrowheads="1"/>
            </p:cNvSpPr>
            <p:nvPr/>
          </p:nvSpPr>
          <p:spPr bwMode="auto">
            <a:xfrm>
              <a:off x="2938" y="935"/>
              <a:ext cx="314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9" name="Oval 75"/>
            <p:cNvSpPr>
              <a:spLocks noChangeArrowheads="1"/>
            </p:cNvSpPr>
            <p:nvPr/>
          </p:nvSpPr>
          <p:spPr bwMode="auto">
            <a:xfrm>
              <a:off x="377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0" name="Oval 76"/>
            <p:cNvSpPr>
              <a:spLocks noChangeArrowheads="1"/>
            </p:cNvSpPr>
            <p:nvPr/>
          </p:nvSpPr>
          <p:spPr bwMode="auto">
            <a:xfrm>
              <a:off x="4609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2416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>
              <a:off x="3252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3" name="Line 79"/>
            <p:cNvSpPr>
              <a:spLocks noChangeShapeType="1"/>
            </p:cNvSpPr>
            <p:nvPr/>
          </p:nvSpPr>
          <p:spPr bwMode="auto">
            <a:xfrm>
              <a:off x="1580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4" name="Line 80"/>
            <p:cNvSpPr>
              <a:spLocks noChangeShapeType="1"/>
            </p:cNvSpPr>
            <p:nvPr/>
          </p:nvSpPr>
          <p:spPr bwMode="auto">
            <a:xfrm>
              <a:off x="4086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5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796" y="632"/>
              <a:ext cx="283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:</a:t>
              </a:r>
              <a:r>
                <a:rPr lang="ru-RU" sz="12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ru-RU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WordArt 84"/>
            <p:cNvSpPr>
              <a:spLocks noChangeArrowheads="1" noChangeShapeType="1" noTextEdit="1"/>
            </p:cNvSpPr>
            <p:nvPr/>
          </p:nvSpPr>
          <p:spPr bwMode="auto">
            <a:xfrm>
              <a:off x="1684" y="632"/>
              <a:ext cx="364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+38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7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2519" y="632"/>
              <a:ext cx="365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: 9</a:t>
              </a:r>
            </a:p>
          </p:txBody>
        </p:sp>
        <p:sp>
          <p:nvSpPr>
            <p:cNvPr id="68" name="WordArt 89"/>
            <p:cNvSpPr>
              <a:spLocks noChangeArrowheads="1" noChangeShapeType="1" noTextEdit="1"/>
            </p:cNvSpPr>
            <p:nvPr/>
          </p:nvSpPr>
          <p:spPr bwMode="auto">
            <a:xfrm>
              <a:off x="4190" y="632"/>
              <a:ext cx="322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-</a:t>
              </a:r>
              <a:r>
                <a:rPr lang="ru-RU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5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85070" y="3814666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8766" y="378324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63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1896" y="3792487"/>
            <a:ext cx="33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7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4300" y="3815378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84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9648" y="3814666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79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pSp>
        <p:nvGrpSpPr>
          <p:cNvPr id="74" name="Group 157"/>
          <p:cNvGrpSpPr>
            <a:grpSpLocks/>
          </p:cNvGrpSpPr>
          <p:nvPr/>
        </p:nvGrpSpPr>
        <p:grpSpPr bwMode="auto">
          <a:xfrm>
            <a:off x="790575" y="4455575"/>
            <a:ext cx="7129462" cy="1136650"/>
            <a:chOff x="431" y="582"/>
            <a:chExt cx="4491" cy="716"/>
          </a:xfrm>
        </p:grpSpPr>
        <p:graphicFrame>
          <p:nvGraphicFramePr>
            <p:cNvPr id="75" name="Object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2093023"/>
                </p:ext>
              </p:extLst>
            </p:nvPr>
          </p:nvGraphicFramePr>
          <p:xfrm>
            <a:off x="3310" y="582"/>
            <a:ext cx="457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5" name="Формула" r:id="rId11" imgW="304560" imgH="215640" progId="Equation.3">
                    <p:embed/>
                  </p:oleObj>
                </mc:Choice>
                <mc:Fallback>
                  <p:oleObj name="Формула" r:id="rId11" imgW="304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0" y="582"/>
                          <a:ext cx="457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Line 71"/>
            <p:cNvSpPr>
              <a:spLocks noChangeShapeType="1"/>
            </p:cNvSpPr>
            <p:nvPr/>
          </p:nvSpPr>
          <p:spPr bwMode="auto">
            <a:xfrm>
              <a:off x="744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77" name="Oval 70"/>
            <p:cNvSpPr>
              <a:spLocks noChangeArrowheads="1"/>
            </p:cNvSpPr>
            <p:nvPr/>
          </p:nvSpPr>
          <p:spPr bwMode="auto">
            <a:xfrm>
              <a:off x="431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dirty="0" smtClean="0">
                  <a:solidFill>
                    <a:srgbClr val="000000"/>
                  </a:solidFill>
                </a:rPr>
                <a:t>81</a:t>
              </a: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78" name="Oval 72"/>
            <p:cNvSpPr>
              <a:spLocks noChangeArrowheads="1"/>
            </p:cNvSpPr>
            <p:nvPr/>
          </p:nvSpPr>
          <p:spPr bwMode="auto">
            <a:xfrm>
              <a:off x="1267" y="935"/>
              <a:ext cx="29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79" name="Oval 73"/>
            <p:cNvSpPr>
              <a:spLocks noChangeArrowheads="1"/>
            </p:cNvSpPr>
            <p:nvPr/>
          </p:nvSpPr>
          <p:spPr bwMode="auto">
            <a:xfrm>
              <a:off x="210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80" name="Oval 74"/>
            <p:cNvSpPr>
              <a:spLocks noChangeArrowheads="1"/>
            </p:cNvSpPr>
            <p:nvPr/>
          </p:nvSpPr>
          <p:spPr bwMode="auto">
            <a:xfrm>
              <a:off x="2938" y="935"/>
              <a:ext cx="314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1" name="Oval 75"/>
            <p:cNvSpPr>
              <a:spLocks noChangeArrowheads="1"/>
            </p:cNvSpPr>
            <p:nvPr/>
          </p:nvSpPr>
          <p:spPr bwMode="auto">
            <a:xfrm>
              <a:off x="3773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2" name="Oval 76"/>
            <p:cNvSpPr>
              <a:spLocks noChangeArrowheads="1"/>
            </p:cNvSpPr>
            <p:nvPr/>
          </p:nvSpPr>
          <p:spPr bwMode="auto">
            <a:xfrm>
              <a:off x="4609" y="935"/>
              <a:ext cx="31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83" name="Line 77"/>
            <p:cNvSpPr>
              <a:spLocks noChangeShapeType="1"/>
            </p:cNvSpPr>
            <p:nvPr/>
          </p:nvSpPr>
          <p:spPr bwMode="auto">
            <a:xfrm>
              <a:off x="2416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4" name="Line 78"/>
            <p:cNvSpPr>
              <a:spLocks noChangeShapeType="1"/>
            </p:cNvSpPr>
            <p:nvPr/>
          </p:nvSpPr>
          <p:spPr bwMode="auto">
            <a:xfrm>
              <a:off x="3252" y="1117"/>
              <a:ext cx="5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5" name="Line 79"/>
            <p:cNvSpPr>
              <a:spLocks noChangeShapeType="1"/>
            </p:cNvSpPr>
            <p:nvPr/>
          </p:nvSpPr>
          <p:spPr bwMode="auto">
            <a:xfrm>
              <a:off x="1580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6" name="Line 80"/>
            <p:cNvSpPr>
              <a:spLocks noChangeShapeType="1"/>
            </p:cNvSpPr>
            <p:nvPr/>
          </p:nvSpPr>
          <p:spPr bwMode="auto">
            <a:xfrm>
              <a:off x="4086" y="1117"/>
              <a:ext cx="5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7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865" y="633"/>
              <a:ext cx="245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:</a:t>
              </a:r>
              <a:r>
                <a:rPr lang="ru-RU" sz="1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9</a:t>
              </a:r>
              <a:endParaRPr lang="ru-RU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8" name="WordArt 84"/>
            <p:cNvSpPr>
              <a:spLocks noChangeArrowheads="1" noChangeShapeType="1" noTextEdit="1"/>
            </p:cNvSpPr>
            <p:nvPr/>
          </p:nvSpPr>
          <p:spPr bwMode="auto">
            <a:xfrm>
              <a:off x="1684" y="632"/>
              <a:ext cx="364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+45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9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2519" y="632"/>
              <a:ext cx="306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: </a:t>
              </a:r>
              <a:r>
                <a:rPr lang="ru-RU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0" name="WordArt 89"/>
            <p:cNvSpPr>
              <a:spLocks noChangeArrowheads="1" noChangeShapeType="1" noTextEdit="1"/>
            </p:cNvSpPr>
            <p:nvPr/>
          </p:nvSpPr>
          <p:spPr bwMode="auto">
            <a:xfrm>
              <a:off x="4190" y="632"/>
              <a:ext cx="366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-48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17725" y="496895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7059" y="501596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412" y="504248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27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907" y="4999731"/>
            <a:ext cx="84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108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9012" y="501596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60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92" grpId="0" animBg="1"/>
      <p:bldP spid="25693" grpId="0" animBg="1"/>
      <p:bldP spid="25694" grpId="0" animBg="1"/>
      <p:bldP spid="25695" grpId="0" animBg="1"/>
      <p:bldP spid="25696" grpId="0" animBg="1"/>
      <p:bldP spid="25747" grpId="0" animBg="1"/>
      <p:bldP spid="25748" grpId="0" animBg="1"/>
      <p:bldP spid="25749" grpId="0" animBg="1"/>
      <p:bldP spid="25750" grpId="0" animBg="1"/>
      <p:bldP spid="25751" grpId="0" animBg="1"/>
      <p:bldP spid="25752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2736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Сложение, вычитание и сравнение обыкновенных дробей с одинаковыми знаменателями</a:t>
            </a:r>
          </a:p>
        </p:txBody>
      </p:sp>
    </p:spTree>
    <p:extLst>
      <p:ext uri="{BB962C8B-B14F-4D97-AF65-F5344CB8AC3E}">
        <p14:creationId xmlns:p14="http://schemas.microsoft.com/office/powerpoint/2010/main" val="16844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380" y="404664"/>
            <a:ext cx="6077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u="sng" dirty="0" smtClean="0"/>
              <a:t>Цель нашего урока</a:t>
            </a:r>
            <a:endParaRPr lang="ru-RU" sz="48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2132855"/>
            <a:ext cx="72298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prstClr val="black"/>
                </a:solidFill>
              </a:rPr>
              <a:t>Повторение всех изученных </a:t>
            </a:r>
          </a:p>
          <a:p>
            <a:pPr lvl="0"/>
            <a:r>
              <a:rPr lang="ru-RU" sz="4000" b="1" dirty="0">
                <a:solidFill>
                  <a:prstClr val="black"/>
                </a:solidFill>
              </a:rPr>
              <a:t> действий с обыкновенными </a:t>
            </a:r>
          </a:p>
          <a:p>
            <a:pPr lvl="0"/>
            <a:r>
              <a:rPr lang="ru-RU" sz="4000" b="1" dirty="0">
                <a:solidFill>
                  <a:prstClr val="black"/>
                </a:solidFill>
              </a:rPr>
              <a:t> дробями, решение уравнений </a:t>
            </a:r>
          </a:p>
          <a:p>
            <a:pPr lvl="0"/>
            <a:r>
              <a:rPr lang="ru-RU" sz="4000" b="1" dirty="0">
                <a:solidFill>
                  <a:prstClr val="black"/>
                </a:solidFill>
              </a:rPr>
              <a:t> и задач.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470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2555875" y="188913"/>
            <a:ext cx="4321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Вопрос-ответ.</a:t>
            </a:r>
            <a:endParaRPr lang="ru-RU" alt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79" name="Text Box 483"/>
          <p:cNvSpPr txBox="1">
            <a:spLocks noChangeArrowheads="1"/>
          </p:cNvSpPr>
          <p:nvPr/>
        </p:nvSpPr>
        <p:spPr bwMode="auto">
          <a:xfrm>
            <a:off x="323850" y="836613"/>
            <a:ext cx="85693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Какие дроби называются правильными?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 startAt="2"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Какие дроби называются неправильными?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 startAt="2"/>
            </a:pP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 startAt="3"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Как сравнить обыкновенные дроби с одинаковыми знаменателями?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 startAt="3"/>
            </a:pP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4. Правило сложения дробей с одинаковыми    знаменателями?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        5. Правило вычитания дробей с                  одинаковыми знаменателями?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7" name="Text Box 372"/>
          <p:cNvSpPr txBox="1">
            <a:spLocks noChangeArrowheads="1"/>
          </p:cNvSpPr>
          <p:nvPr/>
        </p:nvSpPr>
        <p:spPr bwMode="auto">
          <a:xfrm>
            <a:off x="3657600" y="5715008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3" name="Group 358"/>
          <p:cNvGrpSpPr>
            <a:grpSpLocks/>
          </p:cNvGrpSpPr>
          <p:nvPr/>
        </p:nvGrpSpPr>
        <p:grpSpPr bwMode="auto">
          <a:xfrm>
            <a:off x="2271393" y="1246981"/>
            <a:ext cx="2057400" cy="820738"/>
            <a:chOff x="576" y="768"/>
            <a:chExt cx="1296" cy="517"/>
          </a:xfrm>
        </p:grpSpPr>
        <p:sp>
          <p:nvSpPr>
            <p:cNvPr id="12506" name="AutoShape 4"/>
            <p:cNvSpPr>
              <a:spLocks noChangeArrowheads="1"/>
            </p:cNvSpPr>
            <p:nvPr/>
          </p:nvSpPr>
          <p:spPr bwMode="auto">
            <a:xfrm>
              <a:off x="576" y="768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507" name="Group 5"/>
            <p:cNvGrpSpPr>
              <a:grpSpLocks/>
            </p:cNvGrpSpPr>
            <p:nvPr/>
          </p:nvGrpSpPr>
          <p:grpSpPr bwMode="auto">
            <a:xfrm>
              <a:off x="576" y="768"/>
              <a:ext cx="478" cy="512"/>
              <a:chOff x="386" y="685"/>
              <a:chExt cx="512" cy="512"/>
            </a:xfrm>
          </p:grpSpPr>
          <p:sp>
            <p:nvSpPr>
              <p:cNvPr id="12513" name="Text Box 6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10</a:t>
                </a:r>
              </a:p>
            </p:txBody>
          </p:sp>
          <p:sp>
            <p:nvSpPr>
              <p:cNvPr id="12514" name="Text Box 7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12</a:t>
                </a:r>
              </a:p>
            </p:txBody>
          </p:sp>
          <p:sp>
            <p:nvSpPr>
              <p:cNvPr id="12515" name="Line 8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508" name="Line 9"/>
            <p:cNvSpPr>
              <a:spLocks noChangeShapeType="1"/>
            </p:cNvSpPr>
            <p:nvPr/>
          </p:nvSpPr>
          <p:spPr bwMode="auto">
            <a:xfrm>
              <a:off x="1105" y="1041"/>
              <a:ext cx="194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509" name="Group 10"/>
            <p:cNvGrpSpPr>
              <a:grpSpLocks/>
            </p:cNvGrpSpPr>
            <p:nvPr/>
          </p:nvGrpSpPr>
          <p:grpSpPr bwMode="auto">
            <a:xfrm>
              <a:off x="1387" y="773"/>
              <a:ext cx="478" cy="512"/>
              <a:chOff x="386" y="685"/>
              <a:chExt cx="512" cy="512"/>
            </a:xfrm>
          </p:grpSpPr>
          <p:sp>
            <p:nvSpPr>
              <p:cNvPr id="12510" name="Text Box 11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4</a:t>
                </a:r>
              </a:p>
            </p:txBody>
          </p:sp>
          <p:sp>
            <p:nvSpPr>
              <p:cNvPr id="12511" name="Text Box 12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12</a:t>
                </a:r>
              </a:p>
            </p:txBody>
          </p:sp>
          <p:sp>
            <p:nvSpPr>
              <p:cNvPr id="12512" name="Line 13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693931" y="1486971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1)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702372" y="2450584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2)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702372" y="3508137"/>
            <a:ext cx="512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3)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1702372" y="4645793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4)</a:t>
            </a: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748032" y="5698168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5)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093841" y="581372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solidFill>
                  <a:srgbClr val="006600"/>
                </a:solidFill>
                <a:cs typeface="Arial" charset="0"/>
              </a:rPr>
              <a:t>I </a:t>
            </a:r>
            <a:r>
              <a:rPr lang="ru-RU" altLang="ru-RU" sz="2800" b="1" dirty="0" smtClean="0">
                <a:solidFill>
                  <a:srgbClr val="006600"/>
                </a:solidFill>
                <a:cs typeface="Arial" charset="0"/>
              </a:rPr>
              <a:t>вариант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5772317" y="581372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solidFill>
                  <a:srgbClr val="006600"/>
                </a:solidFill>
                <a:cs typeface="Arial" charset="0"/>
              </a:rPr>
              <a:t>II </a:t>
            </a:r>
            <a:r>
              <a:rPr lang="ru-RU" altLang="ru-RU" sz="2800" b="1" dirty="0" smtClean="0">
                <a:solidFill>
                  <a:srgbClr val="006600"/>
                </a:solidFill>
                <a:cs typeface="Arial" charset="0"/>
              </a:rPr>
              <a:t>вариант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5331170" y="3524785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3)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5323118" y="455295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4)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5331017" y="5690197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5)</a:t>
            </a:r>
          </a:p>
        </p:txBody>
      </p:sp>
      <p:grpSp>
        <p:nvGrpSpPr>
          <p:cNvPr id="6" name="Group 360"/>
          <p:cNvGrpSpPr>
            <a:grpSpLocks/>
          </p:cNvGrpSpPr>
          <p:nvPr/>
        </p:nvGrpSpPr>
        <p:grpSpPr bwMode="auto">
          <a:xfrm>
            <a:off x="2306318" y="3321050"/>
            <a:ext cx="2057400" cy="820738"/>
            <a:chOff x="576" y="2112"/>
            <a:chExt cx="1296" cy="517"/>
          </a:xfrm>
        </p:grpSpPr>
        <p:sp>
          <p:nvSpPr>
            <p:cNvPr id="12496" name="AutoShape 44"/>
            <p:cNvSpPr>
              <a:spLocks noChangeArrowheads="1"/>
            </p:cNvSpPr>
            <p:nvPr/>
          </p:nvSpPr>
          <p:spPr bwMode="auto">
            <a:xfrm>
              <a:off x="576" y="2112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97" name="Group 45"/>
            <p:cNvGrpSpPr>
              <a:grpSpLocks/>
            </p:cNvGrpSpPr>
            <p:nvPr/>
          </p:nvGrpSpPr>
          <p:grpSpPr bwMode="auto">
            <a:xfrm>
              <a:off x="576" y="2112"/>
              <a:ext cx="478" cy="512"/>
              <a:chOff x="386" y="685"/>
              <a:chExt cx="512" cy="512"/>
            </a:xfrm>
          </p:grpSpPr>
          <p:sp>
            <p:nvSpPr>
              <p:cNvPr id="12503" name="Text Box 46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22</a:t>
                </a:r>
              </a:p>
            </p:txBody>
          </p:sp>
          <p:sp>
            <p:nvSpPr>
              <p:cNvPr id="12504" name="Text Box 47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43</a:t>
                </a:r>
              </a:p>
            </p:txBody>
          </p:sp>
          <p:sp>
            <p:nvSpPr>
              <p:cNvPr id="12505" name="Line 48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498" name="Line 49"/>
            <p:cNvSpPr>
              <a:spLocks noChangeShapeType="1"/>
            </p:cNvSpPr>
            <p:nvPr/>
          </p:nvSpPr>
          <p:spPr bwMode="auto">
            <a:xfrm>
              <a:off x="1105" y="2385"/>
              <a:ext cx="194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99" name="Group 50"/>
            <p:cNvGrpSpPr>
              <a:grpSpLocks/>
            </p:cNvGrpSpPr>
            <p:nvPr/>
          </p:nvGrpSpPr>
          <p:grpSpPr bwMode="auto">
            <a:xfrm>
              <a:off x="1387" y="2117"/>
              <a:ext cx="478" cy="512"/>
              <a:chOff x="386" y="685"/>
              <a:chExt cx="512" cy="512"/>
            </a:xfrm>
          </p:grpSpPr>
          <p:sp>
            <p:nvSpPr>
              <p:cNvPr id="12500" name="Text Box 51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15</a:t>
                </a:r>
              </a:p>
            </p:txBody>
          </p:sp>
          <p:sp>
            <p:nvSpPr>
              <p:cNvPr id="12501" name="Text Box 52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43</a:t>
                </a:r>
              </a:p>
            </p:txBody>
          </p:sp>
          <p:sp>
            <p:nvSpPr>
              <p:cNvPr id="12502" name="Line 53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9" name="Group 362"/>
          <p:cNvGrpSpPr>
            <a:grpSpLocks/>
          </p:cNvGrpSpPr>
          <p:nvPr/>
        </p:nvGrpSpPr>
        <p:grpSpPr bwMode="auto">
          <a:xfrm>
            <a:off x="5905487" y="1233487"/>
            <a:ext cx="2057400" cy="820738"/>
            <a:chOff x="3408" y="720"/>
            <a:chExt cx="1296" cy="517"/>
          </a:xfrm>
        </p:grpSpPr>
        <p:sp>
          <p:nvSpPr>
            <p:cNvPr id="12486" name="AutoShape 88"/>
            <p:cNvSpPr>
              <a:spLocks noChangeArrowheads="1"/>
            </p:cNvSpPr>
            <p:nvPr/>
          </p:nvSpPr>
          <p:spPr bwMode="auto">
            <a:xfrm>
              <a:off x="3408" y="720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87" name="Group 89"/>
            <p:cNvGrpSpPr>
              <a:grpSpLocks/>
            </p:cNvGrpSpPr>
            <p:nvPr/>
          </p:nvGrpSpPr>
          <p:grpSpPr bwMode="auto">
            <a:xfrm>
              <a:off x="3408" y="720"/>
              <a:ext cx="478" cy="512"/>
              <a:chOff x="386" y="685"/>
              <a:chExt cx="512" cy="512"/>
            </a:xfrm>
          </p:grpSpPr>
          <p:sp>
            <p:nvSpPr>
              <p:cNvPr id="12493" name="Text Box 90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14</a:t>
                </a:r>
              </a:p>
            </p:txBody>
          </p:sp>
          <p:sp>
            <p:nvSpPr>
              <p:cNvPr id="12494" name="Text Box 91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15</a:t>
                </a:r>
              </a:p>
            </p:txBody>
          </p:sp>
          <p:sp>
            <p:nvSpPr>
              <p:cNvPr id="12495" name="Line 92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488" name="Line 93"/>
            <p:cNvSpPr>
              <a:spLocks noChangeShapeType="1"/>
            </p:cNvSpPr>
            <p:nvPr/>
          </p:nvSpPr>
          <p:spPr bwMode="auto">
            <a:xfrm>
              <a:off x="3937" y="993"/>
              <a:ext cx="194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89" name="Group 94"/>
            <p:cNvGrpSpPr>
              <a:grpSpLocks/>
            </p:cNvGrpSpPr>
            <p:nvPr/>
          </p:nvGrpSpPr>
          <p:grpSpPr bwMode="auto">
            <a:xfrm>
              <a:off x="4219" y="725"/>
              <a:ext cx="478" cy="512"/>
              <a:chOff x="386" y="685"/>
              <a:chExt cx="512" cy="512"/>
            </a:xfrm>
          </p:grpSpPr>
          <p:sp>
            <p:nvSpPr>
              <p:cNvPr id="12490" name="Text Box 95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</a:t>
                </a:r>
              </a:p>
            </p:txBody>
          </p:sp>
          <p:sp>
            <p:nvSpPr>
              <p:cNvPr id="12491" name="Text Box 96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15</a:t>
                </a:r>
              </a:p>
            </p:txBody>
          </p:sp>
          <p:sp>
            <p:nvSpPr>
              <p:cNvPr id="12492" name="Line 97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" name="Group 386"/>
          <p:cNvGrpSpPr>
            <a:grpSpLocks/>
          </p:cNvGrpSpPr>
          <p:nvPr/>
        </p:nvGrpSpPr>
        <p:grpSpPr bwMode="auto">
          <a:xfrm>
            <a:off x="5920851" y="3285331"/>
            <a:ext cx="2057400" cy="820738"/>
            <a:chOff x="3312" y="2112"/>
            <a:chExt cx="1296" cy="517"/>
          </a:xfrm>
        </p:grpSpPr>
        <p:sp>
          <p:nvSpPr>
            <p:cNvPr id="12476" name="AutoShape 110"/>
            <p:cNvSpPr>
              <a:spLocks noChangeArrowheads="1"/>
            </p:cNvSpPr>
            <p:nvPr/>
          </p:nvSpPr>
          <p:spPr bwMode="auto">
            <a:xfrm>
              <a:off x="3312" y="2112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77" name="Group 111"/>
            <p:cNvGrpSpPr>
              <a:grpSpLocks/>
            </p:cNvGrpSpPr>
            <p:nvPr/>
          </p:nvGrpSpPr>
          <p:grpSpPr bwMode="auto">
            <a:xfrm>
              <a:off x="3312" y="2112"/>
              <a:ext cx="478" cy="512"/>
              <a:chOff x="386" y="685"/>
              <a:chExt cx="512" cy="512"/>
            </a:xfrm>
          </p:grpSpPr>
          <p:sp>
            <p:nvSpPr>
              <p:cNvPr id="12483" name="Text Box 112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19</a:t>
                </a:r>
              </a:p>
            </p:txBody>
          </p:sp>
          <p:sp>
            <p:nvSpPr>
              <p:cNvPr id="12484" name="Text Box 113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35</a:t>
                </a:r>
              </a:p>
            </p:txBody>
          </p:sp>
          <p:sp>
            <p:nvSpPr>
              <p:cNvPr id="12485" name="Line 114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478" name="Line 115"/>
            <p:cNvSpPr>
              <a:spLocks noChangeShapeType="1"/>
            </p:cNvSpPr>
            <p:nvPr/>
          </p:nvSpPr>
          <p:spPr bwMode="auto">
            <a:xfrm>
              <a:off x="3841" y="2385"/>
              <a:ext cx="194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79" name="Group 116"/>
            <p:cNvGrpSpPr>
              <a:grpSpLocks/>
            </p:cNvGrpSpPr>
            <p:nvPr/>
          </p:nvGrpSpPr>
          <p:grpSpPr bwMode="auto">
            <a:xfrm>
              <a:off x="4123" y="2117"/>
              <a:ext cx="478" cy="512"/>
              <a:chOff x="386" y="685"/>
              <a:chExt cx="512" cy="512"/>
            </a:xfrm>
          </p:grpSpPr>
          <p:sp>
            <p:nvSpPr>
              <p:cNvPr id="12480" name="Text Box 117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14</a:t>
                </a:r>
              </a:p>
            </p:txBody>
          </p:sp>
          <p:sp>
            <p:nvSpPr>
              <p:cNvPr id="12481" name="Text Box 118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35</a:t>
                </a:r>
              </a:p>
            </p:txBody>
          </p:sp>
          <p:sp>
            <p:nvSpPr>
              <p:cNvPr id="12482" name="Line 119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12475" name="AutoShape 153"/>
          <p:cNvSpPr>
            <a:spLocks noChangeArrowheads="1"/>
          </p:cNvSpPr>
          <p:nvPr/>
        </p:nvSpPr>
        <p:spPr bwMode="auto">
          <a:xfrm>
            <a:off x="2933700" y="1289050"/>
            <a:ext cx="571500" cy="765175"/>
          </a:xfrm>
          <a:prstGeom prst="roundRect">
            <a:avLst>
              <a:gd name="adj" fmla="val 3583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ru-RU" altLang="ru-RU" sz="3600" b="1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73" name="Text Box 325"/>
          <p:cNvSpPr txBox="1">
            <a:spLocks noChangeArrowheads="1"/>
          </p:cNvSpPr>
          <p:nvPr/>
        </p:nvSpPr>
        <p:spPr bwMode="auto">
          <a:xfrm>
            <a:off x="5331170" y="1440934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1)</a:t>
            </a:r>
          </a:p>
        </p:txBody>
      </p:sp>
      <p:sp>
        <p:nvSpPr>
          <p:cNvPr id="2374" name="Text Box 326"/>
          <p:cNvSpPr txBox="1">
            <a:spLocks noChangeArrowheads="1"/>
          </p:cNvSpPr>
          <p:nvPr/>
        </p:nvSpPr>
        <p:spPr bwMode="auto">
          <a:xfrm>
            <a:off x="5390316" y="2539484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cs typeface="Arial" charset="0"/>
              </a:rPr>
              <a:t>2)</a:t>
            </a:r>
          </a:p>
        </p:txBody>
      </p:sp>
      <p:grpSp>
        <p:nvGrpSpPr>
          <p:cNvPr id="12527" name="Group 385"/>
          <p:cNvGrpSpPr>
            <a:grpSpLocks/>
          </p:cNvGrpSpPr>
          <p:nvPr/>
        </p:nvGrpSpPr>
        <p:grpSpPr bwMode="auto">
          <a:xfrm>
            <a:off x="2283446" y="2279650"/>
            <a:ext cx="2057400" cy="812800"/>
            <a:chOff x="576" y="1440"/>
            <a:chExt cx="1296" cy="512"/>
          </a:xfrm>
        </p:grpSpPr>
        <p:sp>
          <p:nvSpPr>
            <p:cNvPr id="12404" name="AutoShape 33"/>
            <p:cNvSpPr>
              <a:spLocks noChangeArrowheads="1"/>
            </p:cNvSpPr>
            <p:nvPr/>
          </p:nvSpPr>
          <p:spPr bwMode="auto">
            <a:xfrm>
              <a:off x="576" y="1440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405" name="Group 34"/>
            <p:cNvGrpSpPr>
              <a:grpSpLocks/>
            </p:cNvGrpSpPr>
            <p:nvPr/>
          </p:nvGrpSpPr>
          <p:grpSpPr bwMode="auto">
            <a:xfrm>
              <a:off x="576" y="1440"/>
              <a:ext cx="478" cy="512"/>
              <a:chOff x="386" y="685"/>
              <a:chExt cx="512" cy="512"/>
            </a:xfrm>
          </p:grpSpPr>
          <p:sp>
            <p:nvSpPr>
              <p:cNvPr id="12413" name="Text Box 35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11</a:t>
                </a:r>
              </a:p>
            </p:txBody>
          </p:sp>
          <p:sp>
            <p:nvSpPr>
              <p:cNvPr id="12414" name="Text Box 36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25</a:t>
                </a:r>
              </a:p>
            </p:txBody>
          </p:sp>
          <p:sp>
            <p:nvSpPr>
              <p:cNvPr id="12415" name="Line 37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406" name="Group 39"/>
            <p:cNvGrpSpPr>
              <a:grpSpLocks/>
            </p:cNvGrpSpPr>
            <p:nvPr/>
          </p:nvGrpSpPr>
          <p:grpSpPr bwMode="auto">
            <a:xfrm>
              <a:off x="1392" y="1440"/>
              <a:ext cx="478" cy="512"/>
              <a:chOff x="386" y="685"/>
              <a:chExt cx="512" cy="512"/>
            </a:xfrm>
          </p:grpSpPr>
          <p:sp>
            <p:nvSpPr>
              <p:cNvPr id="12410" name="Text Box 40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12</a:t>
                </a:r>
              </a:p>
            </p:txBody>
          </p:sp>
          <p:sp>
            <p:nvSpPr>
              <p:cNvPr id="12411" name="Text Box 41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25</a:t>
                </a:r>
              </a:p>
            </p:txBody>
          </p:sp>
          <p:sp>
            <p:nvSpPr>
              <p:cNvPr id="12412" name="Line 42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407" name="Group 328"/>
            <p:cNvGrpSpPr>
              <a:grpSpLocks/>
            </p:cNvGrpSpPr>
            <p:nvPr/>
          </p:nvGrpSpPr>
          <p:grpSpPr bwMode="auto">
            <a:xfrm>
              <a:off x="1105" y="1632"/>
              <a:ext cx="194" cy="194"/>
              <a:chOff x="1105" y="1712"/>
              <a:chExt cx="194" cy="194"/>
            </a:xfrm>
          </p:grpSpPr>
          <p:sp>
            <p:nvSpPr>
              <p:cNvPr id="12408" name="Line 38"/>
              <p:cNvSpPr>
                <a:spLocks noChangeShapeType="1"/>
              </p:cNvSpPr>
              <p:nvPr/>
            </p:nvSpPr>
            <p:spPr bwMode="auto">
              <a:xfrm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409" name="Line 327"/>
              <p:cNvSpPr>
                <a:spLocks noChangeShapeType="1"/>
              </p:cNvSpPr>
              <p:nvPr/>
            </p:nvSpPr>
            <p:spPr bwMode="auto">
              <a:xfrm rot="5400000"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531" name="Group 361"/>
          <p:cNvGrpSpPr>
            <a:grpSpLocks/>
          </p:cNvGrpSpPr>
          <p:nvPr/>
        </p:nvGrpSpPr>
        <p:grpSpPr bwMode="auto">
          <a:xfrm>
            <a:off x="2365443" y="4473012"/>
            <a:ext cx="2273300" cy="812800"/>
            <a:chOff x="433" y="2734"/>
            <a:chExt cx="1432" cy="5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92" name="AutoShape 55"/>
                <p:cNvSpPr>
                  <a:spLocks noChangeArrowheads="1"/>
                </p:cNvSpPr>
                <p:nvPr/>
              </p:nvSpPr>
              <p:spPr bwMode="auto">
                <a:xfrm>
                  <a:off x="433" y="2734"/>
                  <a:ext cx="1296" cy="5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BFA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ru-RU" altLang="ru-RU" sz="2600" b="1" dirty="0" smtClean="0">
                      <a:solidFill>
                        <a:schemeClr val="tx2">
                          <a:lumMod val="75000"/>
                        </a:schemeClr>
                      </a:solidFill>
                      <a:cs typeface="Arial" charset="0"/>
                    </a:rPr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𝟖</m:t>
                          </m:r>
                        </m:num>
                        <m:den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𝟏𝟐</m:t>
                          </m:r>
                        </m:den>
                      </m:f>
                      <m:r>
                        <a:rPr lang="ru-RU" altLang="ru-RU" sz="26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Arial" charset="0"/>
                        </a:rPr>
                        <m:t> </m:t>
                      </m:r>
                    </m:oMath>
                  </a14:m>
                  <a:r>
                    <a:rPr lang="ru-RU" altLang="ru-RU" sz="2600" b="1" dirty="0" smtClean="0">
                      <a:solidFill>
                        <a:schemeClr val="tx2">
                          <a:lumMod val="75000"/>
                        </a:schemeClr>
                      </a:solidFill>
                      <a:cs typeface="Arial" charset="0"/>
                    </a:rPr>
                    <a:t>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𝟓</m:t>
                          </m:r>
                        </m:num>
                        <m:den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ru-RU" altLang="ru-RU" sz="2600" b="1" dirty="0" smtClean="0">
                      <a:solidFill>
                        <a:schemeClr val="tx2">
                          <a:lumMod val="75000"/>
                        </a:schemeClr>
                      </a:solidFill>
                      <a:cs typeface="Arial" charset="0"/>
                    </a:rPr>
                    <a:t> )+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𝟒</m:t>
                          </m:r>
                        </m:num>
                        <m:den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ru-RU" altLang="ru-RU" sz="2600" b="1" dirty="0" smtClean="0">
                    <a:solidFill>
                      <a:schemeClr val="tx2">
                        <a:lumMod val="75000"/>
                      </a:schemeClr>
                    </a:solidFill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2392" name="AutoShap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" y="2734"/>
                  <a:ext cx="1296" cy="512"/>
                </a:xfrm>
                <a:prstGeom prst="roundRect">
                  <a:avLst>
                    <a:gd name="adj" fmla="val 16667"/>
                  </a:avLst>
                </a:prstGeom>
                <a:blipFill rotWithShape="1">
                  <a:blip r:embed="rId2"/>
                  <a:stretch>
                    <a:fillRect l="-2941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394" name="Group 61"/>
            <p:cNvGrpSpPr>
              <a:grpSpLocks/>
            </p:cNvGrpSpPr>
            <p:nvPr/>
          </p:nvGrpSpPr>
          <p:grpSpPr bwMode="auto">
            <a:xfrm>
              <a:off x="1387" y="2789"/>
              <a:ext cx="478" cy="457"/>
              <a:chOff x="386" y="685"/>
              <a:chExt cx="512" cy="457"/>
            </a:xfrm>
          </p:grpSpPr>
          <p:sp>
            <p:nvSpPr>
              <p:cNvPr id="12398" name="Text Box 62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2399" name="Text Box 63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535" name="Group 339"/>
          <p:cNvGrpSpPr>
            <a:grpSpLocks/>
          </p:cNvGrpSpPr>
          <p:nvPr/>
        </p:nvGrpSpPr>
        <p:grpSpPr bwMode="auto">
          <a:xfrm>
            <a:off x="2375490" y="5518150"/>
            <a:ext cx="2057400" cy="825500"/>
            <a:chOff x="576" y="3448"/>
            <a:chExt cx="1296" cy="520"/>
          </a:xfrm>
        </p:grpSpPr>
        <p:sp>
          <p:nvSpPr>
            <p:cNvPr id="12375" name="AutoShape 66"/>
            <p:cNvSpPr>
              <a:spLocks noChangeArrowheads="1"/>
            </p:cNvSpPr>
            <p:nvPr/>
          </p:nvSpPr>
          <p:spPr bwMode="auto">
            <a:xfrm>
              <a:off x="576" y="3456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376" name="Group 67"/>
            <p:cNvGrpSpPr>
              <a:grpSpLocks/>
            </p:cNvGrpSpPr>
            <p:nvPr/>
          </p:nvGrpSpPr>
          <p:grpSpPr bwMode="auto">
            <a:xfrm>
              <a:off x="584" y="3448"/>
              <a:ext cx="288" cy="512"/>
              <a:chOff x="386" y="685"/>
              <a:chExt cx="512" cy="512"/>
            </a:xfrm>
          </p:grpSpPr>
          <p:sp>
            <p:nvSpPr>
              <p:cNvPr id="12389" name="Text Box 68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12390" name="Text Box 69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9</a:t>
                </a:r>
              </a:p>
            </p:txBody>
          </p:sp>
          <p:sp>
            <p:nvSpPr>
              <p:cNvPr id="12391" name="Line 70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377" name="Line 71"/>
            <p:cNvSpPr>
              <a:spLocks noChangeShapeType="1"/>
            </p:cNvSpPr>
            <p:nvPr/>
          </p:nvSpPr>
          <p:spPr bwMode="auto">
            <a:xfrm>
              <a:off x="892" y="3728"/>
              <a:ext cx="144" cy="4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378" name="Group 72"/>
            <p:cNvGrpSpPr>
              <a:grpSpLocks/>
            </p:cNvGrpSpPr>
            <p:nvPr/>
          </p:nvGrpSpPr>
          <p:grpSpPr bwMode="auto">
            <a:xfrm>
              <a:off x="1040" y="3452"/>
              <a:ext cx="293" cy="512"/>
              <a:chOff x="386" y="685"/>
              <a:chExt cx="512" cy="512"/>
            </a:xfrm>
          </p:grpSpPr>
          <p:sp>
            <p:nvSpPr>
              <p:cNvPr id="12386" name="Text Box 73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5</a:t>
                </a:r>
              </a:p>
            </p:txBody>
          </p:sp>
          <p:sp>
            <p:nvSpPr>
              <p:cNvPr id="12387" name="Text Box 74"/>
              <p:cNvSpPr txBox="1">
                <a:spLocks noChangeArrowheads="1"/>
              </p:cNvSpPr>
              <p:nvPr/>
            </p:nvSpPr>
            <p:spPr bwMode="auto">
              <a:xfrm>
                <a:off x="410" y="909"/>
                <a:ext cx="4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9</a:t>
                </a:r>
              </a:p>
            </p:txBody>
          </p:sp>
          <p:sp>
            <p:nvSpPr>
              <p:cNvPr id="12388" name="Line 75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79" name="Group 332"/>
            <p:cNvGrpSpPr>
              <a:grpSpLocks/>
            </p:cNvGrpSpPr>
            <p:nvPr/>
          </p:nvGrpSpPr>
          <p:grpSpPr bwMode="auto">
            <a:xfrm>
              <a:off x="1340" y="3668"/>
              <a:ext cx="146" cy="126"/>
              <a:chOff x="1105" y="1712"/>
              <a:chExt cx="194" cy="194"/>
            </a:xfrm>
          </p:grpSpPr>
          <p:sp>
            <p:nvSpPr>
              <p:cNvPr id="12384" name="Line 333"/>
              <p:cNvSpPr>
                <a:spLocks noChangeShapeType="1"/>
              </p:cNvSpPr>
              <p:nvPr/>
            </p:nvSpPr>
            <p:spPr bwMode="auto">
              <a:xfrm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385" name="Line 334"/>
              <p:cNvSpPr>
                <a:spLocks noChangeShapeType="1"/>
              </p:cNvSpPr>
              <p:nvPr/>
            </p:nvSpPr>
            <p:spPr bwMode="auto">
              <a:xfrm rot="5400000"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80" name="Group 335"/>
            <p:cNvGrpSpPr>
              <a:grpSpLocks/>
            </p:cNvGrpSpPr>
            <p:nvPr/>
          </p:nvGrpSpPr>
          <p:grpSpPr bwMode="auto">
            <a:xfrm>
              <a:off x="1512" y="3448"/>
              <a:ext cx="293" cy="512"/>
              <a:chOff x="386" y="685"/>
              <a:chExt cx="512" cy="512"/>
            </a:xfrm>
          </p:grpSpPr>
          <p:sp>
            <p:nvSpPr>
              <p:cNvPr id="12381" name="Text Box 336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6</a:t>
                </a:r>
              </a:p>
            </p:txBody>
          </p:sp>
          <p:sp>
            <p:nvSpPr>
              <p:cNvPr id="12382" name="Text Box 337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9</a:t>
                </a:r>
              </a:p>
            </p:txBody>
          </p:sp>
          <p:sp>
            <p:nvSpPr>
              <p:cNvPr id="12383" name="Line 338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540" name="Group 340"/>
          <p:cNvGrpSpPr>
            <a:grpSpLocks/>
          </p:cNvGrpSpPr>
          <p:nvPr/>
        </p:nvGrpSpPr>
        <p:grpSpPr bwMode="auto">
          <a:xfrm>
            <a:off x="6003141" y="5499697"/>
            <a:ext cx="2057400" cy="825500"/>
            <a:chOff x="576" y="3448"/>
            <a:chExt cx="1296" cy="520"/>
          </a:xfrm>
        </p:grpSpPr>
        <p:sp>
          <p:nvSpPr>
            <p:cNvPr id="12358" name="AutoShape 341"/>
            <p:cNvSpPr>
              <a:spLocks noChangeArrowheads="1"/>
            </p:cNvSpPr>
            <p:nvPr/>
          </p:nvSpPr>
          <p:spPr bwMode="auto">
            <a:xfrm>
              <a:off x="576" y="3456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359" name="Group 342"/>
            <p:cNvGrpSpPr>
              <a:grpSpLocks/>
            </p:cNvGrpSpPr>
            <p:nvPr/>
          </p:nvGrpSpPr>
          <p:grpSpPr bwMode="auto">
            <a:xfrm>
              <a:off x="584" y="3448"/>
              <a:ext cx="288" cy="512"/>
              <a:chOff x="386" y="685"/>
              <a:chExt cx="512" cy="512"/>
            </a:xfrm>
          </p:grpSpPr>
          <p:sp>
            <p:nvSpPr>
              <p:cNvPr id="12372" name="Text Box 343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7</a:t>
                </a:r>
              </a:p>
            </p:txBody>
          </p:sp>
          <p:sp>
            <p:nvSpPr>
              <p:cNvPr id="12373" name="Text Box 344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12374" name="Line 345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2360" name="Line 346"/>
            <p:cNvSpPr>
              <a:spLocks noChangeShapeType="1"/>
            </p:cNvSpPr>
            <p:nvPr/>
          </p:nvSpPr>
          <p:spPr bwMode="auto">
            <a:xfrm>
              <a:off x="892" y="3728"/>
              <a:ext cx="144" cy="4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361" name="Group 347"/>
            <p:cNvGrpSpPr>
              <a:grpSpLocks/>
            </p:cNvGrpSpPr>
            <p:nvPr/>
          </p:nvGrpSpPr>
          <p:grpSpPr bwMode="auto">
            <a:xfrm>
              <a:off x="1040" y="3452"/>
              <a:ext cx="293" cy="512"/>
              <a:chOff x="386" y="685"/>
              <a:chExt cx="512" cy="512"/>
            </a:xfrm>
          </p:grpSpPr>
          <p:sp>
            <p:nvSpPr>
              <p:cNvPr id="12369" name="Text Box 348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5</a:t>
                </a:r>
              </a:p>
            </p:txBody>
          </p:sp>
          <p:sp>
            <p:nvSpPr>
              <p:cNvPr id="12370" name="Text Box 349"/>
              <p:cNvSpPr txBox="1">
                <a:spLocks noChangeArrowheads="1"/>
              </p:cNvSpPr>
              <p:nvPr/>
            </p:nvSpPr>
            <p:spPr bwMode="auto">
              <a:xfrm>
                <a:off x="410" y="909"/>
                <a:ext cx="4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12371" name="Line 350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62" name="Group 351"/>
            <p:cNvGrpSpPr>
              <a:grpSpLocks/>
            </p:cNvGrpSpPr>
            <p:nvPr/>
          </p:nvGrpSpPr>
          <p:grpSpPr bwMode="auto">
            <a:xfrm>
              <a:off x="1340" y="3668"/>
              <a:ext cx="146" cy="126"/>
              <a:chOff x="1105" y="1712"/>
              <a:chExt cx="194" cy="194"/>
            </a:xfrm>
          </p:grpSpPr>
          <p:sp>
            <p:nvSpPr>
              <p:cNvPr id="12367" name="Line 352"/>
              <p:cNvSpPr>
                <a:spLocks noChangeShapeType="1"/>
              </p:cNvSpPr>
              <p:nvPr/>
            </p:nvSpPr>
            <p:spPr bwMode="auto">
              <a:xfrm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368" name="Line 353"/>
              <p:cNvSpPr>
                <a:spLocks noChangeShapeType="1"/>
              </p:cNvSpPr>
              <p:nvPr/>
            </p:nvSpPr>
            <p:spPr bwMode="auto">
              <a:xfrm rot="5400000"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63" name="Group 354"/>
            <p:cNvGrpSpPr>
              <a:grpSpLocks/>
            </p:cNvGrpSpPr>
            <p:nvPr/>
          </p:nvGrpSpPr>
          <p:grpSpPr bwMode="auto">
            <a:xfrm>
              <a:off x="1512" y="3448"/>
              <a:ext cx="293" cy="512"/>
              <a:chOff x="386" y="685"/>
              <a:chExt cx="512" cy="512"/>
            </a:xfrm>
          </p:grpSpPr>
          <p:sp>
            <p:nvSpPr>
              <p:cNvPr id="12364" name="Text Box 355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6</a:t>
                </a:r>
              </a:p>
            </p:txBody>
          </p:sp>
          <p:sp>
            <p:nvSpPr>
              <p:cNvPr id="12365" name="Text Box 356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12366" name="Line 357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370" name="Group 384"/>
          <p:cNvGrpSpPr>
            <a:grpSpLocks/>
          </p:cNvGrpSpPr>
          <p:nvPr/>
        </p:nvGrpSpPr>
        <p:grpSpPr bwMode="auto">
          <a:xfrm>
            <a:off x="6015841" y="4424059"/>
            <a:ext cx="2057401" cy="812800"/>
            <a:chOff x="3312" y="2736"/>
            <a:chExt cx="1296" cy="5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44" name="AutoShape 121"/>
                <p:cNvSpPr>
                  <a:spLocks noChangeArrowheads="1"/>
                </p:cNvSpPr>
                <p:nvPr/>
              </p:nvSpPr>
              <p:spPr bwMode="auto">
                <a:xfrm>
                  <a:off x="3312" y="2736"/>
                  <a:ext cx="1296" cy="5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BFA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14:m>
                    <m:oMath xmlns:m="http://schemas.openxmlformats.org/officeDocument/2006/math">
                      <m:r>
                        <a:rPr lang="ru-RU" altLang="ru-RU" sz="26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Arial" charset="0"/>
                        </a:rPr>
                        <m:t>(</m:t>
                      </m:r>
                      <m:f>
                        <m:fPr>
                          <m:ctrlP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𝟗</m:t>
                          </m:r>
                        </m:num>
                        <m:den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ru-RU" altLang="ru-RU" sz="2600" b="1" dirty="0" smtClean="0">
                      <a:solidFill>
                        <a:schemeClr val="tx2">
                          <a:lumMod val="75000"/>
                        </a:schemeClr>
                      </a:solidFill>
                      <a:cs typeface="Arial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𝟓</m:t>
                          </m:r>
                        </m:num>
                        <m:den>
                          <m:r>
                            <a:rPr lang="ru-RU" altLang="ru-RU" sz="26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ru-RU" altLang="ru-RU" sz="2600" b="1" dirty="0" smtClean="0">
                      <a:solidFill>
                        <a:schemeClr val="tx2">
                          <a:lumMod val="75000"/>
                        </a:schemeClr>
                      </a:solidFill>
                      <a:cs typeface="Arial" charset="0"/>
                    </a:rPr>
                    <a:t> )-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600" b="1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ru-RU" altLang="ru-RU" sz="2600" b="1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𝟏𝟎</m:t>
                          </m:r>
                        </m:num>
                        <m:den>
                          <m:r>
                            <a:rPr lang="ru-RU" altLang="ru-RU" sz="2600" b="1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  <a:cs typeface="Arial" charset="0"/>
                            </a:rPr>
                            <m:t>𝟏𝟕</m:t>
                          </m:r>
                        </m:den>
                      </m:f>
                    </m:oMath>
                  </a14:m>
                  <a:endParaRPr lang="ru-RU" altLang="ru-RU" sz="2600" b="1" dirty="0" smtClean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2344" name="AutoShape 1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12" y="2736"/>
                  <a:ext cx="1296" cy="512"/>
                </a:xfrm>
                <a:prstGeom prst="roundRect">
                  <a:avLst>
                    <a:gd name="adj" fmla="val 16667"/>
                  </a:avLst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345" name="Group 122"/>
            <p:cNvGrpSpPr>
              <a:grpSpLocks/>
            </p:cNvGrpSpPr>
            <p:nvPr/>
          </p:nvGrpSpPr>
          <p:grpSpPr bwMode="auto">
            <a:xfrm>
              <a:off x="3335" y="2756"/>
              <a:ext cx="536" cy="437"/>
              <a:chOff x="411" y="705"/>
              <a:chExt cx="574" cy="437"/>
            </a:xfrm>
          </p:grpSpPr>
          <p:sp>
            <p:nvSpPr>
              <p:cNvPr id="12353" name="Text Box 123"/>
              <p:cNvSpPr txBox="1">
                <a:spLocks noChangeArrowheads="1"/>
              </p:cNvSpPr>
              <p:nvPr/>
            </p:nvSpPr>
            <p:spPr bwMode="auto">
              <a:xfrm>
                <a:off x="473" y="705"/>
                <a:ext cx="51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2354" name="Text Box 124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grpSp>
          <p:nvGrpSpPr>
            <p:cNvPr id="12346" name="Group 127"/>
            <p:cNvGrpSpPr>
              <a:grpSpLocks/>
            </p:cNvGrpSpPr>
            <p:nvPr/>
          </p:nvGrpSpPr>
          <p:grpSpPr bwMode="auto">
            <a:xfrm>
              <a:off x="4062" y="2741"/>
              <a:ext cx="539" cy="425"/>
              <a:chOff x="321" y="685"/>
              <a:chExt cx="577" cy="425"/>
            </a:xfrm>
          </p:grpSpPr>
          <p:sp>
            <p:nvSpPr>
              <p:cNvPr id="12350" name="Text Box 128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2351" name="Text Box 129"/>
              <p:cNvSpPr txBox="1">
                <a:spLocks noChangeArrowheads="1"/>
              </p:cNvSpPr>
              <p:nvPr/>
            </p:nvSpPr>
            <p:spPr bwMode="auto">
              <a:xfrm>
                <a:off x="321" y="877"/>
                <a:ext cx="46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b="1" dirty="0" smtClean="0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376" name="Group 383"/>
          <p:cNvGrpSpPr>
            <a:grpSpLocks/>
          </p:cNvGrpSpPr>
          <p:nvPr/>
        </p:nvGrpSpPr>
        <p:grpSpPr bwMode="auto">
          <a:xfrm>
            <a:off x="5920851" y="2286000"/>
            <a:ext cx="2057400" cy="820738"/>
            <a:chOff x="3312" y="1488"/>
            <a:chExt cx="1296" cy="517"/>
          </a:xfrm>
        </p:grpSpPr>
        <p:sp>
          <p:nvSpPr>
            <p:cNvPr id="12332" name="AutoShape 99"/>
            <p:cNvSpPr>
              <a:spLocks noChangeArrowheads="1"/>
            </p:cNvSpPr>
            <p:nvPr/>
          </p:nvSpPr>
          <p:spPr bwMode="auto">
            <a:xfrm>
              <a:off x="3312" y="1488"/>
              <a:ext cx="1296" cy="512"/>
            </a:xfrm>
            <a:prstGeom prst="roundRect">
              <a:avLst>
                <a:gd name="adj" fmla="val 16667"/>
              </a:avLst>
            </a:prstGeom>
            <a:solidFill>
              <a:srgbClr val="FBFA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2333" name="Group 100"/>
            <p:cNvGrpSpPr>
              <a:grpSpLocks/>
            </p:cNvGrpSpPr>
            <p:nvPr/>
          </p:nvGrpSpPr>
          <p:grpSpPr bwMode="auto">
            <a:xfrm>
              <a:off x="3312" y="1488"/>
              <a:ext cx="478" cy="512"/>
              <a:chOff x="386" y="685"/>
              <a:chExt cx="512" cy="512"/>
            </a:xfrm>
          </p:grpSpPr>
          <p:sp>
            <p:nvSpPr>
              <p:cNvPr id="12341" name="Text Box 101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28</a:t>
                </a:r>
              </a:p>
            </p:txBody>
          </p:sp>
          <p:sp>
            <p:nvSpPr>
              <p:cNvPr id="12342" name="Text Box 102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47</a:t>
                </a:r>
              </a:p>
            </p:txBody>
          </p:sp>
          <p:sp>
            <p:nvSpPr>
              <p:cNvPr id="12343" name="Line 103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34" name="Group 105"/>
            <p:cNvGrpSpPr>
              <a:grpSpLocks/>
            </p:cNvGrpSpPr>
            <p:nvPr/>
          </p:nvGrpSpPr>
          <p:grpSpPr bwMode="auto">
            <a:xfrm>
              <a:off x="4123" y="1493"/>
              <a:ext cx="478" cy="512"/>
              <a:chOff x="386" y="685"/>
              <a:chExt cx="512" cy="512"/>
            </a:xfrm>
          </p:grpSpPr>
          <p:sp>
            <p:nvSpPr>
              <p:cNvPr id="12338" name="Text Box 106"/>
              <p:cNvSpPr txBox="1">
                <a:spLocks noChangeArrowheads="1"/>
              </p:cNvSpPr>
              <p:nvPr/>
            </p:nvSpPr>
            <p:spPr bwMode="auto">
              <a:xfrm>
                <a:off x="386" y="685"/>
                <a:ext cx="5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2</a:t>
                </a:r>
              </a:p>
            </p:txBody>
          </p:sp>
          <p:sp>
            <p:nvSpPr>
              <p:cNvPr id="12339" name="Text Box 107"/>
              <p:cNvSpPr txBox="1">
                <a:spLocks noChangeArrowheads="1"/>
              </p:cNvSpPr>
              <p:nvPr/>
            </p:nvSpPr>
            <p:spPr bwMode="auto">
              <a:xfrm>
                <a:off x="411" y="909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 b="1" smtClean="0">
                    <a:solidFill>
                      <a:srgbClr val="000066"/>
                    </a:solidFill>
                    <a:cs typeface="Arial" charset="0"/>
                  </a:rPr>
                  <a:t>47</a:t>
                </a:r>
              </a:p>
            </p:txBody>
          </p:sp>
          <p:sp>
            <p:nvSpPr>
              <p:cNvPr id="12340" name="Line 108"/>
              <p:cNvSpPr>
                <a:spLocks noChangeShapeType="1"/>
              </p:cNvSpPr>
              <p:nvPr/>
            </p:nvSpPr>
            <p:spPr bwMode="auto">
              <a:xfrm>
                <a:off x="468" y="961"/>
                <a:ext cx="352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335" name="Group 380"/>
            <p:cNvGrpSpPr>
              <a:grpSpLocks/>
            </p:cNvGrpSpPr>
            <p:nvPr/>
          </p:nvGrpSpPr>
          <p:grpSpPr bwMode="auto">
            <a:xfrm>
              <a:off x="3874" y="1664"/>
              <a:ext cx="194" cy="194"/>
              <a:chOff x="1105" y="1712"/>
              <a:chExt cx="194" cy="194"/>
            </a:xfrm>
          </p:grpSpPr>
          <p:sp>
            <p:nvSpPr>
              <p:cNvPr id="12336" name="Line 381"/>
              <p:cNvSpPr>
                <a:spLocks noChangeShapeType="1"/>
              </p:cNvSpPr>
              <p:nvPr/>
            </p:nvSpPr>
            <p:spPr bwMode="auto">
              <a:xfrm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337" name="Line 382"/>
              <p:cNvSpPr>
                <a:spLocks noChangeShapeType="1"/>
              </p:cNvSpPr>
              <p:nvPr/>
            </p:nvSpPr>
            <p:spPr bwMode="auto">
              <a:xfrm rot="5400000">
                <a:off x="1105" y="1809"/>
                <a:ext cx="194" cy="0"/>
              </a:xfrm>
              <a:prstGeom prst="line">
                <a:avLst/>
              </a:prstGeom>
              <a:noFill/>
              <a:ln w="2857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331640" y="119707"/>
            <a:ext cx="687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7030A0"/>
                </a:solidFill>
              </a:rPr>
              <a:t>Найдите значение выражения</a:t>
            </a:r>
            <a:endParaRPr lang="ru-RU" sz="24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utoUpdateAnimBg="0"/>
      <p:bldP spid="2063" grpId="0" autoUpdateAnimBg="0"/>
      <p:bldP spid="2064" grpId="0" autoUpdateAnimBg="0"/>
      <p:bldP spid="2070" grpId="0" autoUpdateAnimBg="0"/>
      <p:bldP spid="2071" grpId="0" autoUpdateAnimBg="0"/>
      <p:bldP spid="2072" grpId="0" autoUpdateAnimBg="0"/>
      <p:bldP spid="2073" grpId="0" autoUpdateAnimBg="0"/>
      <p:bldP spid="2076" grpId="0" autoUpdateAnimBg="0"/>
      <p:bldP spid="2077" grpId="0" autoUpdateAnimBg="0"/>
      <p:bldP spid="2078" grpId="0" autoUpdateAnimBg="0"/>
      <p:bldP spid="2373" grpId="0" autoUpdateAnimBg="0"/>
      <p:bldP spid="2374" grpId="0" autoUpdateAnimBg="0"/>
      <p:bldP spid="2" grpId="0"/>
    </p:bldLst>
  </p:timing>
</p:sld>
</file>

<file path=ppt/theme/theme1.xml><?xml version="1.0" encoding="utf-8"?>
<a:theme xmlns:a="http://schemas.openxmlformats.org/drawingml/2006/main" name="Пастел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</TotalTime>
  <Words>638</Words>
  <Application>Microsoft Office PowerPoint</Application>
  <PresentationFormat>Экран (4:3)</PresentationFormat>
  <Paragraphs>199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Пастель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Какая часть фигуры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RePack by Diakov</cp:lastModifiedBy>
  <cp:revision>63</cp:revision>
  <dcterms:created xsi:type="dcterms:W3CDTF">2017-01-02T06:13:17Z</dcterms:created>
  <dcterms:modified xsi:type="dcterms:W3CDTF">2007-06-27T21:26:10Z</dcterms:modified>
</cp:coreProperties>
</file>