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el-mikheeva.ru/katalog/igra-kak-oposredovannoe-deystvie-gendernyiy-aspekt-igryi-doshkolnik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2762251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Развивающая предметно-пространственная среда в подготовительной группе № 9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2133600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Воспитатели: Чернова Е. С. , Суворина С.В.</a:t>
            </a:r>
          </a:p>
        </p:txBody>
      </p:sp>
    </p:spTree>
  </p:cSld>
  <p:clrMapOvr>
    <a:masterClrMapping/>
  </p:clrMapOvr>
  <p:transition advTm="55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4102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Уголок художественного творчества</a:t>
            </a:r>
            <a:endParaRPr lang="ru-RU" dirty="0"/>
          </a:p>
        </p:txBody>
      </p:sp>
      <p:pic>
        <p:nvPicPr>
          <p:cNvPr id="3" name="Рисунок 2" descr="IMG_20160520_164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43400"/>
            <a:ext cx="5410200" cy="2514600"/>
          </a:xfrm>
          <a:prstGeom prst="rect">
            <a:avLst/>
          </a:prstGeom>
        </p:spPr>
      </p:pic>
      <p:pic>
        <p:nvPicPr>
          <p:cNvPr id="4" name="Рисунок 3" descr="IMG_20160520_163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5410200" cy="2647950"/>
          </a:xfrm>
          <a:prstGeom prst="rect">
            <a:avLst/>
          </a:prstGeom>
        </p:spPr>
      </p:pic>
      <p:pic>
        <p:nvPicPr>
          <p:cNvPr id="5" name="Рисунок 4" descr="IMG_20160520_164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143000"/>
            <a:ext cx="3962400" cy="5143500"/>
          </a:xfrm>
          <a:prstGeom prst="rect">
            <a:avLst/>
          </a:prstGeom>
        </p:spPr>
      </p:pic>
    </p:spTree>
  </p:cSld>
  <p:clrMapOvr>
    <a:masterClrMapping/>
  </p:clrMapOvr>
  <p:transition advTm="4640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630362"/>
          </a:xfrm>
        </p:spPr>
        <p:txBody>
          <a:bodyPr>
            <a:normAutofit/>
          </a:bodyPr>
          <a:lstStyle/>
          <a:p>
            <a:r>
              <a:rPr lang="ru-RU" dirty="0" smtClean="0"/>
              <a:t>Спортивный уголок и уголок ПДД</a:t>
            </a:r>
            <a:endParaRPr lang="ru-RU" dirty="0"/>
          </a:p>
        </p:txBody>
      </p:sp>
      <p:pic>
        <p:nvPicPr>
          <p:cNvPr id="3" name="Рисунок 2" descr="IMG_20160520_1634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0"/>
            <a:ext cx="3276600" cy="6858000"/>
          </a:xfrm>
          <a:prstGeom prst="rect">
            <a:avLst/>
          </a:prstGeom>
        </p:spPr>
      </p:pic>
      <p:pic>
        <p:nvPicPr>
          <p:cNvPr id="4" name="Рисунок 3" descr="IMG_20160520_163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6172200" cy="5257800"/>
          </a:xfrm>
          <a:prstGeom prst="rect">
            <a:avLst/>
          </a:prstGeom>
        </p:spPr>
      </p:pic>
    </p:spTree>
  </p:cSld>
  <p:clrMapOvr>
    <a:masterClrMapping/>
  </p:clrMapOvr>
  <p:transition advTm="4922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0" y="457200"/>
            <a:ext cx="4876800" cy="17526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Уголок музыкального,</a:t>
            </a:r>
            <a:endParaRPr lang="ru-RU" sz="4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410200" y="3429000"/>
            <a:ext cx="3886200" cy="18288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патриотического воспитания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Рисунок 2" descr="IMG_20160520_163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4267199" cy="2819400"/>
          </a:xfrm>
          <a:prstGeom prst="rect">
            <a:avLst/>
          </a:prstGeom>
        </p:spPr>
      </p:pic>
      <p:pic>
        <p:nvPicPr>
          <p:cNvPr id="6" name="Рисунок 5" descr="IMG_20160520_163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1800"/>
            <a:ext cx="5638799" cy="3886200"/>
          </a:xfrm>
          <a:prstGeom prst="rect">
            <a:avLst/>
          </a:prstGeom>
        </p:spPr>
      </p:pic>
    </p:spTree>
  </p:cSld>
  <p:clrMapOvr>
    <a:masterClrMapping/>
  </p:clrMapOvr>
  <p:transition advTm="4594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Уголок дидактических и сюжетно-ролевых игр</a:t>
            </a:r>
            <a:endParaRPr lang="ru-RU" sz="3200" dirty="0"/>
          </a:p>
        </p:txBody>
      </p:sp>
      <p:pic>
        <p:nvPicPr>
          <p:cNvPr id="8" name="Рисунок 7" descr="IMG_20160520_170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62400"/>
            <a:ext cx="1981200" cy="2895600"/>
          </a:xfrm>
          <a:prstGeom prst="rect">
            <a:avLst/>
          </a:prstGeom>
        </p:spPr>
      </p:pic>
      <p:pic>
        <p:nvPicPr>
          <p:cNvPr id="9" name="Рисунок 8" descr="IMG_20160520_170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3657600" cy="2584939"/>
          </a:xfrm>
          <a:prstGeom prst="rect">
            <a:avLst/>
          </a:prstGeom>
        </p:spPr>
      </p:pic>
      <p:pic>
        <p:nvPicPr>
          <p:cNvPr id="10" name="Рисунок 9" descr="IMG_20160520_170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4010025"/>
            <a:ext cx="3429000" cy="2847975"/>
          </a:xfrm>
          <a:prstGeom prst="rect">
            <a:avLst/>
          </a:prstGeom>
        </p:spPr>
      </p:pic>
      <p:pic>
        <p:nvPicPr>
          <p:cNvPr id="11" name="Рисунок 10" descr="IMG_20160520_1706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05200" cy="2895600"/>
          </a:xfrm>
          <a:prstGeom prst="rect">
            <a:avLst/>
          </a:prstGeom>
        </p:spPr>
      </p:pic>
      <p:pic>
        <p:nvPicPr>
          <p:cNvPr id="12" name="Рисунок 11" descr="IMG_20160520_1639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4038600"/>
            <a:ext cx="3200400" cy="2819400"/>
          </a:xfrm>
          <a:prstGeom prst="rect">
            <a:avLst/>
          </a:prstGeom>
        </p:spPr>
      </p:pic>
    </p:spTree>
  </p:cSld>
  <p:clrMapOvr>
    <a:masterClrMapping/>
  </p:clrMapOvr>
  <p:transition advTm="5329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60520_162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33800"/>
            <a:ext cx="4648200" cy="3124200"/>
          </a:xfrm>
          <a:prstGeom prst="rect">
            <a:avLst/>
          </a:prstGeom>
        </p:spPr>
      </p:pic>
      <p:pic>
        <p:nvPicPr>
          <p:cNvPr id="6" name="Рисунок 5" descr="IMG_20160520_162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2819400"/>
          </a:xfrm>
          <a:prstGeom prst="rect">
            <a:avLst/>
          </a:prstGeom>
        </p:spPr>
      </p:pic>
      <p:pic>
        <p:nvPicPr>
          <p:cNvPr id="7" name="Рисунок 6" descr="IMG_20160520_1627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48200" cy="2857500"/>
          </a:xfrm>
          <a:prstGeom prst="rect">
            <a:avLst/>
          </a:prstGeom>
        </p:spPr>
      </p:pic>
      <p:pic>
        <p:nvPicPr>
          <p:cNvPr id="9" name="Рисунок 8" descr="P11103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1676400"/>
            <a:ext cx="4165933" cy="2819400"/>
          </a:xfrm>
          <a:prstGeom prst="rect">
            <a:avLst/>
          </a:prstGeom>
        </p:spPr>
      </p:pic>
      <p:pic>
        <p:nvPicPr>
          <p:cNvPr id="10" name="Рисунок 9" descr="DSCN96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3733800"/>
            <a:ext cx="4419600" cy="31242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14400" y="5105400"/>
            <a:ext cx="8229600" cy="1143000"/>
          </a:xfrm>
        </p:spPr>
        <p:txBody>
          <a:bodyPr/>
          <a:lstStyle/>
          <a:p>
            <a:r>
              <a:rPr lang="ru-RU" dirty="0" smtClean="0"/>
              <a:t>Наша жизнь в группе</a:t>
            </a:r>
            <a:endParaRPr lang="ru-RU" dirty="0"/>
          </a:p>
        </p:txBody>
      </p:sp>
    </p:spTree>
  </p:cSld>
  <p:clrMapOvr>
    <a:masterClrMapping/>
  </p:clrMapOvr>
  <p:transition advTm="3391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9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53000" cy="3048000"/>
          </a:xfrm>
          <a:prstGeom prst="rect">
            <a:avLst/>
          </a:prstGeom>
        </p:spPr>
      </p:pic>
      <p:pic>
        <p:nvPicPr>
          <p:cNvPr id="4" name="Рисунок 3" descr="IMG_20151006_104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0"/>
            <a:ext cx="2667000" cy="4191000"/>
          </a:xfrm>
          <a:prstGeom prst="rect">
            <a:avLst/>
          </a:prstGeom>
        </p:spPr>
      </p:pic>
      <p:pic>
        <p:nvPicPr>
          <p:cNvPr id="5" name="Рисунок 4" descr="IMG_20160415_115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962400"/>
            <a:ext cx="4191000" cy="2895600"/>
          </a:xfrm>
          <a:prstGeom prst="rect">
            <a:avLst/>
          </a:prstGeom>
        </p:spPr>
      </p:pic>
      <p:pic>
        <p:nvPicPr>
          <p:cNvPr id="6" name="Рисунок 5" descr="IMG_20160505_1126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0" y="0"/>
            <a:ext cx="2895600" cy="4038600"/>
          </a:xfrm>
          <a:prstGeom prst="rect">
            <a:avLst/>
          </a:prstGeom>
        </p:spPr>
      </p:pic>
      <p:pic>
        <p:nvPicPr>
          <p:cNvPr id="7" name="Рисунок 6" descr="IMG_20160504_1701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3048000"/>
            <a:ext cx="5105399" cy="3810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Мы на прогулке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2891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6629400" cy="46482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Развивающая предметно-пространственная среда</a:t>
            </a:r>
            <a:r>
              <a:rPr kumimoji="0" lang="ru-RU" sz="4000" b="1" i="1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должна быть: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1" u="none" strike="noStrike" kern="1200" cap="none" spc="0" normalizeH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b="1" i="1" baseline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Содержательно-насыщенной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1" i="1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Полифункциональной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b="1" i="1" baseline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Вариативной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1" i="1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Доступной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000" b="1" i="1" baseline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Безопасной</a:t>
            </a:r>
            <a:endParaRPr kumimoji="0" lang="ru-RU" sz="4000" b="1" i="1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IMG_20160520_161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276600"/>
            <a:ext cx="5486400" cy="3581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5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     Предметно-развивающая </a:t>
            </a:r>
            <a:r>
              <a:rPr lang="ru-RU" sz="2400" dirty="0" smtClean="0"/>
              <a:t>среда </a:t>
            </a:r>
            <a:r>
              <a:rPr lang="ru-RU" sz="2400" dirty="0" smtClean="0"/>
              <a:t>оборудована </a:t>
            </a:r>
            <a:r>
              <a:rPr lang="ru-RU" sz="2400" dirty="0" smtClean="0"/>
              <a:t>с учетом возрастных особенностей ребенка. </a:t>
            </a:r>
            <a:br>
              <a:rPr lang="ru-RU" sz="2400" dirty="0" smtClean="0"/>
            </a:br>
            <a:r>
              <a:rPr lang="ru-RU" sz="2400" dirty="0" smtClean="0"/>
              <a:t>Все элементы </a:t>
            </a:r>
            <a:r>
              <a:rPr lang="ru-RU" sz="2400" dirty="0" smtClean="0"/>
              <a:t>среды  </a:t>
            </a:r>
            <a:r>
              <a:rPr lang="ru-RU" sz="2400" dirty="0" smtClean="0"/>
              <a:t>связаны между собой по содержанию и художественному решению</a:t>
            </a:r>
            <a:r>
              <a:rPr lang="ru-RU" sz="2400" dirty="0" smtClean="0"/>
              <a:t>.</a:t>
            </a:r>
          </a:p>
          <a:p>
            <a:pPr>
              <a:buNone/>
            </a:pPr>
            <a:r>
              <a:rPr lang="ru-RU" sz="2400" dirty="0" smtClean="0"/>
              <a:t>       Мебель </a:t>
            </a:r>
            <a:r>
              <a:rPr lang="ru-RU" sz="2400" dirty="0" smtClean="0"/>
              <a:t>соответствует росту и возрасту детей, игрушки </a:t>
            </a:r>
            <a:r>
              <a:rPr lang="ru-RU" sz="2400" dirty="0" smtClean="0"/>
              <a:t>и игры обеспечивают </a:t>
            </a:r>
            <a:r>
              <a:rPr lang="ru-RU" sz="2400" dirty="0" smtClean="0"/>
              <a:t>максимальный для данного возраста развивающий эффект. </a:t>
            </a:r>
            <a:br>
              <a:rPr lang="ru-RU" sz="2400" dirty="0" smtClean="0"/>
            </a:br>
            <a:r>
              <a:rPr lang="ru-RU" sz="2400" dirty="0" smtClean="0"/>
              <a:t>Так же содержание среды </a:t>
            </a:r>
            <a:r>
              <a:rPr lang="ru-RU" sz="2400" dirty="0" smtClean="0"/>
              <a:t>отражает </a:t>
            </a:r>
            <a:r>
              <a:rPr lang="ru-RU" sz="2400" dirty="0" err="1" smtClean="0">
                <a:hlinkClick r:id="rId2"/>
              </a:rPr>
              <a:t>гендерный</a:t>
            </a:r>
            <a:r>
              <a:rPr lang="ru-RU" sz="2400" dirty="0" smtClean="0">
                <a:hlinkClick r:id="rId2"/>
              </a:rPr>
              <a:t> </a:t>
            </a:r>
            <a:r>
              <a:rPr lang="ru-RU" sz="2400" dirty="0" smtClean="0"/>
              <a:t>поход, </a:t>
            </a:r>
            <a:r>
              <a:rPr lang="ru-RU" sz="2400" dirty="0" smtClean="0"/>
              <a:t>соответствует интересам мальчиков и девочек, периодически изменяется, варьируется, </a:t>
            </a:r>
            <a:r>
              <a:rPr lang="ru-RU" sz="2400" dirty="0" smtClean="0"/>
              <a:t>обогащается </a:t>
            </a:r>
            <a:r>
              <a:rPr lang="ru-RU" sz="2400" dirty="0" smtClean="0"/>
              <a:t>с ориентацией на поддержание интереса детей, на зону ближайшего развития, на информативность и индивидуальные возможности детей.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Предметно-развивающая среда соответствует содержанию образовательного процесса, отвечает потребностям детей, способствует всестороннему развитию, обеспечивает их психическое и эмоциональное благополучие.</a:t>
            </a:r>
            <a:endParaRPr lang="ru-RU" sz="2400" dirty="0"/>
          </a:p>
        </p:txBody>
      </p:sp>
    </p:spTree>
  </p:cSld>
  <p:clrMapOvr>
    <a:masterClrMapping/>
  </p:clrMapOvr>
  <p:transition advTm="20141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60520_165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3429000" cy="6231467"/>
          </a:xfrm>
          <a:prstGeom prst="rect">
            <a:avLst/>
          </a:prstGeom>
        </p:spPr>
      </p:pic>
      <p:pic>
        <p:nvPicPr>
          <p:cNvPr id="6" name="Рисунок 5" descr="IMG_20160520_163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124200"/>
            <a:ext cx="2971800" cy="3733800"/>
          </a:xfrm>
          <a:prstGeom prst="rect">
            <a:avLst/>
          </a:prstGeom>
        </p:spPr>
      </p:pic>
      <p:pic>
        <p:nvPicPr>
          <p:cNvPr id="7" name="Рисунок 6" descr="IMG_20160520_162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599" y="4343400"/>
            <a:ext cx="2057399" cy="25146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953000" y="0"/>
            <a:ext cx="4191000" cy="28194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Уголок природы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«Удивительное рядом»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 descr="14637198530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0"/>
            <a:ext cx="2709333" cy="3048000"/>
          </a:xfrm>
          <a:prstGeom prst="rect">
            <a:avLst/>
          </a:prstGeom>
        </p:spPr>
      </p:pic>
    </p:spTree>
  </p:cSld>
  <p:clrMapOvr>
    <a:masterClrMapping/>
  </p:clrMapOvr>
  <p:transition advTm="390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4343400" cy="20574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Уголок краеведения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34000" y="4419600"/>
            <a:ext cx="4114800" cy="24384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Мой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Тамбов»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IMG_20160421_17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500"/>
            <a:ext cx="5638800" cy="4000500"/>
          </a:xfrm>
          <a:prstGeom prst="rect">
            <a:avLst/>
          </a:prstGeom>
        </p:spPr>
      </p:pic>
      <p:pic>
        <p:nvPicPr>
          <p:cNvPr id="6" name="Рисунок 5" descr="IMG_20160421_170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0"/>
            <a:ext cx="4800600" cy="3733800"/>
          </a:xfrm>
          <a:prstGeom prst="rect">
            <a:avLst/>
          </a:prstGeom>
        </p:spPr>
      </p:pic>
    </p:spTree>
  </p:cSld>
  <p:clrMapOvr>
    <a:masterClrMapping/>
  </p:clrMapOvr>
  <p:transition advTm="2828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4600" y="-304800"/>
            <a:ext cx="5715000" cy="1706562"/>
          </a:xfrm>
        </p:spPr>
        <p:txBody>
          <a:bodyPr/>
          <a:lstStyle/>
          <a:p>
            <a:r>
              <a:rPr lang="ru-RU" dirty="0" smtClean="0"/>
              <a:t>Наша библиотека</a:t>
            </a:r>
            <a:endParaRPr lang="ru-RU" dirty="0"/>
          </a:p>
        </p:txBody>
      </p:sp>
      <p:pic>
        <p:nvPicPr>
          <p:cNvPr id="7" name="Рисунок 6" descr="IMG_20160519_145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3857625" cy="4876800"/>
          </a:xfrm>
          <a:prstGeom prst="rect">
            <a:avLst/>
          </a:prstGeom>
        </p:spPr>
      </p:pic>
      <p:pic>
        <p:nvPicPr>
          <p:cNvPr id="8" name="Рисунок 7" descr="IMG_20160520_161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2590800"/>
            <a:ext cx="5334000" cy="4074583"/>
          </a:xfrm>
          <a:prstGeom prst="rect">
            <a:avLst/>
          </a:prstGeom>
        </p:spPr>
      </p:pic>
    </p:spTree>
  </p:cSld>
  <p:clrMapOvr>
    <a:masterClrMapping/>
  </p:clrMapOvr>
  <p:transition advTm="4219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5715000" cy="2514600"/>
          </a:xfrm>
        </p:spPr>
        <p:txBody>
          <a:bodyPr/>
          <a:lstStyle/>
          <a:p>
            <a:r>
              <a:rPr lang="ru-RU" dirty="0" smtClean="0"/>
              <a:t>Уголок речевого развития</a:t>
            </a:r>
            <a:endParaRPr lang="ru-RU" dirty="0"/>
          </a:p>
        </p:txBody>
      </p:sp>
      <p:pic>
        <p:nvPicPr>
          <p:cNvPr id="5" name="Рисунок 4" descr="IMG_20160520_162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90800"/>
            <a:ext cx="5333999" cy="3695700"/>
          </a:xfrm>
          <a:prstGeom prst="rect">
            <a:avLst/>
          </a:prstGeom>
        </p:spPr>
      </p:pic>
      <p:pic>
        <p:nvPicPr>
          <p:cNvPr id="6" name="Рисунок 5" descr="IMG_20160520_162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0"/>
            <a:ext cx="3581400" cy="6858000"/>
          </a:xfrm>
          <a:prstGeom prst="rect">
            <a:avLst/>
          </a:prstGeom>
        </p:spPr>
      </p:pic>
      <p:pic>
        <p:nvPicPr>
          <p:cNvPr id="7" name="Рисунок 6" descr="14637198530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905000"/>
            <a:ext cx="1714500" cy="3048000"/>
          </a:xfrm>
          <a:prstGeom prst="rect">
            <a:avLst/>
          </a:prstGeom>
        </p:spPr>
      </p:pic>
    </p:spTree>
  </p:cSld>
  <p:clrMapOvr>
    <a:masterClrMapping/>
  </p:clrMapOvr>
  <p:transition advTm="4078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5943600" cy="1905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Уголок экспериментирования</a:t>
            </a:r>
            <a:endParaRPr lang="ru-RU" dirty="0"/>
          </a:p>
        </p:txBody>
      </p:sp>
      <p:pic>
        <p:nvPicPr>
          <p:cNvPr id="4" name="Рисунок 3" descr="IMG_20160520_162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71800"/>
            <a:ext cx="5655733" cy="3886200"/>
          </a:xfrm>
          <a:prstGeom prst="rect">
            <a:avLst/>
          </a:prstGeom>
        </p:spPr>
      </p:pic>
      <p:pic>
        <p:nvPicPr>
          <p:cNvPr id="5" name="Рисунок 4" descr="IMG_20160519_144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600200"/>
            <a:ext cx="3857625" cy="5257800"/>
          </a:xfrm>
          <a:prstGeom prst="rect">
            <a:avLst/>
          </a:prstGeom>
        </p:spPr>
      </p:pic>
    </p:spTree>
  </p:cSld>
  <p:clrMapOvr>
    <a:masterClrMapping/>
  </p:clrMapOvr>
  <p:transition advTm="3078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637507315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76600" cy="3124200"/>
          </a:xfrm>
          <a:prstGeom prst="rect">
            <a:avLst/>
          </a:prstGeom>
        </p:spPr>
      </p:pic>
      <p:pic>
        <p:nvPicPr>
          <p:cNvPr id="4" name="Рисунок 3" descr="IMG_20160519_144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0"/>
            <a:ext cx="5791200" cy="2209799"/>
          </a:xfrm>
          <a:prstGeom prst="rect">
            <a:avLst/>
          </a:prstGeom>
        </p:spPr>
      </p:pic>
      <p:pic>
        <p:nvPicPr>
          <p:cNvPr id="5" name="Рисунок 4" descr="IMG_20160520_162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58066"/>
            <a:ext cx="3276600" cy="3699934"/>
          </a:xfrm>
          <a:prstGeom prst="rect">
            <a:avLst/>
          </a:prstGeom>
        </p:spPr>
      </p:pic>
      <p:pic>
        <p:nvPicPr>
          <p:cNvPr id="6" name="Рисунок 5" descr="IMG_20160519_1447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2286000"/>
            <a:ext cx="5791200" cy="2286000"/>
          </a:xfrm>
          <a:prstGeom prst="rect">
            <a:avLst/>
          </a:prstGeom>
        </p:spPr>
      </p:pic>
      <p:pic>
        <p:nvPicPr>
          <p:cNvPr id="7" name="Рисунок 6" descr="IMG_20160519_1447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419600"/>
            <a:ext cx="5791200" cy="2438400"/>
          </a:xfrm>
          <a:prstGeom prst="rect">
            <a:avLst/>
          </a:prstGeom>
        </p:spPr>
      </p:pic>
    </p:spTree>
  </p:cSld>
  <p:clrMapOvr>
    <a:masterClrMapping/>
  </p:clrMapOvr>
  <p:transition advTm="4187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137</TotalTime>
  <Words>80</Words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Развивающая предметно-пространственная среда в подготовительной группе № 9</vt:lpstr>
      <vt:lpstr>Слайд 2</vt:lpstr>
      <vt:lpstr>Слайд 3</vt:lpstr>
      <vt:lpstr>Уголок природы «Удивительное рядом»</vt:lpstr>
      <vt:lpstr>Уголок краеведения</vt:lpstr>
      <vt:lpstr>Наша библиотека</vt:lpstr>
      <vt:lpstr>Уголок речевого развития</vt:lpstr>
      <vt:lpstr>Уголок экспериментирования</vt:lpstr>
      <vt:lpstr>Слайд 9</vt:lpstr>
      <vt:lpstr>Уголок художественного творчества</vt:lpstr>
      <vt:lpstr>Спортивный уголок и уголок ПДД</vt:lpstr>
      <vt:lpstr>Уголок музыкального,</vt:lpstr>
      <vt:lpstr>Уголок дидактических и сюжетно-ролевых игр</vt:lpstr>
      <vt:lpstr>Наша жизнь в группе</vt:lpstr>
      <vt:lpstr>Мы на прогулке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среда в подготовительной группе № 9</dc:title>
  <cp:lastModifiedBy>Чернов</cp:lastModifiedBy>
  <cp:revision>23</cp:revision>
  <dcterms:modified xsi:type="dcterms:W3CDTF">2016-05-22T17:26:31Z</dcterms:modified>
</cp:coreProperties>
</file>