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65" r:id="rId4"/>
    <p:sldId id="258" r:id="rId5"/>
    <p:sldId id="259" r:id="rId6"/>
    <p:sldId id="280" r:id="rId7"/>
    <p:sldId id="282" r:id="rId8"/>
    <p:sldId id="277" r:id="rId9"/>
    <p:sldId id="266" r:id="rId10"/>
    <p:sldId id="263" r:id="rId11"/>
    <p:sldId id="267" r:id="rId12"/>
    <p:sldId id="262" r:id="rId13"/>
    <p:sldId id="288" r:id="rId14"/>
    <p:sldId id="287" r:id="rId15"/>
    <p:sldId id="271" r:id="rId16"/>
    <p:sldId id="264" r:id="rId17"/>
    <p:sldId id="269" r:id="rId18"/>
    <p:sldId id="284" r:id="rId19"/>
    <p:sldId id="286" r:id="rId20"/>
    <p:sldId id="28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FF11"/>
    <a:srgbClr val="000E18"/>
    <a:srgbClr val="EDFD51"/>
    <a:srgbClr val="C9E7A7"/>
    <a:srgbClr val="FF0066"/>
    <a:srgbClr val="AF1D93"/>
    <a:srgbClr val="05D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5271" autoAdjust="0"/>
  </p:normalViewPr>
  <p:slideViewPr>
    <p:cSldViewPr>
      <p:cViewPr varScale="1">
        <p:scale>
          <a:sx n="71" d="100"/>
          <a:sy n="71" d="100"/>
        </p:scale>
        <p:origin x="-4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3A90F-3DB8-4301-901D-6A9F0936D61A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E9F8B-1E00-4579-BCFB-FE30A39505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218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E9F8B-1E00-4579-BCFB-FE30A3950583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41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E9F8B-1E00-4579-BCFB-FE30A3950583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2847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E9F8B-1E00-4579-BCFB-FE30A3950583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2376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E9F8B-1E00-4579-BCFB-FE30A3950583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79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78AB-5122-4DE9-A7FA-422E6D15549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CA65-0233-4515-BA75-7EC3A270CA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002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78AB-5122-4DE9-A7FA-422E6D15549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CA65-0233-4515-BA75-7EC3A270CA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4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78AB-5122-4DE9-A7FA-422E6D15549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CA65-0233-4515-BA75-7EC3A270CA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89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78AB-5122-4DE9-A7FA-422E6D15549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CA65-0233-4515-BA75-7EC3A270CA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2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78AB-5122-4DE9-A7FA-422E6D15549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CA65-0233-4515-BA75-7EC3A270CA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332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78AB-5122-4DE9-A7FA-422E6D15549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CA65-0233-4515-BA75-7EC3A270CA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938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78AB-5122-4DE9-A7FA-422E6D15549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CA65-0233-4515-BA75-7EC3A270CA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498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78AB-5122-4DE9-A7FA-422E6D15549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CA65-0233-4515-BA75-7EC3A270CA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02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78AB-5122-4DE9-A7FA-422E6D15549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CA65-0233-4515-BA75-7EC3A270CA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3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78AB-5122-4DE9-A7FA-422E6D15549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CA65-0233-4515-BA75-7EC3A270CA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32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78AB-5122-4DE9-A7FA-422E6D15549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3CA65-0233-4515-BA75-7EC3A270CA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330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78AB-5122-4DE9-A7FA-422E6D155496}" type="datetimeFigureOut">
              <a:rPr lang="ru-RU" smtClean="0"/>
              <a:pPr/>
              <a:t>15.01.2017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3CA65-0233-4515-BA75-7EC3A270CA5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55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6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309401" y="1818690"/>
            <a:ext cx="503426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Below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Проект </a:t>
            </a:r>
          </a:p>
          <a:p>
            <a:pPr algn="ctr"/>
            <a:r>
              <a:rPr lang="ru-RU" sz="6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«Птичий дом»</a:t>
            </a:r>
            <a:endParaRPr lang="ru-RU" sz="6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78120" y="908719"/>
            <a:ext cx="529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МБДОУ ЦРР д/с №5 «РЯБИНКА»</a:t>
            </a:r>
            <a:endParaRPr lang="ru-RU" sz="2200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762" y="6128488"/>
            <a:ext cx="6965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Выполнила: </a:t>
            </a:r>
            <a:r>
              <a:rPr lang="ru-RU" sz="3200" b="1" dirty="0" err="1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Шерстобитова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Е.А</a:t>
            </a: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.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Penie_ptic_-_Muzyka_dlya_otdyha_pod_penie_ptic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962" y="6190043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t="19534" r="30000" b="55384"/>
          <a:stretch/>
        </p:blipFill>
        <p:spPr>
          <a:xfrm>
            <a:off x="7020272" y="5070942"/>
            <a:ext cx="1869142" cy="172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147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95536" y="3645024"/>
            <a:ext cx="2448272" cy="107721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Собирать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сведения о зимующих птицах нашей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местности.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7864" y="4149080"/>
            <a:ext cx="2781195" cy="92333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 Подбирать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корм для птиц, вести подкормку.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00192" y="3573016"/>
            <a:ext cx="2843808" cy="120032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Привлечь родителей к изготовлению кормушек для птиц.</a:t>
            </a:r>
            <a:endParaRPr lang="ru-RU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246438"/>
            <a:ext cx="215741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419872" y="5229200"/>
            <a:ext cx="2592288" cy="147732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Создавать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столовую для зимующих 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птиц на территории детского сада.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760598" y="226332"/>
            <a:ext cx="5621219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«Наблюдения зимой»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22095"/>
            <a:ext cx="3036430" cy="22894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812399"/>
            <a:ext cx="2807692" cy="197664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322096"/>
            <a:ext cx="2783294" cy="219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994121"/>
            <a:ext cx="2448151" cy="1812626"/>
          </a:xfrm>
          <a:prstGeom prst="rect">
            <a:avLst/>
          </a:prstGeom>
        </p:spPr>
      </p:pic>
      <p:sp>
        <p:nvSpPr>
          <p:cNvPr id="7" name="Стрелка влево 6"/>
          <p:cNvSpPr/>
          <p:nvPr/>
        </p:nvSpPr>
        <p:spPr>
          <a:xfrm>
            <a:off x="2915816" y="5900434"/>
            <a:ext cx="360040" cy="26487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083549" y="5900434"/>
            <a:ext cx="360660" cy="2648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012" y="5104113"/>
            <a:ext cx="2492896" cy="1662406"/>
          </a:xfrm>
          <a:prstGeom prst="rect">
            <a:avLst/>
          </a:prstGeom>
        </p:spPr>
      </p:pic>
      <p:sp>
        <p:nvSpPr>
          <p:cNvPr id="10" name="Стрелка вверх 9"/>
          <p:cNvSpPr/>
          <p:nvPr/>
        </p:nvSpPr>
        <p:spPr>
          <a:xfrm>
            <a:off x="4499992" y="3863950"/>
            <a:ext cx="251718" cy="2131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94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3284984"/>
            <a:ext cx="2592288" cy="14773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C9E7A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Собирать сведения о перелетных птицах нашей местности .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7040" y="2780928"/>
            <a:ext cx="216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332506" y="3284984"/>
            <a:ext cx="2527938" cy="120032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Привлекать родителей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к изготовлению скворечников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403" y="2739206"/>
            <a:ext cx="21701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96262"/>
            <a:ext cx="21701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19872" y="5733256"/>
            <a:ext cx="2304256" cy="92333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Приучать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детей заботиться о птицах </a:t>
            </a:r>
            <a:r>
              <a:rPr lang="ru-RU" sz="1600" b="1" dirty="0">
                <a:solidFill>
                  <a:srgbClr val="002060"/>
                </a:solidFill>
                <a:latin typeface="Arial Black" pitchFamily="34" charset="0"/>
              </a:rPr>
              <a:t>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74331" y="128826"/>
            <a:ext cx="8074133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«Наблюдения за птицами весной»</a:t>
            </a:r>
            <a:endParaRPr lang="ru-RU" sz="4000" b="1" cap="none" spc="0" dirty="0">
              <a:ln w="11430"/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6058" y="3573016"/>
            <a:ext cx="2820118" cy="175432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Изучать с детьми внешние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признаки птиц, особенности внешнего строения, позволяющие летать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.  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65" y="1396435"/>
            <a:ext cx="2800011" cy="207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0" y="980728"/>
            <a:ext cx="2939818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13" y="4733213"/>
            <a:ext cx="2544949" cy="1997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88" y="1012829"/>
            <a:ext cx="2818108" cy="2056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Стрелка вправо 4"/>
          <p:cNvSpPr/>
          <p:nvPr/>
        </p:nvSpPr>
        <p:spPr>
          <a:xfrm rot="19442885">
            <a:off x="5844185" y="5926456"/>
            <a:ext cx="538015" cy="385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 rot="1638400">
            <a:off x="2716608" y="5916094"/>
            <a:ext cx="563554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2" y="4605730"/>
            <a:ext cx="2778351" cy="2252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292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27111" y="332656"/>
            <a:ext cx="7846187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FFFF1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«Наблюдения за птицами летом»</a:t>
            </a:r>
            <a:endParaRPr lang="ru-RU" sz="4000" b="1" cap="none" spc="0" dirty="0">
              <a:ln w="11430"/>
              <a:solidFill>
                <a:srgbClr val="FFFF1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Выноска-облако 1"/>
          <p:cNvSpPr/>
          <p:nvPr/>
        </p:nvSpPr>
        <p:spPr>
          <a:xfrm>
            <a:off x="251520" y="1052736"/>
            <a:ext cx="4464496" cy="1152128"/>
          </a:xfrm>
          <a:prstGeom prst="cloudCallou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Расширять знания детей о птицах нашей местности .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>
          <a:xfrm>
            <a:off x="4572000" y="1556792"/>
            <a:ext cx="4536504" cy="1224136"/>
          </a:xfrm>
          <a:prstGeom prst="cloudCallout">
            <a:avLst>
              <a:gd name="adj1" fmla="val 19628"/>
              <a:gd name="adj2" fmla="val 61402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Воспитывать любовь к птицам, желание помогать им.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1948">
            <a:off x="237228" y="2619872"/>
            <a:ext cx="3792095" cy="2458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6"/>
            <a:ext cx="3240360" cy="2846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80928"/>
            <a:ext cx="2408948" cy="2912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перфолента 7"/>
          <p:cNvSpPr/>
          <p:nvPr/>
        </p:nvSpPr>
        <p:spPr>
          <a:xfrm>
            <a:off x="2339752" y="5517232"/>
            <a:ext cx="3888432" cy="1368152"/>
          </a:xfrm>
          <a:prstGeom prst="flowChartPunchedTap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Беседовать о роли птиц в жизни человека.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2626"/>
            <a:ext cx="4091947" cy="30689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Выноска-облако 3"/>
          <p:cNvSpPr/>
          <p:nvPr/>
        </p:nvSpPr>
        <p:spPr>
          <a:xfrm>
            <a:off x="2195736" y="-9582"/>
            <a:ext cx="3614192" cy="1872208"/>
          </a:xfrm>
          <a:prstGeom prst="cloudCallout">
            <a:avLst>
              <a:gd name="adj1" fmla="val -28274"/>
              <a:gd name="adj2" fmla="val 7614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Проведение дидактических игр 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6" r="6754"/>
          <a:stretch/>
        </p:blipFill>
        <p:spPr>
          <a:xfrm>
            <a:off x="5513294" y="3573016"/>
            <a:ext cx="3334871" cy="32849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Выноска-облако 5"/>
          <p:cNvSpPr/>
          <p:nvPr/>
        </p:nvSpPr>
        <p:spPr>
          <a:xfrm>
            <a:off x="3630669" y="2132856"/>
            <a:ext cx="3600400" cy="1656184"/>
          </a:xfrm>
          <a:prstGeom prst="cloudCallout">
            <a:avLst>
              <a:gd name="adj1" fmla="val 52459"/>
              <a:gd name="adj2" fmla="val 9091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Роль птиц в природе</a:t>
            </a:r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6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93735"/>
            <a:ext cx="8847158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«Наблюдения за птицами осенью»</a:t>
            </a:r>
            <a:endParaRPr lang="ru-RU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3448804" cy="25202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007182"/>
            <a:ext cx="2562225" cy="180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647510" y="4393957"/>
            <a:ext cx="2592288" cy="1286852"/>
          </a:xfrm>
          <a:prstGeom prst="wedgeRoundRectCallout">
            <a:avLst>
              <a:gd name="adj1" fmla="val -27098"/>
              <a:gd name="adj2" fmla="val -82844"/>
              <a:gd name="adj3" fmla="val 16667"/>
            </a:avLst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CC3300"/>
                </a:solidFill>
                <a:latin typeface="Arial Black" pitchFamily="34" charset="0"/>
              </a:rPr>
              <a:t>Проведение викторины 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4161239" y="2708920"/>
            <a:ext cx="2520280" cy="1656184"/>
          </a:xfrm>
          <a:prstGeom prst="wedgeRoundRectCallout">
            <a:avLst>
              <a:gd name="adj1" fmla="val 68222"/>
              <a:gd name="adj2" fmla="val -57961"/>
              <a:gd name="adj3" fmla="val 16667"/>
            </a:avLst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Arial Black" pitchFamily="34" charset="0"/>
              </a:rPr>
              <a:t>Беседовать  о перелетных птицах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" t="2322" r="4606" b="10158"/>
          <a:stretch/>
        </p:blipFill>
        <p:spPr>
          <a:xfrm>
            <a:off x="3347864" y="4509120"/>
            <a:ext cx="3037429" cy="22295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6664487" y="4797152"/>
            <a:ext cx="2366438" cy="1800200"/>
          </a:xfrm>
          <a:prstGeom prst="wedgeRoundRectCallout">
            <a:avLst>
              <a:gd name="adj1" fmla="val -70012"/>
              <a:gd name="adj2" fmla="val 3240"/>
              <a:gd name="adj3" fmla="val 16667"/>
            </a:avLst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Наблюдать за поведением 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птиц в природе</a:t>
            </a:r>
          </a:p>
        </p:txBody>
      </p:sp>
    </p:spTree>
    <p:extLst>
      <p:ext uri="{BB962C8B-B14F-4D97-AF65-F5344CB8AC3E}">
        <p14:creationId xmlns:p14="http://schemas.microsoft.com/office/powerpoint/2010/main" val="4430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78854"/>
            <a:ext cx="8229600" cy="5001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      </a:t>
            </a:r>
            <a:endParaRPr lang="ru-RU" sz="19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4726720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061" y="621828"/>
            <a:ext cx="4360351" cy="29004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618231"/>
            <a:ext cx="3419500" cy="28940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5796136" y="5013176"/>
            <a:ext cx="2227178" cy="1224136"/>
          </a:xfrm>
          <a:prstGeom prst="wedgeRoundRectCallout">
            <a:avLst>
              <a:gd name="adj1" fmla="val -81210"/>
              <a:gd name="adj2" fmla="val -59433"/>
              <a:gd name="adj3" fmla="val 16667"/>
            </a:avLst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Забота о птицах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323528" y="1700808"/>
            <a:ext cx="2808312" cy="1656184"/>
          </a:xfrm>
          <a:prstGeom prst="wedgeRoundRectCallout">
            <a:avLst>
              <a:gd name="adj1" fmla="val 71581"/>
              <a:gd name="adj2" fmla="val -40615"/>
              <a:gd name="adj3" fmla="val 16667"/>
            </a:avLst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C00000"/>
                </a:solidFill>
                <a:latin typeface="Arial Black" pitchFamily="34" charset="0"/>
              </a:rPr>
              <a:t>Сравнение птиц  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Arial Black" pitchFamily="34" charset="0"/>
              </a:rPr>
              <a:t>друг с другом</a:t>
            </a:r>
          </a:p>
        </p:txBody>
      </p:sp>
    </p:spTree>
    <p:extLst>
      <p:ext uri="{BB962C8B-B14F-4D97-AF65-F5344CB8AC3E}">
        <p14:creationId xmlns:p14="http://schemas.microsoft.com/office/powerpoint/2010/main" val="127355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1175" y="476672"/>
            <a:ext cx="7435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«Красная               книга»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4223990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Формировать обобщенные представления детей о том, что человеку необходимо оберегать животный мир.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1682224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Познакомить детей с «Красной книгой»;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2732727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>
                <a:solidFill>
                  <a:srgbClr val="0070C0"/>
                </a:solidFill>
                <a:latin typeface="Arial Black" pitchFamily="34" charset="0"/>
              </a:rPr>
              <a:t>Показать детям редких птиц занесенных в книгу;</a:t>
            </a: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635">
            <a:off x="6140917" y="2049306"/>
            <a:ext cx="2444692" cy="18487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966">
            <a:off x="4881014" y="1525299"/>
            <a:ext cx="1780289" cy="133521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991">
            <a:off x="6432067" y="4566349"/>
            <a:ext cx="2283940" cy="16901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3102">
            <a:off x="4860031" y="3521524"/>
            <a:ext cx="2093218" cy="156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158136"/>
            <a:ext cx="8229600" cy="5400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7200" b="1" dirty="0" smtClean="0"/>
              <a:t>           </a:t>
            </a:r>
            <a:endParaRPr lang="ru-RU" sz="7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3" y="1574016"/>
            <a:ext cx="2949733" cy="2504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24651" r="31319"/>
          <a:stretch/>
        </p:blipFill>
        <p:spPr>
          <a:xfrm>
            <a:off x="3203848" y="2708920"/>
            <a:ext cx="3052874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Выноска со стрелкой вверх 14"/>
          <p:cNvSpPr/>
          <p:nvPr/>
        </p:nvSpPr>
        <p:spPr>
          <a:xfrm>
            <a:off x="3563888" y="4928974"/>
            <a:ext cx="2376264" cy="1812394"/>
          </a:xfrm>
          <a:prstGeom prst="upArrowCallout">
            <a:avLst/>
          </a:prstGeom>
          <a:solidFill>
            <a:schemeClr val="accent3">
              <a:lumMod val="50000"/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itchFamily="34" charset="0"/>
              </a:rPr>
              <a:t>Наблюдение за появлением новой жизни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628800"/>
            <a:ext cx="2924944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8" name="Выноска со стрелкой вверх 17"/>
          <p:cNvSpPr/>
          <p:nvPr/>
        </p:nvSpPr>
        <p:spPr>
          <a:xfrm>
            <a:off x="6256722" y="4333166"/>
            <a:ext cx="2419734" cy="2115616"/>
          </a:xfrm>
          <a:prstGeom prst="upArrowCallout">
            <a:avLst/>
          </a:prstGeom>
          <a:solidFill>
            <a:schemeClr val="accent3">
              <a:lumMod val="50000"/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itchFamily="34" charset="0"/>
              </a:rPr>
              <a:t>Беседовать с детьми о роли домика для птиц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17" name="Выноска со стрелкой вверх 16"/>
          <p:cNvSpPr/>
          <p:nvPr/>
        </p:nvSpPr>
        <p:spPr>
          <a:xfrm>
            <a:off x="323528" y="3707896"/>
            <a:ext cx="2376264" cy="2187624"/>
          </a:xfrm>
          <a:prstGeom prst="upArrowCallout">
            <a:avLst/>
          </a:prstGeom>
          <a:solidFill>
            <a:schemeClr val="accent3">
              <a:lumMod val="50000"/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 Black" pitchFamily="34" charset="0"/>
              </a:rPr>
              <a:t>Рассматривание домика для птиц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92" y="479574"/>
            <a:ext cx="740298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Связь с другими объектами </a:t>
            </a:r>
          </a:p>
          <a:p>
            <a:pPr algn="ctr"/>
            <a:r>
              <a:rPr lang="ru-RU" sz="3200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</a:rPr>
              <a:t>«Искусственное гнездование»</a:t>
            </a:r>
            <a:endParaRPr lang="ru-RU" sz="3200" dirty="0">
              <a:solidFill>
                <a:schemeClr val="bg2">
                  <a:lumMod val="1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своей работе я опиралась на следующие     источники:</a:t>
            </a:r>
          </a:p>
          <a:p>
            <a:pPr marL="514350" indent="-514350" algn="just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С.Н.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Николаева «Методика экологического воспитания в детском саду».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Интернет источники </a:t>
            </a:r>
          </a:p>
          <a:p>
            <a:pPr marL="514350" indent="-514350" algn="just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А.И. Иванова «Живая экология»</a:t>
            </a:r>
          </a:p>
          <a:p>
            <a:pPr marL="514350" indent="-514350" algn="just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"От рождения до школы" под ред. Н.Е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Вераксы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, Т.С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Комаровой</a:t>
            </a:r>
            <a:r>
              <a:rPr lang="ru-RU" sz="2800" b="1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800" b="1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М.А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Васильевой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соответствии с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ФГОС.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9063" y="404664"/>
            <a:ext cx="7470314" cy="52322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convex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Список используемой литературы :</a:t>
            </a:r>
            <a:endParaRPr lang="ru-RU" sz="2800" b="1" cap="none" spc="0" dirty="0">
              <a:ln w="11430"/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91522" y="476672"/>
            <a:ext cx="4437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Актуальность: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5050" y="1700808"/>
            <a:ext cx="8352928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Blip>
                <a:blip r:embed="rId3"/>
              </a:buBlip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Катастрофическое ухудшение          экологической о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бстановки.</a:t>
            </a:r>
            <a:endParaRPr lang="en-US" sz="1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endParaRPr lang="ru-RU" sz="1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>
              <a:buBlip>
                <a:blip r:embed="rId3"/>
              </a:buBlip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Создание и использование станции «Птичий дом» н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есет в себе большой воспитательный и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бразовательный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характер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.</a:t>
            </a:r>
            <a:endParaRPr lang="en-US" sz="32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endParaRPr lang="ru-RU" sz="10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>
              <a:buBlip>
                <a:blip r:embed="rId3"/>
              </a:buBlip>
            </a:pP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Станция «Птичий дом» - своеобразный учебный к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абинет в природе.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30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87624" y="1124744"/>
            <a:ext cx="25234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Вид проекта: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889" y="1124744"/>
            <a:ext cx="57606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Познавательно-исследовательский</a:t>
            </a:r>
            <a:endParaRPr lang="ru-RU" sz="2200" b="1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5831" y="2132856"/>
            <a:ext cx="280608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Объект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исследования: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46161" y="3791942"/>
            <a:ext cx="382989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Продолжительность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роекта: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4330551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Среднесрочный</a:t>
            </a:r>
            <a:endParaRPr lang="ru-RU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03780" y="4941168"/>
            <a:ext cx="211609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Участники </a:t>
            </a:r>
          </a:p>
          <a:p>
            <a:pPr algn="ctr"/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роекта: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9295" y="5495166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Arial Black" pitchFamily="34" charset="0"/>
              </a:rPr>
              <a:t>Педагоги, дети, родители</a:t>
            </a:r>
            <a:endParaRPr lang="ru-RU" sz="2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7919" y="2663208"/>
            <a:ext cx="5436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 Black" pitchFamily="34" charset="0"/>
              </a:rPr>
              <a:t>Перелетные и зимующие птицы</a:t>
            </a:r>
            <a:endParaRPr lang="ru-RU" sz="2400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7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8640"/>
            <a:ext cx="7560840" cy="633670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5100" b="1" dirty="0" smtClean="0"/>
              <a:t>     </a:t>
            </a:r>
            <a:r>
              <a:rPr lang="ru-RU" sz="5100" b="1" dirty="0" smtClean="0">
                <a:solidFill>
                  <a:srgbClr val="FF0000"/>
                </a:solidFill>
              </a:rPr>
              <a:t/>
            </a:r>
            <a:br>
              <a:rPr lang="ru-RU" sz="5100" b="1" dirty="0" smtClean="0">
                <a:solidFill>
                  <a:srgbClr val="FF0000"/>
                </a:solidFill>
              </a:rPr>
            </a:br>
            <a:r>
              <a:rPr lang="ru-RU" sz="6200" dirty="0" smtClean="0">
                <a:solidFill>
                  <a:srgbClr val="FF0000"/>
                </a:solidFill>
              </a:rPr>
              <a:t/>
            </a:r>
            <a:br>
              <a:rPr lang="ru-RU" sz="6200" dirty="0" smtClean="0">
                <a:solidFill>
                  <a:srgbClr val="FF0000"/>
                </a:solidFill>
              </a:rPr>
            </a:br>
            <a:r>
              <a:rPr lang="ru-RU" sz="6200" b="1" dirty="0" smtClean="0">
                <a:solidFill>
                  <a:srgbClr val="0070C0"/>
                </a:solidFill>
              </a:rPr>
              <a:t> </a:t>
            </a:r>
          </a:p>
          <a:p>
            <a:pPr marL="0" indent="0" algn="ctr">
              <a:buNone/>
            </a:pPr>
            <a:endParaRPr lang="en-US" sz="6200" b="1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pPr marL="0" indent="0" algn="ctr">
              <a:buNone/>
            </a:pPr>
            <a:r>
              <a:rPr lang="ru-RU" sz="96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Формировать у детей обобщенное       представление о перелетных и зимующих птицах.</a:t>
            </a:r>
          </a:p>
          <a:p>
            <a:pPr marL="0" indent="0" algn="just">
              <a:buNone/>
            </a:pPr>
            <a:r>
              <a:rPr lang="ru-RU" sz="9600" b="1" dirty="0" smtClean="0">
                <a:solidFill>
                  <a:srgbClr val="0070C0"/>
                </a:solidFill>
                <a:latin typeface="Arial Black" pitchFamily="34" charset="0"/>
              </a:rPr>
              <a:t>      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endParaRPr lang="ru-RU" dirty="0" smtClean="0"/>
          </a:p>
          <a:p>
            <a:pPr marL="0" indent="0" algn="just">
              <a:buNone/>
            </a:pPr>
            <a:endParaRPr lang="ru-RU" sz="51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US" sz="5100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ru-RU" sz="5100" b="1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Закреплять знания  детей о птицах (название, повадки и особенности поведения и др.);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96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развивать познавательный интерес к жизни птиц в разное время года ;</a:t>
            </a:r>
          </a:p>
          <a:p>
            <a:pPr>
              <a:buFont typeface="Wingdings" pitchFamily="2" charset="2"/>
              <a:buChar char="Ø"/>
            </a:pP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привлечение</a:t>
            </a:r>
            <a:r>
              <a:rPr lang="en-US" sz="96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родителей </a:t>
            </a:r>
            <a:r>
              <a:rPr lang="ru-RU" sz="96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в</a:t>
            </a: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оспитанников ДОУ к благоустройству дополнительной зоны «Птичий дом» на экологической тропе детского сада.</a:t>
            </a:r>
          </a:p>
          <a:p>
            <a:endParaRPr lang="ru-RU" sz="8000" b="1" dirty="0" smtClean="0"/>
          </a:p>
          <a:p>
            <a:pPr marL="0" indent="0" algn="just">
              <a:buNone/>
            </a:pPr>
            <a:r>
              <a:rPr lang="ru-RU" sz="8000" dirty="0" smtClean="0"/>
              <a:t> </a:t>
            </a:r>
          </a:p>
          <a:p>
            <a:endParaRPr 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106756" y="404664"/>
            <a:ext cx="33374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 проекта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44743" y="2204864"/>
            <a:ext cx="42755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Основные задачи: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30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331640" y="1462137"/>
            <a:ext cx="7488832" cy="5855295"/>
          </a:xfrm>
        </p:spPr>
        <p:txBody>
          <a:bodyPr>
            <a:normAutofit fontScale="40000" lnSpcReduction="20000"/>
          </a:bodyPr>
          <a:lstStyle/>
          <a:p>
            <a:pPr algn="just"/>
            <a:endParaRPr lang="ru-RU" dirty="0" smtClean="0"/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</a:t>
            </a:r>
            <a:endParaRPr lang="ru-RU" sz="3400" dirty="0" smtClean="0">
              <a:solidFill>
                <a:srgbClr val="FF0000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3000" dirty="0" smtClean="0">
                <a:solidFill>
                  <a:srgbClr val="0070C0"/>
                </a:solidFill>
              </a:rPr>
              <a:t> </a:t>
            </a:r>
            <a:r>
              <a:rPr lang="ru-RU" sz="5900" b="1" dirty="0">
                <a:solidFill>
                  <a:srgbClr val="0070C0"/>
                </a:solidFill>
                <a:latin typeface="Arial Black" pitchFamily="34" charset="0"/>
              </a:rPr>
              <a:t>повышение </a:t>
            </a:r>
            <a:r>
              <a:rPr lang="ru-RU" sz="5900" b="1" dirty="0" smtClean="0">
                <a:solidFill>
                  <a:srgbClr val="0070C0"/>
                </a:solidFill>
                <a:latin typeface="Arial Black" pitchFamily="34" charset="0"/>
              </a:rPr>
              <a:t>уровня </a:t>
            </a:r>
            <a:r>
              <a:rPr lang="ru-RU" sz="5900" b="1" dirty="0">
                <a:solidFill>
                  <a:srgbClr val="0070C0"/>
                </a:solidFill>
                <a:latin typeface="Arial Black" pitchFamily="34" charset="0"/>
              </a:rPr>
              <a:t>знаний и практических умений по данному </a:t>
            </a:r>
            <a:r>
              <a:rPr lang="ru-RU" sz="5900" b="1" dirty="0" smtClean="0">
                <a:solidFill>
                  <a:srgbClr val="0070C0"/>
                </a:solidFill>
                <a:latin typeface="Arial Black" pitchFamily="34" charset="0"/>
              </a:rPr>
              <a:t>направлению;</a:t>
            </a:r>
          </a:p>
          <a:p>
            <a:pPr marL="0" indent="0" algn="just">
              <a:buNone/>
            </a:pPr>
            <a:endParaRPr lang="ru-RU" sz="5900" b="1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5900" b="1" dirty="0">
                <a:solidFill>
                  <a:srgbClr val="0070C0"/>
                </a:solidFill>
                <a:latin typeface="Arial Black" pitchFamily="34" charset="0"/>
              </a:rPr>
              <a:t>р</a:t>
            </a:r>
            <a:r>
              <a:rPr lang="ru-RU" sz="5900" b="1" smtClean="0">
                <a:solidFill>
                  <a:srgbClr val="0070C0"/>
                </a:solidFill>
                <a:latin typeface="Arial Black" pitchFamily="34" charset="0"/>
              </a:rPr>
              <a:t>азвитие </a:t>
            </a:r>
            <a:r>
              <a:rPr lang="ru-RU" sz="5900" b="1" dirty="0">
                <a:solidFill>
                  <a:srgbClr val="0070C0"/>
                </a:solidFill>
                <a:latin typeface="Arial Black" pitchFamily="34" charset="0"/>
              </a:rPr>
              <a:t>у детей любознательности, творческих способностей, познавательной активности, коммуникативных навыков</a:t>
            </a:r>
            <a:r>
              <a:rPr lang="ru-RU" sz="5900" b="1" dirty="0" smtClean="0">
                <a:solidFill>
                  <a:srgbClr val="0070C0"/>
                </a:solidFill>
                <a:latin typeface="Arial Black" pitchFamily="34" charset="0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endParaRPr lang="ru-RU" sz="5900" b="1" dirty="0">
              <a:solidFill>
                <a:srgbClr val="0070C0"/>
              </a:solidFill>
              <a:latin typeface="Arial Black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5900" b="1" dirty="0" smtClean="0">
                <a:solidFill>
                  <a:srgbClr val="0070C0"/>
                </a:solidFill>
                <a:latin typeface="Arial Black" pitchFamily="34" charset="0"/>
              </a:rPr>
              <a:t>оснащение детской игровой площадки новым объектом</a:t>
            </a:r>
            <a:r>
              <a:rPr lang="en-US" sz="5900" b="1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ru-RU" sz="5900" b="1" dirty="0" smtClean="0">
                <a:solidFill>
                  <a:srgbClr val="0070C0"/>
                </a:solidFill>
                <a:latin typeface="Arial Black" pitchFamily="34" charset="0"/>
              </a:rPr>
              <a:t>«Птичий дом»;</a:t>
            </a:r>
          </a:p>
          <a:p>
            <a:pPr algn="just">
              <a:buNone/>
            </a:pPr>
            <a:endParaRPr lang="ru-RU" sz="5900" b="1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ru-RU" sz="5900" dirty="0" smtClean="0">
              <a:latin typeface="Arial Black" pitchFamily="34" charset="0"/>
            </a:endParaRPr>
          </a:p>
          <a:p>
            <a:pPr marL="0" indent="0">
              <a:buNone/>
            </a:pPr>
            <a:endParaRPr lang="ru-RU" sz="5900" dirty="0" smtClean="0">
              <a:latin typeface="Arial Black" pitchFamily="34" charset="0"/>
            </a:endParaRPr>
          </a:p>
          <a:p>
            <a:pPr marL="0" indent="0" algn="just">
              <a:buNone/>
            </a:pPr>
            <a:r>
              <a:rPr lang="ru-RU" sz="5900" b="1" dirty="0" smtClean="0">
                <a:latin typeface="Arial Black" pitchFamily="34" charset="0"/>
              </a:rPr>
              <a:t>  </a:t>
            </a:r>
            <a:endParaRPr lang="ru-RU" sz="59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48329" y="332656"/>
            <a:ext cx="63030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Ожидаемые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результаты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292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132856"/>
            <a:ext cx="7797552" cy="4165923"/>
          </a:xfrm>
        </p:spPr>
        <p:txBody>
          <a:bodyPr>
            <a:normAutofit/>
          </a:bodyPr>
          <a:lstStyle/>
          <a:p>
            <a:pPr marL="571500" indent="-571500" algn="just">
              <a:buFont typeface="+mj-lt"/>
              <a:buAutoNum type="romanUcPeriod"/>
            </a:pP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Детальное обследование территории детского сада </a:t>
            </a:r>
            <a:r>
              <a:rPr lang="ru-RU" sz="2800" b="1" dirty="0" smtClean="0">
                <a:solidFill>
                  <a:srgbClr val="002060"/>
                </a:solidFill>
              </a:rPr>
              <a:t>и выделение </a:t>
            </a:r>
            <a:r>
              <a:rPr lang="ru-RU" sz="2800" b="1" dirty="0">
                <a:solidFill>
                  <a:srgbClr val="002060"/>
                </a:solidFill>
              </a:rPr>
              <a:t>наиболее интересных объектов</a:t>
            </a:r>
            <a:r>
              <a:rPr lang="ru-RU" sz="2800" b="1" dirty="0" smtClean="0">
                <a:solidFill>
                  <a:srgbClr val="002060"/>
                </a:solidFill>
              </a:rPr>
              <a:t>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01008"/>
            <a:ext cx="540060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829538" y="404664"/>
            <a:ext cx="518443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Этапы создания </a:t>
            </a:r>
          </a:p>
          <a:p>
            <a:pPr algn="ctr"/>
            <a:r>
              <a:rPr lang="ru-RU" sz="4400" b="1" dirty="0" smtClean="0">
                <a:ln w="11430"/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  <a:r>
              <a:rPr lang="ru-RU" sz="4400" b="1" cap="none" spc="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оформления зоны</a:t>
            </a:r>
            <a:endParaRPr lang="ru-RU" sz="4400" b="1" cap="none" spc="0" dirty="0">
              <a:ln w="11430"/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873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15416"/>
            <a:ext cx="7740352" cy="2088232"/>
          </a:xfrm>
        </p:spPr>
        <p:txBody>
          <a:bodyPr>
            <a:noAutofit/>
          </a:bodyPr>
          <a:lstStyle/>
          <a:p>
            <a:pPr marL="571500" indent="-571500"/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картосхемы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расположения нового объекта на экологической тропе в виде стенда.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48952"/>
            <a:ext cx="635980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994122"/>
          </a:xfrm>
        </p:spPr>
        <p:txBody>
          <a:bodyPr>
            <a:no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/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  <a:r>
              <a:rPr lang="en-US" sz="2800" b="1" dirty="0" smtClean="0">
                <a:solidFill>
                  <a:srgbClr val="002060"/>
                </a:solidFill>
              </a:rPr>
              <a:t>III.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002060"/>
                </a:solidFill>
              </a:rPr>
              <a:t>Составление картотеки всех </a:t>
            </a:r>
            <a:r>
              <a:rPr lang="ru-RU" sz="2800" b="1" dirty="0" smtClean="0">
                <a:solidFill>
                  <a:srgbClr val="002060"/>
                </a:solidFill>
              </a:rPr>
              <a:t>перелетных и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зимующих птиц нашего края</a:t>
            </a:r>
            <a:r>
              <a:rPr lang="ru-RU" sz="2800" b="1" dirty="0">
                <a:solidFill>
                  <a:schemeClr val="bg1"/>
                </a:solidFill>
              </a:rPr>
              <a:t/>
            </a:r>
            <a:br>
              <a:rPr lang="ru-RU" sz="2800" b="1" dirty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0210">
            <a:off x="467743" y="1592876"/>
            <a:ext cx="2253685" cy="169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1672">
            <a:off x="2435277" y="1410056"/>
            <a:ext cx="2415615" cy="1809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39">
            <a:off x="6474526" y="1564211"/>
            <a:ext cx="2209081" cy="1555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3418">
            <a:off x="4368591" y="1361589"/>
            <a:ext cx="2297783" cy="1618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" name="Рисунок 10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791" y="3083829"/>
            <a:ext cx="2106838" cy="1483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5" name="Рисунок 10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022">
            <a:off x="588725" y="3508519"/>
            <a:ext cx="2011717" cy="1416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Рисунок 10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1887">
            <a:off x="2345381" y="3078566"/>
            <a:ext cx="1944217" cy="1375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9" name="Рисунок 10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4248">
            <a:off x="6447400" y="3225258"/>
            <a:ext cx="1905000" cy="1790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Рисунок 10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489" y="4496734"/>
            <a:ext cx="1863095" cy="1312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1" name="Рисунок 10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9455">
            <a:off x="1696993" y="4695631"/>
            <a:ext cx="1599290" cy="1834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2" name="Рисунок 10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759">
            <a:off x="5246241" y="4644496"/>
            <a:ext cx="1663426" cy="18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8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639341"/>
            <a:ext cx="8229600" cy="4525963"/>
          </a:xfrm>
        </p:spPr>
        <p:txBody>
          <a:bodyPr>
            <a:normAutofit fontScale="32500" lnSpcReduction="20000"/>
          </a:bodyPr>
          <a:lstStyle/>
          <a:p>
            <a:endParaRPr lang="ru-RU" dirty="0" smtClean="0"/>
          </a:p>
          <a:p>
            <a:pPr marL="0" indent="0">
              <a:buFont typeface="Wingdings" pitchFamily="2" charset="2"/>
              <a:buChar char="v"/>
            </a:pPr>
            <a:r>
              <a:rPr lang="ru-RU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— беседы;</a:t>
            </a:r>
          </a:p>
          <a:p>
            <a:pPr marL="0" indent="0">
              <a:buFont typeface="Wingdings" pitchFamily="2" charset="2"/>
              <a:buChar char="v"/>
            </a:pPr>
            <a:r>
              <a:rPr lang="ru-RU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— наблюдения в природе;</a:t>
            </a:r>
          </a:p>
          <a:p>
            <a:pPr marL="0" indent="0">
              <a:buFont typeface="Wingdings" pitchFamily="2" charset="2"/>
              <a:buChar char="v"/>
            </a:pPr>
            <a:r>
              <a:rPr lang="ru-RU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— уроки доброты;</a:t>
            </a:r>
          </a:p>
          <a:p>
            <a:pPr marL="0" indent="0">
              <a:buFont typeface="Wingdings" pitchFamily="2" charset="2"/>
              <a:buChar char="v"/>
            </a:pPr>
            <a:r>
              <a:rPr lang="ru-RU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— экскурсии в природу;</a:t>
            </a:r>
          </a:p>
          <a:p>
            <a:pPr marL="0" indent="0">
              <a:buFont typeface="Wingdings" pitchFamily="2" charset="2"/>
              <a:buChar char="v"/>
            </a:pPr>
            <a:r>
              <a:rPr lang="ru-RU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— целевые прогулки;</a:t>
            </a:r>
          </a:p>
          <a:p>
            <a:pPr marL="0" indent="0">
              <a:buFont typeface="Wingdings" pitchFamily="2" charset="2"/>
              <a:buChar char="v"/>
            </a:pPr>
            <a:r>
              <a:rPr lang="ru-RU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— викторины и конкурсы;</a:t>
            </a:r>
          </a:p>
          <a:p>
            <a:pPr marL="0" indent="0">
              <a:buFont typeface="Wingdings" pitchFamily="2" charset="2"/>
              <a:buChar char="v"/>
            </a:pPr>
            <a:r>
              <a:rPr lang="ru-RU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— экологические игры (дидактические, </a:t>
            </a:r>
            <a:endParaRPr lang="en-US" sz="7200" b="1" dirty="0" smtClean="0">
              <a:solidFill>
                <a:srgbClr val="000E18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сюжетно-ролевые</a:t>
            </a:r>
            <a:r>
              <a:rPr lang="en-US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игры);</a:t>
            </a:r>
          </a:p>
          <a:p>
            <a:pPr marL="0" indent="0">
              <a:buFont typeface="Wingdings" pitchFamily="2" charset="2"/>
              <a:buChar char="v"/>
            </a:pPr>
            <a:r>
              <a:rPr lang="ru-RU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— трудовой десант;</a:t>
            </a:r>
          </a:p>
          <a:p>
            <a:pPr marL="0" indent="0">
              <a:buFont typeface="Wingdings" pitchFamily="2" charset="2"/>
              <a:buChar char="v"/>
            </a:pPr>
            <a:r>
              <a:rPr lang="ru-RU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— решение экологических ситуативных задач;</a:t>
            </a:r>
          </a:p>
          <a:p>
            <a:pPr marL="0" indent="0">
              <a:buFont typeface="Wingdings" pitchFamily="2" charset="2"/>
              <a:buChar char="v"/>
            </a:pPr>
            <a:r>
              <a:rPr lang="ru-RU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— чтение художественной литературы;</a:t>
            </a:r>
          </a:p>
          <a:p>
            <a:pPr marL="0" indent="0">
              <a:buFont typeface="Wingdings" pitchFamily="2" charset="2"/>
              <a:buChar char="v"/>
            </a:pPr>
            <a:r>
              <a:rPr lang="ru-RU" sz="7200" b="1" dirty="0" smtClean="0">
                <a:solidFill>
                  <a:srgbClr val="000E18"/>
                </a:solidFill>
                <a:latin typeface="Times New Roman" pitchFamily="18" charset="0"/>
                <a:cs typeface="Times New Roman" pitchFamily="18" charset="0"/>
              </a:rPr>
              <a:t>— связь с другими объектами.</a:t>
            </a:r>
          </a:p>
          <a:p>
            <a:pPr marL="0" indent="0">
              <a:buNone/>
            </a:pPr>
            <a:endParaRPr lang="ru-RU" sz="7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7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3309" y="188640"/>
            <a:ext cx="814575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и методы работы с детьми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объекте «Птичий дом»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48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2846</TotalTime>
  <Words>479</Words>
  <Application>Microsoft Office PowerPoint</Application>
  <PresentationFormat>Экран (4:3)</PresentationFormat>
  <Paragraphs>116</Paragraphs>
  <Slides>20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II. Составление картосхемы расположения нового объекта на экологической тропе в виде стенда.</vt:lpstr>
      <vt:lpstr>    III. Составление картотеки всех перелетных и  зимующих птиц нашего края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организации экологической тропы ДОУ</dc:title>
  <dc:creator>Эвелина</dc:creator>
  <cp:lastModifiedBy>XTreme.ws</cp:lastModifiedBy>
  <cp:revision>228</cp:revision>
  <dcterms:created xsi:type="dcterms:W3CDTF">2015-11-26T17:21:39Z</dcterms:created>
  <dcterms:modified xsi:type="dcterms:W3CDTF">2017-01-15T09:40:16Z</dcterms:modified>
</cp:coreProperties>
</file>