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68" r:id="rId3"/>
    <p:sldId id="257" r:id="rId4"/>
    <p:sldId id="264" r:id="rId5"/>
    <p:sldId id="295" r:id="rId6"/>
    <p:sldId id="296" r:id="rId7"/>
    <p:sldId id="267" r:id="rId8"/>
    <p:sldId id="259" r:id="rId9"/>
    <p:sldId id="260" r:id="rId10"/>
    <p:sldId id="261" r:id="rId11"/>
    <p:sldId id="265" r:id="rId12"/>
    <p:sldId id="262" r:id="rId13"/>
    <p:sldId id="270" r:id="rId14"/>
    <p:sldId id="271" r:id="rId15"/>
    <p:sldId id="273" r:id="rId16"/>
    <p:sldId id="274" r:id="rId17"/>
    <p:sldId id="275" r:id="rId18"/>
    <p:sldId id="276" r:id="rId19"/>
    <p:sldId id="299" r:id="rId20"/>
    <p:sldId id="298" r:id="rId21"/>
    <p:sldId id="272" r:id="rId22"/>
    <p:sldId id="277" r:id="rId23"/>
    <p:sldId id="279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E8E453-A356-4D69-9087-1460E9F1B6E8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EEE2A8-BA20-4079-A990-E4787DCD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41;&#1072;&#1090;&#1091;&#1088;&#1080;&#1085;&#1072;%20&#1045;.&#1052;\03._legenda_ob_osnovanii_rima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5.gif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1088;&#1072;&#1085;&#1085;&#1080;&#1077;%20&#1088;&#1080;&#1084;&#1089;&#1082;&#1080;&#1077;%20&#1074;&#1086;&#1081;&#1085;&#1099;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3dnews.ru/_imgdata/img/2007/06/13/51059.jpg"/>
          <p:cNvPicPr>
            <a:picLocks noChangeAspect="1" noChangeArrowheads="1"/>
          </p:cNvPicPr>
          <p:nvPr/>
        </p:nvPicPr>
        <p:blipFill>
          <a:blip r:embed="rId2">
            <a:lum bright="44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1928813"/>
            <a:ext cx="78581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Cambria" pitchFamily="18" charset="0"/>
              </a:rPr>
              <a:t>Древнейший Рим.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0" y="188913"/>
            <a:ext cx="8928100" cy="6480175"/>
          </a:xfrm>
          <a:prstGeom prst="rect">
            <a:avLst/>
          </a:prstGeom>
          <a:solidFill>
            <a:srgbClr val="A73705"/>
          </a:solidFill>
          <a:ln w="76200" cmpd="tri" algn="ctr">
            <a:solidFill>
              <a:srgbClr val="FFFF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4" name="Picture 3" descr="Рисунок1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6450" y="366713"/>
            <a:ext cx="4284663" cy="6119812"/>
          </a:xfrm>
          <a:prstGeom prst="rect">
            <a:avLst/>
          </a:prstGeom>
          <a:noFill/>
          <a:ln w="76200" cmpd="tri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2788112">
            <a:off x="4887119" y="2753519"/>
            <a:ext cx="3802063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Аппенинский полуостров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5724525" y="2924175"/>
            <a:ext cx="79216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1"/>
              </a:avLst>
            </a:prstTxWarp>
          </a:bodyPr>
          <a:lstStyle/>
          <a:p>
            <a:r>
              <a:rPr lang="ru-RU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р. Тибр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68313" y="692150"/>
            <a:ext cx="3671887" cy="955675"/>
          </a:xfrm>
          <a:prstGeom prst="rect">
            <a:avLst/>
          </a:prstGeom>
          <a:noFill/>
          <a:ln w="9525" algn="ctr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Опишите, где располагался Рим</a:t>
            </a:r>
          </a:p>
        </p:txBody>
      </p:sp>
      <p:sp>
        <p:nvSpPr>
          <p:cNvPr id="8" name="WordArt 21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288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A73705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38163" y="3090863"/>
            <a:ext cx="3529012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/>
              <a:t>Рим расположен </a:t>
            </a:r>
          </a:p>
          <a:p>
            <a:pPr>
              <a:spcBef>
                <a:spcPct val="0"/>
              </a:spcBef>
            </a:pPr>
            <a:r>
              <a:rPr lang="ru-RU" sz="2400"/>
              <a:t>в центре Апеннинского полуострова, </a:t>
            </a:r>
          </a:p>
          <a:p>
            <a:pPr>
              <a:spcBef>
                <a:spcPct val="0"/>
              </a:spcBef>
            </a:pPr>
            <a:r>
              <a:rPr lang="ru-RU" sz="2400"/>
              <a:t>на левом берегу Тибра, вблизи Тирренского моря.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ancient-civil.org.ua/images/rome.jpg"/>
          <p:cNvPicPr>
            <a:picLocks noChangeAspect="1" noChangeArrowheads="1"/>
          </p:cNvPicPr>
          <p:nvPr/>
        </p:nvPicPr>
        <p:blipFill>
          <a:blip r:embed="rId2">
            <a:lum bright="52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57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8" descr="Сферы"/>
          <p:cNvSpPr>
            <a:spLocks noChangeArrowheads="1"/>
          </p:cNvSpPr>
          <p:nvPr/>
        </p:nvSpPr>
        <p:spPr bwMode="auto">
          <a:xfrm>
            <a:off x="250825" y="333375"/>
            <a:ext cx="8569325" cy="6264275"/>
          </a:xfrm>
          <a:prstGeom prst="rect">
            <a:avLst/>
          </a:prstGeom>
          <a:pattFill prst="sphere">
            <a:fgClr>
              <a:srgbClr val="969696">
                <a:alpha val="89018"/>
              </a:srgbClr>
            </a:fgClr>
            <a:bgClr>
              <a:schemeClr val="bg1">
                <a:alpha val="89018"/>
              </a:schemeClr>
            </a:bgClr>
          </a:pattFill>
          <a:ln w="76200" cmpd="tri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042988" y="908050"/>
            <a:ext cx="6840537" cy="45370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76200" cmpd="tri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ru-RU">
              <a:solidFill>
                <a:srgbClr val="969696"/>
              </a:solidFill>
            </a:endParaRP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2214546" y="1785926"/>
            <a:ext cx="4500594" cy="2576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6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    Легенда </a:t>
            </a:r>
          </a:p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об основании 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      Рима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03._legenda_ob_osnovanii_ri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1439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ЛЛВ\Рабочий стол\рим\005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8150" y="1673225"/>
            <a:ext cx="2581275" cy="5033963"/>
          </a:xfrm>
          <a:prstGeom prst="rect">
            <a:avLst/>
          </a:prstGeom>
          <a:ln w="53975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5" descr="C:\Documents and Settings\ЛЛВ\Рабочий стол\рим\hest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688" y="1673225"/>
            <a:ext cx="2441575" cy="5003800"/>
          </a:xfrm>
          <a:prstGeom prst="rect">
            <a:avLst/>
          </a:prstGeom>
          <a:noFill/>
          <a:ln w="53975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6" descr="C:\Documents and Settings\ЛЛВ\Рабочий стол\рим\Ves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6150" y="1665288"/>
            <a:ext cx="2862263" cy="508317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357158" y="357166"/>
            <a:ext cx="8505825" cy="1143000"/>
          </a:xfrm>
          <a:prstGeom prst="rect">
            <a:avLst/>
          </a:prstGeom>
        </p:spPr>
        <p:txBody>
          <a:bodyPr vert="horz" lIns="45720" rIns="4572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Весталка –жрица богини Весты,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100" dirty="0" smtClean="0">
                <a:latin typeface="+mj-lt"/>
                <a:ea typeface="+mj-ea"/>
                <a:cs typeface="+mj-cs"/>
              </a:rPr>
              <a:t>                    </a:t>
            </a: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хранительница </a:t>
            </a:r>
            <a:r>
              <a:rPr kumimoji="0" lang="ru-RU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семьи, дома.</a:t>
            </a: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28738" y="334963"/>
            <a:ext cx="6864350" cy="11430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Храм Весты.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Современное состояние.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ЛЛВ\Рабочий стол\рим\460px-Rom_vesta_temp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7513" y="1600200"/>
            <a:ext cx="3517900" cy="4581525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3" descr="C:\Documents and Settings\ЛЛВ\Рабочий стол\рим\800px-RomaCasaVestaliDaPalatinoOv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640263" cy="3481387"/>
          </a:xfrm>
          <a:prstGeom prst="rect">
            <a:avLst/>
          </a:prstGeom>
          <a:noFill/>
          <a:ln w="69850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4" descr="http://ancient-civil.org.ua/images/rome.jpg"/>
          <p:cNvPicPr>
            <a:picLocks noChangeAspect="1" noChangeArrowheads="1"/>
          </p:cNvPicPr>
          <p:nvPr/>
        </p:nvPicPr>
        <p:blipFill>
          <a:blip r:embed="rId4">
            <a:lum bright="52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28738" y="334963"/>
            <a:ext cx="6864350" cy="11430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Храм Весты.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Современное состояние.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C:\Documents and Settings\ЛЛВ\Рабочий стол\рим\460px-Rom_vesta_temp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7513" y="1600200"/>
            <a:ext cx="3517900" cy="4581525"/>
          </a:xfrm>
          <a:prstGeom prst="rect">
            <a:avLst/>
          </a:prstGeom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14" name="Picture 3" descr="C:\Documents and Settings\ЛЛВ\Рабочий стол\рим\800px-RomaCasaVestaliDaPalatinoOv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9400" y="2786063"/>
            <a:ext cx="4640263" cy="3481387"/>
          </a:xfrm>
          <a:prstGeom prst="rect">
            <a:avLst/>
          </a:prstGeom>
          <a:noFill/>
          <a:ln w="698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За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</p:spPr>
      </p:pic>
      <p:pic>
        <p:nvPicPr>
          <p:cNvPr id="5" name="Picture 3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39200" y="6572250"/>
            <a:ext cx="304800" cy="28575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263" y="260350"/>
            <a:ext cx="388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26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Римский бог войны.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 rot="394707">
            <a:off x="850900" y="466725"/>
            <a:ext cx="2135188" cy="1239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Impact"/>
              </a:rPr>
              <a:t>МАРС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144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20688" y="1"/>
            <a:ext cx="8151840" cy="928669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Поединок Ромула и Рема.</a:t>
            </a:r>
          </a:p>
        </p:txBody>
      </p:sp>
      <p:pic>
        <p:nvPicPr>
          <p:cNvPr id="5" name="Picture 2" descr="C:\Documents and Settings\ЛЛВ\Рабочий стол\рим\005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000108"/>
            <a:ext cx="8143932" cy="5556267"/>
          </a:xfrm>
          <a:prstGeom prst="rect">
            <a:avLst/>
          </a:prstGeom>
          <a:ln w="539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Ромул и д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39200" y="6572250"/>
            <a:ext cx="304800" cy="285750"/>
          </a:xfrm>
          <a:prstGeom prst="rect">
            <a:avLst/>
          </a:prstGeom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3059113" y="476250"/>
            <a:ext cx="23034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0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РОМУЛ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://www.paradistour.ru/pub/ITALIYa/colose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bright="70000" contrast="-40000"/>
          </a:blip>
          <a:stretch>
            <a:fillRect/>
          </a:stretch>
        </p:blipFill>
        <p:spPr bwMode="auto">
          <a:xfrm>
            <a:off x="1730990" y="731838"/>
            <a:ext cx="522482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3374137" y="238125"/>
            <a:ext cx="5468238" cy="15815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698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Ликторы – охрана Римского царя.</a:t>
            </a: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616744" y="5013176"/>
            <a:ext cx="3848100" cy="15001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9375">
            <a:solidFill>
              <a:schemeClr val="tx2"/>
            </a:solidFill>
          </a:ln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Рассмотрите слайд. 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Как вы считаете, для чего ликторам связка прутьев и топор?</a:t>
            </a:r>
            <a:r>
              <a:rPr lang="ru-RU" sz="2000" dirty="0"/>
              <a:t> 	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ЛЛВ\Рабочий стол\рим\005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513" y="252413"/>
            <a:ext cx="2497137" cy="4484687"/>
          </a:xfrm>
          <a:prstGeom prst="rect">
            <a:avLst/>
          </a:prstGeom>
          <a:ln w="53975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 descr="C:\Documents and Settings\ЛЛВ\Рабочий стол\рим\Republic_Rome_Army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844" y="1919288"/>
            <a:ext cx="4243388" cy="2970212"/>
          </a:xfrm>
          <a:prstGeom prst="rect">
            <a:avLst/>
          </a:prstGeom>
          <a:noFill/>
          <a:ln w="6032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4677" y="1844824"/>
            <a:ext cx="59519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" indent="0" algn="ctr">
              <a:buNone/>
            </a:pPr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Физминутка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marL="45720" indent="0" algn="ctr">
              <a:buNone/>
            </a:pP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глаз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65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74638"/>
            <a:ext cx="7572428" cy="1143000"/>
          </a:xfrm>
          <a:solidFill>
            <a:schemeClr val="tx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 УРОКА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b="1" dirty="0" smtClean="0">
              <a:solidFill>
                <a:srgbClr val="393939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Rectangle 3" descr="Почтовая бумага"/>
          <p:cNvSpPr txBox="1">
            <a:spLocks noChangeArrowheads="1"/>
          </p:cNvSpPr>
          <p:nvPr/>
        </p:nvSpPr>
        <p:spPr>
          <a:xfrm>
            <a:off x="571472" y="2000240"/>
            <a:ext cx="8072494" cy="421484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1. Познакомиться: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</a:t>
            </a:r>
            <a:r>
              <a:rPr lang="ru-RU" sz="3000" b="1" dirty="0" smtClean="0">
                <a:solidFill>
                  <a:srgbClr val="393939"/>
                </a:solidFill>
              </a:rPr>
              <a:t>географическим положением и природными условиями Рима;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3000" b="1" dirty="0" smtClean="0">
                <a:solidFill>
                  <a:srgbClr val="393939"/>
                </a:solidFill>
              </a:rPr>
              <a:t>с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легендой об основании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Рима.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Узнать: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чем занимались первые жители Рима;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3000" b="1" dirty="0" smtClean="0">
                <a:solidFill>
                  <a:srgbClr val="393939"/>
                </a:solidFill>
              </a:rPr>
              <a:t>как и кем управлялся Рим в древнейший период. 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732588" y="549275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669196">
            <a:off x="395288" y="476250"/>
            <a:ext cx="2159000" cy="1295400"/>
          </a:xfrm>
          <a:prstGeom prst="cloudCallout">
            <a:avLst>
              <a:gd name="adj1" fmla="val -56616"/>
              <a:gd name="adj2" fmla="val -12259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pic>
        <p:nvPicPr>
          <p:cNvPr id="7190" name="Picture 22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6842">
            <a:off x="-1804988" y="12700"/>
            <a:ext cx="1584326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4" name="Freeform 26" descr="Штриховой вертикальный"/>
          <p:cNvSpPr>
            <a:spLocks/>
          </p:cNvSpPr>
          <p:nvPr/>
        </p:nvSpPr>
        <p:spPr bwMode="auto">
          <a:xfrm rot="-178922">
            <a:off x="-180975" y="4332288"/>
            <a:ext cx="7489825" cy="2978150"/>
          </a:xfrm>
          <a:custGeom>
            <a:avLst/>
            <a:gdLst>
              <a:gd name="T0" fmla="*/ 82 w 3295"/>
              <a:gd name="T1" fmla="*/ 0 h 1767"/>
              <a:gd name="T2" fmla="*/ 202 w 3295"/>
              <a:gd name="T3" fmla="*/ 24 h 1767"/>
              <a:gd name="T4" fmla="*/ 594 w 3295"/>
              <a:gd name="T5" fmla="*/ 24 h 1767"/>
              <a:gd name="T6" fmla="*/ 706 w 3295"/>
              <a:gd name="T7" fmla="*/ 72 h 1767"/>
              <a:gd name="T8" fmla="*/ 754 w 3295"/>
              <a:gd name="T9" fmla="*/ 96 h 1767"/>
              <a:gd name="T10" fmla="*/ 762 w 3295"/>
              <a:gd name="T11" fmla="*/ 120 h 1767"/>
              <a:gd name="T12" fmla="*/ 858 w 3295"/>
              <a:gd name="T13" fmla="*/ 168 h 1767"/>
              <a:gd name="T14" fmla="*/ 946 w 3295"/>
              <a:gd name="T15" fmla="*/ 232 h 1767"/>
              <a:gd name="T16" fmla="*/ 954 w 3295"/>
              <a:gd name="T17" fmla="*/ 256 h 1767"/>
              <a:gd name="T18" fmla="*/ 978 w 3295"/>
              <a:gd name="T19" fmla="*/ 264 h 1767"/>
              <a:gd name="T20" fmla="*/ 1050 w 3295"/>
              <a:gd name="T21" fmla="*/ 304 h 1767"/>
              <a:gd name="T22" fmla="*/ 1162 w 3295"/>
              <a:gd name="T23" fmla="*/ 424 h 1767"/>
              <a:gd name="T24" fmla="*/ 1170 w 3295"/>
              <a:gd name="T25" fmla="*/ 448 h 1767"/>
              <a:gd name="T26" fmla="*/ 1194 w 3295"/>
              <a:gd name="T27" fmla="*/ 480 h 1767"/>
              <a:gd name="T28" fmla="*/ 1242 w 3295"/>
              <a:gd name="T29" fmla="*/ 608 h 1767"/>
              <a:gd name="T30" fmla="*/ 1450 w 3295"/>
              <a:gd name="T31" fmla="*/ 616 h 1767"/>
              <a:gd name="T32" fmla="*/ 1530 w 3295"/>
              <a:gd name="T33" fmla="*/ 672 h 1767"/>
              <a:gd name="T34" fmla="*/ 1602 w 3295"/>
              <a:gd name="T35" fmla="*/ 736 h 1767"/>
              <a:gd name="T36" fmla="*/ 1658 w 3295"/>
              <a:gd name="T37" fmla="*/ 744 h 1767"/>
              <a:gd name="T38" fmla="*/ 1754 w 3295"/>
              <a:gd name="T39" fmla="*/ 776 h 1767"/>
              <a:gd name="T40" fmla="*/ 1834 w 3295"/>
              <a:gd name="T41" fmla="*/ 808 h 1767"/>
              <a:gd name="T42" fmla="*/ 1978 w 3295"/>
              <a:gd name="T43" fmla="*/ 904 h 1767"/>
              <a:gd name="T44" fmla="*/ 2186 w 3295"/>
              <a:gd name="T45" fmla="*/ 1008 h 1767"/>
              <a:gd name="T46" fmla="*/ 2274 w 3295"/>
              <a:gd name="T47" fmla="*/ 1128 h 1767"/>
              <a:gd name="T48" fmla="*/ 2282 w 3295"/>
              <a:gd name="T49" fmla="*/ 1152 h 1767"/>
              <a:gd name="T50" fmla="*/ 2410 w 3295"/>
              <a:gd name="T51" fmla="*/ 1264 h 1767"/>
              <a:gd name="T52" fmla="*/ 2482 w 3295"/>
              <a:gd name="T53" fmla="*/ 1344 h 1767"/>
              <a:gd name="T54" fmla="*/ 2634 w 3295"/>
              <a:gd name="T55" fmla="*/ 1408 h 1767"/>
              <a:gd name="T56" fmla="*/ 2930 w 3295"/>
              <a:gd name="T57" fmla="*/ 1408 h 1767"/>
              <a:gd name="T58" fmla="*/ 3026 w 3295"/>
              <a:gd name="T59" fmla="*/ 1448 h 1767"/>
              <a:gd name="T60" fmla="*/ 3202 w 3295"/>
              <a:gd name="T61" fmla="*/ 1488 h 1767"/>
              <a:gd name="T62" fmla="*/ 2330 w 3295"/>
              <a:gd name="T63" fmla="*/ 1552 h 1767"/>
              <a:gd name="T64" fmla="*/ 2146 w 3295"/>
              <a:gd name="T65" fmla="*/ 1544 h 1767"/>
              <a:gd name="T66" fmla="*/ 1386 w 3295"/>
              <a:gd name="T67" fmla="*/ 1536 h 1767"/>
              <a:gd name="T68" fmla="*/ 1162 w 3295"/>
              <a:gd name="T69" fmla="*/ 1520 h 1767"/>
              <a:gd name="T70" fmla="*/ 418 w 3295"/>
              <a:gd name="T71" fmla="*/ 1504 h 1767"/>
              <a:gd name="T72" fmla="*/ 106 w 3295"/>
              <a:gd name="T73" fmla="*/ 1520 h 1767"/>
              <a:gd name="T74" fmla="*/ 74 w 3295"/>
              <a:gd name="T75" fmla="*/ 1512 h 1767"/>
              <a:gd name="T76" fmla="*/ 66 w 3295"/>
              <a:gd name="T77" fmla="*/ 696 h 1767"/>
              <a:gd name="T78" fmla="*/ 90 w 3295"/>
              <a:gd name="T79" fmla="*/ 272 h 1767"/>
              <a:gd name="T80" fmla="*/ 98 w 3295"/>
              <a:gd name="T81" fmla="*/ 40 h 1767"/>
              <a:gd name="T82" fmla="*/ 74 w 3295"/>
              <a:gd name="T83" fmla="*/ 24 h 1767"/>
              <a:gd name="T84" fmla="*/ 82 w 3295"/>
              <a:gd name="T85" fmla="*/ 0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95" h="1767">
                <a:moveTo>
                  <a:pt x="82" y="0"/>
                </a:moveTo>
                <a:cubicBezTo>
                  <a:pt x="121" y="13"/>
                  <a:pt x="163" y="11"/>
                  <a:pt x="202" y="24"/>
                </a:cubicBezTo>
                <a:cubicBezTo>
                  <a:pt x="377" y="18"/>
                  <a:pt x="438" y="9"/>
                  <a:pt x="594" y="24"/>
                </a:cubicBezTo>
                <a:cubicBezTo>
                  <a:pt x="634" y="28"/>
                  <a:pt x="667" y="62"/>
                  <a:pt x="706" y="72"/>
                </a:cubicBezTo>
                <a:cubicBezTo>
                  <a:pt x="721" y="82"/>
                  <a:pt x="741" y="83"/>
                  <a:pt x="754" y="96"/>
                </a:cubicBezTo>
                <a:cubicBezTo>
                  <a:pt x="760" y="102"/>
                  <a:pt x="756" y="114"/>
                  <a:pt x="762" y="120"/>
                </a:cubicBezTo>
                <a:cubicBezTo>
                  <a:pt x="772" y="130"/>
                  <a:pt x="840" y="155"/>
                  <a:pt x="858" y="168"/>
                </a:cubicBezTo>
                <a:cubicBezTo>
                  <a:pt x="887" y="189"/>
                  <a:pt x="915" y="212"/>
                  <a:pt x="946" y="232"/>
                </a:cubicBezTo>
                <a:cubicBezTo>
                  <a:pt x="949" y="240"/>
                  <a:pt x="948" y="250"/>
                  <a:pt x="954" y="256"/>
                </a:cubicBezTo>
                <a:cubicBezTo>
                  <a:pt x="960" y="262"/>
                  <a:pt x="970" y="260"/>
                  <a:pt x="978" y="264"/>
                </a:cubicBezTo>
                <a:cubicBezTo>
                  <a:pt x="1003" y="276"/>
                  <a:pt x="1026" y="291"/>
                  <a:pt x="1050" y="304"/>
                </a:cubicBezTo>
                <a:cubicBezTo>
                  <a:pt x="1101" y="332"/>
                  <a:pt x="1129" y="380"/>
                  <a:pt x="1162" y="424"/>
                </a:cubicBezTo>
                <a:cubicBezTo>
                  <a:pt x="1165" y="432"/>
                  <a:pt x="1166" y="441"/>
                  <a:pt x="1170" y="448"/>
                </a:cubicBezTo>
                <a:cubicBezTo>
                  <a:pt x="1177" y="460"/>
                  <a:pt x="1189" y="468"/>
                  <a:pt x="1194" y="480"/>
                </a:cubicBezTo>
                <a:cubicBezTo>
                  <a:pt x="1203" y="504"/>
                  <a:pt x="1202" y="602"/>
                  <a:pt x="1242" y="608"/>
                </a:cubicBezTo>
                <a:cubicBezTo>
                  <a:pt x="1311" y="617"/>
                  <a:pt x="1381" y="613"/>
                  <a:pt x="1450" y="616"/>
                </a:cubicBezTo>
                <a:cubicBezTo>
                  <a:pt x="1481" y="631"/>
                  <a:pt x="1507" y="645"/>
                  <a:pt x="1530" y="672"/>
                </a:cubicBezTo>
                <a:cubicBezTo>
                  <a:pt x="1549" y="695"/>
                  <a:pt x="1571" y="727"/>
                  <a:pt x="1602" y="736"/>
                </a:cubicBezTo>
                <a:cubicBezTo>
                  <a:pt x="1620" y="741"/>
                  <a:pt x="1639" y="741"/>
                  <a:pt x="1658" y="744"/>
                </a:cubicBezTo>
                <a:cubicBezTo>
                  <a:pt x="1692" y="766"/>
                  <a:pt x="1713" y="769"/>
                  <a:pt x="1754" y="776"/>
                </a:cubicBezTo>
                <a:cubicBezTo>
                  <a:pt x="1781" y="787"/>
                  <a:pt x="1807" y="797"/>
                  <a:pt x="1834" y="808"/>
                </a:cubicBezTo>
                <a:cubicBezTo>
                  <a:pt x="1888" y="829"/>
                  <a:pt x="1924" y="882"/>
                  <a:pt x="1978" y="904"/>
                </a:cubicBezTo>
                <a:cubicBezTo>
                  <a:pt x="2046" y="931"/>
                  <a:pt x="2134" y="951"/>
                  <a:pt x="2186" y="1008"/>
                </a:cubicBezTo>
                <a:cubicBezTo>
                  <a:pt x="2186" y="1008"/>
                  <a:pt x="2268" y="1110"/>
                  <a:pt x="2274" y="1128"/>
                </a:cubicBezTo>
                <a:cubicBezTo>
                  <a:pt x="2277" y="1136"/>
                  <a:pt x="2277" y="1145"/>
                  <a:pt x="2282" y="1152"/>
                </a:cubicBezTo>
                <a:cubicBezTo>
                  <a:pt x="2322" y="1201"/>
                  <a:pt x="2363" y="1225"/>
                  <a:pt x="2410" y="1264"/>
                </a:cubicBezTo>
                <a:cubicBezTo>
                  <a:pt x="2438" y="1287"/>
                  <a:pt x="2452" y="1323"/>
                  <a:pt x="2482" y="1344"/>
                </a:cubicBezTo>
                <a:cubicBezTo>
                  <a:pt x="2525" y="1375"/>
                  <a:pt x="2586" y="1384"/>
                  <a:pt x="2634" y="1408"/>
                </a:cubicBezTo>
                <a:cubicBezTo>
                  <a:pt x="2759" y="1398"/>
                  <a:pt x="2777" y="1392"/>
                  <a:pt x="2930" y="1408"/>
                </a:cubicBezTo>
                <a:cubicBezTo>
                  <a:pt x="2960" y="1411"/>
                  <a:pt x="2994" y="1442"/>
                  <a:pt x="3026" y="1448"/>
                </a:cubicBezTo>
                <a:cubicBezTo>
                  <a:pt x="3103" y="1487"/>
                  <a:pt x="3081" y="1480"/>
                  <a:pt x="3202" y="1488"/>
                </a:cubicBezTo>
                <a:cubicBezTo>
                  <a:pt x="3295" y="1767"/>
                  <a:pt x="2444" y="1553"/>
                  <a:pt x="2330" y="1552"/>
                </a:cubicBezTo>
                <a:cubicBezTo>
                  <a:pt x="2266" y="1541"/>
                  <a:pt x="2210" y="1535"/>
                  <a:pt x="2146" y="1544"/>
                </a:cubicBezTo>
                <a:cubicBezTo>
                  <a:pt x="1834" y="1534"/>
                  <a:pt x="1755" y="1530"/>
                  <a:pt x="1386" y="1536"/>
                </a:cubicBezTo>
                <a:cubicBezTo>
                  <a:pt x="1323" y="1578"/>
                  <a:pt x="1232" y="1522"/>
                  <a:pt x="1162" y="1520"/>
                </a:cubicBezTo>
                <a:cubicBezTo>
                  <a:pt x="914" y="1512"/>
                  <a:pt x="666" y="1509"/>
                  <a:pt x="418" y="1504"/>
                </a:cubicBezTo>
                <a:cubicBezTo>
                  <a:pt x="329" y="1445"/>
                  <a:pt x="193" y="1462"/>
                  <a:pt x="106" y="1520"/>
                </a:cubicBezTo>
                <a:cubicBezTo>
                  <a:pt x="95" y="1517"/>
                  <a:pt x="76" y="1523"/>
                  <a:pt x="74" y="1512"/>
                </a:cubicBezTo>
                <a:cubicBezTo>
                  <a:pt x="59" y="1414"/>
                  <a:pt x="0" y="498"/>
                  <a:pt x="66" y="696"/>
                </a:cubicBezTo>
                <a:cubicBezTo>
                  <a:pt x="111" y="560"/>
                  <a:pt x="45" y="408"/>
                  <a:pt x="90" y="272"/>
                </a:cubicBezTo>
                <a:cubicBezTo>
                  <a:pt x="94" y="212"/>
                  <a:pt x="117" y="102"/>
                  <a:pt x="98" y="40"/>
                </a:cubicBezTo>
                <a:cubicBezTo>
                  <a:pt x="95" y="31"/>
                  <a:pt x="82" y="29"/>
                  <a:pt x="74" y="24"/>
                </a:cubicBezTo>
                <a:cubicBezTo>
                  <a:pt x="77" y="16"/>
                  <a:pt x="82" y="0"/>
                  <a:pt x="82" y="0"/>
                </a:cubicBezTo>
                <a:close/>
              </a:path>
            </a:pathLst>
          </a:custGeom>
          <a:pattFill prst="dashVert">
            <a:fgClr>
              <a:srgbClr val="009900"/>
            </a:fgClr>
            <a:bgClr>
              <a:srgbClr val="33CC3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95" name="Picture 27" descr="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5" r="6810"/>
          <a:stretch>
            <a:fillRect/>
          </a:stretch>
        </p:blipFill>
        <p:spPr bwMode="auto">
          <a:xfrm>
            <a:off x="2339975" y="5589588"/>
            <a:ext cx="129540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5" r="6810"/>
          <a:stretch>
            <a:fillRect/>
          </a:stretch>
        </p:blipFill>
        <p:spPr bwMode="auto">
          <a:xfrm rot="1490066">
            <a:off x="4003675" y="5670550"/>
            <a:ext cx="1079500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 rot="-1562800">
            <a:off x="5740400" y="1984375"/>
            <a:ext cx="1152525" cy="714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-377981">
            <a:off x="4791075" y="1555750"/>
            <a:ext cx="1939925" cy="115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466734">
            <a:off x="5573713" y="1123950"/>
            <a:ext cx="1152525" cy="714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1130946">
            <a:off x="4862513" y="595313"/>
            <a:ext cx="195103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-2526955">
            <a:off x="5297488" y="2532063"/>
            <a:ext cx="1893887" cy="136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-3416466">
            <a:off x="6330156" y="2548732"/>
            <a:ext cx="1152525" cy="714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-4767063">
            <a:off x="6263482" y="3023393"/>
            <a:ext cx="1943100" cy="1444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-5660716">
            <a:off x="7198519" y="2670969"/>
            <a:ext cx="1152525" cy="714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208" name="лето47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ето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Picture 42" descr="tree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420938"/>
            <a:ext cx="159543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Picture 41" descr="tree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1595437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tree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1049337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3" name="Picture 45" descr="kalendula_kopij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395288" y="5230813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4" name="Picture 46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5" name="Picture 47" descr="kalendula_kopij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3059113" y="6021388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6" name="Picture 48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4643438" y="6281738"/>
            <a:ext cx="57626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7" name="Picture 49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1763713" y="4868863"/>
            <a:ext cx="57626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9256">
            <a:off x="9330531" y="3639344"/>
            <a:ext cx="1544638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5" r="6810"/>
          <a:stretch>
            <a:fillRect/>
          </a:stretch>
        </p:blipFill>
        <p:spPr bwMode="auto">
          <a:xfrm>
            <a:off x="900113" y="4797425"/>
            <a:ext cx="1655762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37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5232 L -0.02309 0.0868 C 0.00018 0.11759 0.03525 0.13657 0.07153 0.13657 C 0.11303 0.13657 0.14619 0.11759 0.1698 0.0868 L 0.28143 -0.05232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2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4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04 -0.07824 C 0.03819 -0.11319 0.0875 -0.1338 0.11719 -0.1162 L 0.18264 -0.07708 " pathEditMode="relative" rAng="1452706" ptsTypes="FfFF">
                                      <p:cBhvr>
                                        <p:cTn id="1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-0.07731 L 0.32691 -0.0752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-0.07523 L 0.4165 -0.20231 C 0.45729 -0.26041 0.62743 -0.17453 0.729 -0.04606 L 0.95625 0.23982 " pathEditMode="relative" rAng="2604517" ptsTypes="FfFF">
                                      <p:cBhvr>
                                        <p:cTn id="1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4306 L 0.19219 0.0342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5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-0.01783 C 0.08507 0.01458 0.07013 0.06203 0.09948 0.08912 C 0.1401 0.12939 0.21753 -0.00209 0.26666 0.0456 C 0.31059 0.08935 0.22257 0.18379 0.2651 0.22453 C 0.30954 0.26805 0.33264 0.15972 0.38003 0.20601 C 0.42291 0.24745 0.36753 0.2824 0.40538 0.31875 C 0.44184 0.35486 0.44757 0.29259 0.48038 0.325 C 0.49948 0.34328 0.49427 0.35694 0.49079 0.36782 " pathEditMode="relative" rAng="2181646" ptsTypes="ffffffff">
                                      <p:cBhvr>
                                        <p:cTn id="157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9421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0278 L -0.91979 0.00278 L -0.91979 -0.43866 L -0.25833 -0.43866 L -0.25833 0.00278 Z " pathEditMode="relative" rAng="10800000" ptsTypes="FFFFF">
                                      <p:cBhvr>
                                        <p:cTn id="164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8"/>
                </p:tgtEl>
              </p:cMediaNode>
            </p:audio>
          </p:childTnLst>
        </p:cTn>
      </p:par>
    </p:tnLst>
    <p:bldLst>
      <p:bldP spid="7179" grpId="0" animBg="1"/>
      <p:bldP spid="7179" grpId="1" animBg="1"/>
      <p:bldP spid="7183" grpId="0" animBg="1"/>
      <p:bldP spid="7198" grpId="0" animBg="1"/>
      <p:bldP spid="7198" grpId="1" animBg="1"/>
      <p:bldP spid="7199" grpId="0" animBg="1"/>
      <p:bldP spid="7200" grpId="0" animBg="1"/>
      <p:bldP spid="7200" grpId="1" animBg="1"/>
      <p:bldP spid="7203" grpId="0" animBg="1"/>
      <p:bldP spid="7204" grpId="0" animBg="1"/>
      <p:bldP spid="7205" grpId="0" animBg="1"/>
      <p:bldP spid="7205" grpId="1" animBg="1"/>
      <p:bldP spid="7206" grpId="0" animBg="1"/>
      <p:bldP spid="7207" grpId="0" animBg="1"/>
      <p:bldP spid="720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Rectangle 8" descr="Сферы"/>
          <p:cNvSpPr>
            <a:spLocks noChangeArrowheads="1"/>
          </p:cNvSpPr>
          <p:nvPr/>
        </p:nvSpPr>
        <p:spPr bwMode="auto">
          <a:xfrm>
            <a:off x="250825" y="333375"/>
            <a:ext cx="8569325" cy="6264275"/>
          </a:xfrm>
          <a:prstGeom prst="rect">
            <a:avLst/>
          </a:prstGeom>
          <a:pattFill prst="sphere">
            <a:fgClr>
              <a:srgbClr val="969696">
                <a:alpha val="89018"/>
              </a:srgbClr>
            </a:fgClr>
            <a:bgClr>
              <a:schemeClr val="bg1">
                <a:alpha val="89018"/>
              </a:schemeClr>
            </a:bgClr>
          </a:pattFill>
          <a:ln w="76200" cmpd="tri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42988" y="908050"/>
            <a:ext cx="6840537" cy="45370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76200" cmpd="tri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ru-RU">
              <a:solidFill>
                <a:srgbClr val="969696"/>
              </a:solidFill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428728" y="1785926"/>
            <a:ext cx="6286544" cy="2576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6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     Город</a:t>
            </a:r>
          </a:p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на семи холмах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Изменение размера Капитол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2225"/>
            <a:ext cx="9144000" cy="683577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088" y="692150"/>
            <a:ext cx="3816350" cy="725488"/>
          </a:xfrm>
          <a:prstGeom prst="rect">
            <a:avLst/>
          </a:prstGeom>
          <a:effectLst>
            <a:outerShdw dist="35921" dir="2700000" algn="ctr" rotWithShape="0">
              <a:srgbClr val="333300"/>
            </a:outerShdw>
          </a:effectLst>
        </p:spPr>
        <p:txBody>
          <a:bodyPr vert="horz" lIns="45720" rIns="4572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753</a:t>
            </a: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г. до н. э.</a:t>
            </a: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4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39200" y="6572250"/>
            <a:ext cx="304800" cy="28575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59338" y="836613"/>
            <a:ext cx="3887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26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Основание Рима.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 descr="http://ancient-civil.org.ua/images/rome.jpg"/>
          <p:cNvPicPr>
            <a:picLocks noChangeAspect="1" noChangeArrowheads="1"/>
          </p:cNvPicPr>
          <p:nvPr/>
        </p:nvPicPr>
        <p:blipFill>
          <a:blip r:embed="rId2">
            <a:lum bright="52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71472" y="285728"/>
            <a:ext cx="7772400" cy="7048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 vert="horz" lIns="45720" rIns="4572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Решите</a:t>
            </a:r>
            <a:r>
              <a:rPr kumimoji="0" lang="ru-RU" sz="46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задачу:</a:t>
            </a:r>
            <a:endParaRPr kumimoji="0" lang="ru-RU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право 33"/>
          <p:cNvSpPr>
            <a:spLocks noChangeArrowheads="1"/>
          </p:cNvSpPr>
          <p:nvPr/>
        </p:nvSpPr>
        <p:spPr bwMode="auto">
          <a:xfrm>
            <a:off x="457200" y="4849813"/>
            <a:ext cx="8520113" cy="511175"/>
          </a:xfrm>
          <a:prstGeom prst="rightArrow">
            <a:avLst>
              <a:gd name="adj1" fmla="val 50000"/>
              <a:gd name="adj2" fmla="val 5015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" name="Блок-схема: сопоставление 34"/>
          <p:cNvSpPr>
            <a:spLocks noChangeArrowheads="1"/>
          </p:cNvSpPr>
          <p:nvPr/>
        </p:nvSpPr>
        <p:spPr bwMode="auto">
          <a:xfrm>
            <a:off x="4598988" y="4710113"/>
            <a:ext cx="180975" cy="693737"/>
          </a:xfrm>
          <a:prstGeom prst="flowChartCollate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" name="Блок-схема: сортировка 35"/>
          <p:cNvSpPr>
            <a:spLocks noChangeArrowheads="1"/>
          </p:cNvSpPr>
          <p:nvPr/>
        </p:nvSpPr>
        <p:spPr bwMode="auto">
          <a:xfrm>
            <a:off x="2728913" y="4806950"/>
            <a:ext cx="180975" cy="582613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" name="Блок-схема: сортировка 36"/>
          <p:cNvSpPr>
            <a:spLocks noChangeArrowheads="1"/>
          </p:cNvSpPr>
          <p:nvPr/>
        </p:nvSpPr>
        <p:spPr bwMode="auto">
          <a:xfrm>
            <a:off x="5286380" y="4786322"/>
            <a:ext cx="214314" cy="582613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9088" y="3810000"/>
            <a:ext cx="1511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до н.э.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9888" y="3824288"/>
            <a:ext cx="10588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н.э.</a:t>
            </a:r>
            <a:r>
              <a:rPr lang="ru-RU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9713" y="5348288"/>
            <a:ext cx="266700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753 г. до н.э.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      Рим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5416550"/>
            <a:ext cx="2571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  975 г.Трубчевск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Блок-схема: сортировка 11"/>
          <p:cNvSpPr>
            <a:spLocks noChangeArrowheads="1"/>
          </p:cNvSpPr>
          <p:nvPr/>
        </p:nvSpPr>
        <p:spPr bwMode="auto">
          <a:xfrm>
            <a:off x="8408988" y="4779963"/>
            <a:ext cx="207962" cy="595312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743825" y="5472113"/>
            <a:ext cx="109517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20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17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год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1124744"/>
            <a:ext cx="8055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Сейчас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2017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год.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Рим основан в 753 году до н. э.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Официальной датой основания города Трубчевска считается 975 год.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 ленте времени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ответьте на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три вопроса: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1. Сколько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лет сейчас Риму?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2. Сколько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лет городу Трубчевску?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3. На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сколько лет Трубчевск младше Рима?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ЛЛВ\Рабочий стол\рим\183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"/>
            <a:ext cx="3214711" cy="6858000"/>
          </a:xfrm>
          <a:prstGeom prst="rect">
            <a:avLst/>
          </a:prstGeom>
          <a:ln w="73025">
            <a:solidFill>
              <a:schemeClr val="tx2">
                <a:lumMod val="75000"/>
              </a:schemeClr>
            </a:solidFill>
          </a:ln>
        </p:spPr>
      </p:pic>
      <p:sp>
        <p:nvSpPr>
          <p:cNvPr id="5" name="Rectangle 4" descr="Почтовая бумага"/>
          <p:cNvSpPr txBox="1">
            <a:spLocks noChangeArrowheads="1"/>
          </p:cNvSpPr>
          <p:nvPr/>
        </p:nvSpPr>
        <p:spPr bwMode="auto">
          <a:xfrm>
            <a:off x="4014788" y="2073274"/>
            <a:ext cx="3857625" cy="3213114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50000"/>
              <a:buFont typeface="Monotype Sorts" pitchFamily="2" charset="2"/>
              <a:buNone/>
              <a:defRPr/>
            </a:pPr>
            <a:r>
              <a:rPr lang="ru-RU" sz="2800" b="1" kern="0" dirty="0">
                <a:solidFill>
                  <a:schemeClr val="bg2"/>
                </a:solidFill>
                <a:latin typeface="+mn-lt"/>
              </a:rPr>
              <a:t>		В результате постоянных войн с соседними городами римляне расширяли подвластную территорию.</a:t>
            </a:r>
          </a:p>
        </p:txBody>
      </p:sp>
      <p:pic>
        <p:nvPicPr>
          <p:cNvPr id="6" name="Picture 2" descr="http://www.paradistour.ru/pub/ITALIYa/coloseo.jpg"/>
          <p:cNvPicPr>
            <a:picLocks noChangeAspect="1" noChangeArrowheads="1"/>
          </p:cNvPicPr>
          <p:nvPr/>
        </p:nvPicPr>
        <p:blipFill>
          <a:blip r:embed="rId5">
            <a:lum bright="7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ЛЛВ\Рабочий стол\рим\183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72" y="309563"/>
            <a:ext cx="2805141" cy="6548437"/>
          </a:xfrm>
          <a:prstGeom prst="rect">
            <a:avLst/>
          </a:prstGeom>
          <a:ln w="73025">
            <a:solidFill>
              <a:schemeClr val="tx2">
                <a:lumMod val="75000"/>
              </a:schemeClr>
            </a:solidFill>
          </a:ln>
        </p:spPr>
      </p:pic>
      <p:sp>
        <p:nvSpPr>
          <p:cNvPr id="8" name="Rectangle 4" descr="Почтовая бумага"/>
          <p:cNvSpPr txBox="1">
            <a:spLocks noChangeArrowheads="1"/>
          </p:cNvSpPr>
          <p:nvPr/>
        </p:nvSpPr>
        <p:spPr bwMode="auto">
          <a:xfrm>
            <a:off x="4014788" y="1928802"/>
            <a:ext cx="3857625" cy="350046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50000"/>
              <a:buFont typeface="Monotype Sorts" pitchFamily="2" charset="2"/>
              <a:buNone/>
              <a:defRPr/>
            </a:pPr>
            <a:r>
              <a:rPr lang="ru-RU" sz="2800" b="1" kern="0" dirty="0">
                <a:solidFill>
                  <a:schemeClr val="bg2"/>
                </a:solidFill>
                <a:latin typeface="+mn-lt"/>
              </a:rPr>
              <a:t>		В результате постоянных войн с соседними городами римляне расширяли подвластную территорию.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00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8" descr="Сферы"/>
          <p:cNvSpPr>
            <a:spLocks noChangeArrowheads="1"/>
          </p:cNvSpPr>
          <p:nvPr/>
        </p:nvSpPr>
        <p:spPr bwMode="auto">
          <a:xfrm>
            <a:off x="250825" y="333375"/>
            <a:ext cx="8569325" cy="6264275"/>
          </a:xfrm>
          <a:prstGeom prst="rect">
            <a:avLst/>
          </a:prstGeom>
          <a:pattFill prst="sphere">
            <a:fgClr>
              <a:srgbClr val="969696">
                <a:alpha val="89018"/>
              </a:srgbClr>
            </a:fgClr>
            <a:bgClr>
              <a:schemeClr val="bg1">
                <a:alpha val="89018"/>
              </a:schemeClr>
            </a:bgClr>
          </a:pattFill>
          <a:ln w="76200" cmpd="tri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42988" y="908050"/>
            <a:ext cx="6840537" cy="45370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76200" cmpd="tri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ru-RU">
              <a:solidFill>
                <a:srgbClr val="969696"/>
              </a:solidFill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1428728" y="1785926"/>
            <a:ext cx="6286544" cy="2576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6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     Управление </a:t>
            </a:r>
          </a:p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Древнейшим Римом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ancient-civil.org.ua/images/rome.jpg"/>
          <p:cNvPicPr>
            <a:picLocks noChangeAspect="1" noChangeArrowheads="1"/>
          </p:cNvPicPr>
          <p:nvPr/>
        </p:nvPicPr>
        <p:blipFill>
          <a:blip r:embed="rId2">
            <a:lum bright="52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57250" y="142875"/>
            <a:ext cx="757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Cambria" pitchFamily="18" charset="0"/>
              </a:rPr>
              <a:t>Население Рима.</a:t>
            </a:r>
            <a:endParaRPr lang="ru-RU" sz="60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857250"/>
            <a:ext cx="4500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2060"/>
                </a:solidFill>
                <a:latin typeface="Cambria" pitchFamily="18" charset="0"/>
              </a:rPr>
              <a:t>Патриции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" y="2071688"/>
            <a:ext cx="35004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Коренные жители Рима.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29188" y="1000125"/>
            <a:ext cx="3500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2060"/>
                </a:solidFill>
                <a:latin typeface="Cambria" pitchFamily="18" charset="0"/>
              </a:rPr>
              <a:t>Плебеи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9125" y="2214563"/>
            <a:ext cx="48577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Переселенцы из других областей Италии.</a:t>
            </a:r>
            <a:endParaRPr lang="ru-RU" sz="48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ancient-civil.org.ua/images/rome.jpg"/>
          <p:cNvPicPr>
            <a:picLocks noChangeAspect="1" noChangeArrowheads="1"/>
          </p:cNvPicPr>
          <p:nvPr/>
        </p:nvPicPr>
        <p:blipFill>
          <a:blip r:embed="rId2">
            <a:lum bright="52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000250" y="0"/>
            <a:ext cx="5975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Cambria" pitchFamily="18" charset="0"/>
              </a:rPr>
              <a:t>Управление Римом.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25" y="714375"/>
            <a:ext cx="2714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Сенат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563" y="785813"/>
            <a:ext cx="350043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Совет старейшин родов.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357688" y="1143000"/>
            <a:ext cx="977900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3000" y="2571750"/>
            <a:ext cx="3429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Народное собрание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357688" y="32146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72125" y="3000375"/>
            <a:ext cx="32861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Мужчины – патриции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n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816087">
            <a:off x="4081463" y="4075112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610644" y="4247356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171344">
            <a:off x="674688" y="41290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8" y="4995863"/>
            <a:ext cx="642937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14625" y="4995863"/>
            <a:ext cx="135731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00563" y="4643438"/>
            <a:ext cx="10001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FF0000"/>
                </a:solidFill>
                <a:latin typeface="Cambr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://ancient-civil.org.ua/images/rome.jpg"/>
          <p:cNvPicPr>
            <a:picLocks noChangeAspect="1" noChangeArrowheads="1"/>
          </p:cNvPicPr>
          <p:nvPr/>
        </p:nvPicPr>
        <p:blipFill>
          <a:blip r:embed="rId2">
            <a:lum bright="52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0688" y="334963"/>
            <a:ext cx="8366154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Задание на урок</a:t>
            </a:r>
            <a:r>
              <a:rPr kumimoji="0" lang="en-US" sz="41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 descr="Почтовая бумага"/>
          <p:cNvSpPr txBox="1">
            <a:spLocks noChangeArrowheads="1"/>
          </p:cNvSpPr>
          <p:nvPr/>
        </p:nvSpPr>
        <p:spPr>
          <a:xfrm>
            <a:off x="528637" y="2714620"/>
            <a:ext cx="7831591" cy="207170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Почему Эллада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основала много колоний за морем, а города-государства Италии не имели заморских колоний?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001056" cy="1143000"/>
          </a:xfrm>
          <a:solidFill>
            <a:schemeClr val="tx1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 УРОКА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 descr="Почтовая бумага"/>
          <p:cNvSpPr txBox="1">
            <a:spLocks noChangeArrowheads="1"/>
          </p:cNvSpPr>
          <p:nvPr/>
        </p:nvSpPr>
        <p:spPr>
          <a:xfrm>
            <a:off x="277812" y="2143116"/>
            <a:ext cx="8580467" cy="407196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Географическое положение и природные условия Древнего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Рима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Легенда об основании Рима.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393939"/>
                </a:solidFill>
              </a:rPr>
              <a:t>3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Город на семи холмах.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393939"/>
                </a:solidFill>
              </a:rPr>
              <a:t>4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Управление  Древнейшим Римом.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ancient-civil.org.ua/images/rome.jpg"/>
          <p:cNvPicPr>
            <a:picLocks noChangeAspect="1" noChangeArrowheads="1"/>
          </p:cNvPicPr>
          <p:nvPr/>
        </p:nvPicPr>
        <p:blipFill>
          <a:blip r:embed="rId2">
            <a:lum bright="52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"/>
            <a:ext cx="3643338" cy="107154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Ответы</a:t>
            </a:r>
            <a:r>
              <a:rPr kumimoji="0" lang="en-US" sz="41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 descr="Почтовая бумага"/>
          <p:cNvSpPr txBox="1">
            <a:spLocks noChangeArrowheads="1"/>
          </p:cNvSpPr>
          <p:nvPr/>
        </p:nvSpPr>
        <p:spPr>
          <a:xfrm>
            <a:off x="785786" y="1214422"/>
            <a:ext cx="2786082" cy="52864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1. 4.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FF0066"/>
                </a:solidFill>
              </a:rPr>
              <a:t>2. 1.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3. 2.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FF0066"/>
                </a:solidFill>
              </a:rPr>
              <a:t>4. 2.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5. 2.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FF0066"/>
                </a:solidFill>
              </a:rPr>
              <a:t>6. 1.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7. </a:t>
            </a:r>
            <a:r>
              <a:rPr lang="ru-RU" sz="3200" b="1" dirty="0" smtClean="0">
                <a:solidFill>
                  <a:srgbClr val="FF0066"/>
                </a:solidFill>
              </a:rPr>
              <a:t>4.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FF0066"/>
                </a:solidFill>
              </a:rPr>
              <a:t>8. 2.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9. 1.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0" y="928670"/>
            <a:ext cx="3643338" cy="107154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Оценки</a:t>
            </a:r>
            <a:r>
              <a:rPr kumimoji="0" lang="en-US" sz="41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 descr="Почтовая бумага"/>
          <p:cNvSpPr txBox="1">
            <a:spLocks noChangeArrowheads="1"/>
          </p:cNvSpPr>
          <p:nvPr/>
        </p:nvSpPr>
        <p:spPr>
          <a:xfrm>
            <a:off x="4714876" y="2214554"/>
            <a:ext cx="3857652" cy="34290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«5»</a:t>
            </a:r>
            <a:r>
              <a:rPr lang="ru-RU" sz="3200" b="1" dirty="0" smtClean="0">
                <a:solidFill>
                  <a:srgbClr val="FF0066"/>
                </a:solidFill>
              </a:rPr>
              <a:t> – 0 ошибок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«4»</a:t>
            </a:r>
            <a:r>
              <a:rPr lang="ru-RU" sz="3200" b="1" dirty="0" smtClean="0">
                <a:solidFill>
                  <a:srgbClr val="FF0066"/>
                </a:solidFill>
              </a:rPr>
              <a:t> – 1-2 ошибки.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«3»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– 3-4 ошибки.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«2»</a:t>
            </a:r>
            <a:r>
              <a:rPr lang="ru-RU" sz="3200" b="1" dirty="0" smtClean="0">
                <a:solidFill>
                  <a:srgbClr val="FF0066"/>
                </a:solidFill>
              </a:rPr>
              <a:t> – более 5 ошибок.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endParaRPr lang="ru-RU" sz="3200" b="1" dirty="0" smtClean="0">
              <a:solidFill>
                <a:srgbClr val="FF0066"/>
              </a:solidFill>
            </a:endParaRP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e-news.com.ua/img/directory/2007/08/53%5B143057%5D(300x232).jpeg"/>
          <p:cNvPicPr>
            <a:picLocks noChangeAspect="1" noChangeArrowheads="1"/>
          </p:cNvPicPr>
          <p:nvPr/>
        </p:nvPicPr>
        <p:blipFill>
          <a:blip r:embed="rId2">
            <a:lum bright="28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0688" y="334963"/>
            <a:ext cx="77724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задание.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413250" y="2066925"/>
            <a:ext cx="3810000" cy="4114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§ 44, вопросы, Составить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сравнительную таблицу «Древняя Греция и Рим в ранний период»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C:\Documents and Settings\ЛЛВ\Рабочий стол\анимаши\blackbo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88" y="2057400"/>
            <a:ext cx="3867150" cy="337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aradistour.ru/pub/ITALIYa/coloseo.jpg"/>
          <p:cNvPicPr>
            <a:picLocks noChangeAspect="1" noChangeArrowheads="1"/>
          </p:cNvPicPr>
          <p:nvPr/>
        </p:nvPicPr>
        <p:blipFill>
          <a:blip r:embed="rId2">
            <a:lum bright="7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-news.com.ua/img/directory/2007/08/53%5B143057%5D(300x232).jpeg"/>
          <p:cNvPicPr>
            <a:picLocks noChangeAspect="1" noChangeArrowheads="1"/>
          </p:cNvPicPr>
          <p:nvPr/>
        </p:nvPicPr>
        <p:blipFill>
          <a:blip r:embed="rId3">
            <a:lum bright="28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6357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ambria" pitchFamily="18" charset="0"/>
              </a:rPr>
              <a:t>Исторический диктант.</a:t>
            </a:r>
            <a:endParaRPr lang="ru-RU" sz="40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1000108"/>
            <a:ext cx="8501091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Рим находится на Балканском полуострове, который имеет форму треугольника.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Страна, где появилось римское государство называется Италией.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В Италии были неблагоприятные природные условия.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Горы были непроходимые, реки мелкие и непригодные для орошения полей.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В древнейший период Рим управлялся стратегами и царём.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Первым царём был по легенде Рем, а последним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</a:rPr>
              <a:t>Сервий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Тулий.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Жители Рима делились на патрициев и плебеев.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Плебеи были полноправными, а патриции являлись переселенцами и не имели прав.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600" b="1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ancient-civil.org.ua/images/rom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bright="52000" contrast="-56000"/>
          </a:blip>
          <a:stretch>
            <a:fillRect/>
          </a:stretch>
        </p:blipFill>
        <p:spPr bwMode="auto">
          <a:xfrm>
            <a:off x="3264408" y="1606772"/>
            <a:ext cx="2157984" cy="172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0688" y="334963"/>
            <a:ext cx="8366154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Задание на урок</a:t>
            </a:r>
            <a:r>
              <a:rPr kumimoji="0" lang="en-US" sz="41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 descr="Почтовая бумага"/>
          <p:cNvSpPr txBox="1">
            <a:spLocks noChangeArrowheads="1"/>
          </p:cNvSpPr>
          <p:nvPr/>
        </p:nvSpPr>
        <p:spPr>
          <a:xfrm>
            <a:off x="528637" y="2714620"/>
            <a:ext cx="7831591" cy="207170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Почему Эллада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основала много колоний за морем, а города-государства Италии не имели заморских колоний?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28" y="163513"/>
            <a:ext cx="6500858" cy="7048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 vert="horz" lIns="45720" rIns="4572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  <p:pic>
        <p:nvPicPr>
          <p:cNvPr id="5" name="Рисунок 11" descr="ftyuhj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214974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paradistour.ru/pub/ITALIYa/coloseo.jpg"/>
          <p:cNvPicPr>
            <a:picLocks noChangeAspect="1" noChangeArrowheads="1"/>
          </p:cNvPicPr>
          <p:nvPr/>
        </p:nvPicPr>
        <p:blipFill>
          <a:blip r:embed="rId3">
            <a:lum bright="7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93738" y="163513"/>
            <a:ext cx="7772400" cy="7048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 vert="horz" lIns="45720" rIns="4572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1" descr="ftyuhj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9499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1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3738" y="163513"/>
            <a:ext cx="7772400" cy="7048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 vert="horz" lIns="45720" rIns="4572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32"/>
          <p:cNvSpPr txBox="1">
            <a:spLocks/>
          </p:cNvSpPr>
          <p:nvPr/>
        </p:nvSpPr>
        <p:spPr>
          <a:xfrm>
            <a:off x="214282" y="2071678"/>
            <a:ext cx="8451850" cy="284172"/>
          </a:xfrm>
          <a:prstGeom prst="rect">
            <a:avLst/>
          </a:prstGeom>
        </p:spPr>
        <p:txBody>
          <a:bodyPr/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lang="ru-RU" sz="2400" b="1" spc="300" dirty="0" smtClean="0">
                <a:solidFill>
                  <a:srgbClr val="FFC000"/>
                </a:solidFill>
              </a:rPr>
              <a:t>Для начала мы с тобой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Крутим</a:t>
            </a:r>
            <a:r>
              <a:rPr kumimoji="0" lang="ru-RU" sz="2400" b="1" i="0" u="none" strike="noStrike" kern="1200" cap="none" spc="30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только головой.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lang="ru-RU" sz="2400" b="1" spc="300" baseline="0" dirty="0" smtClean="0">
                <a:solidFill>
                  <a:srgbClr val="FFC000"/>
                </a:solidFill>
              </a:rPr>
              <a:t>Корпусом вращаем тоже.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ru-RU" sz="2400" b="1" i="0" u="none" strike="noStrike" kern="1200" cap="none" spc="30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мы, конечно, можем.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lang="ru-RU" sz="2400" b="1" spc="300" baseline="0" dirty="0" smtClean="0">
                <a:solidFill>
                  <a:srgbClr val="FFC000"/>
                </a:solidFill>
              </a:rPr>
              <a:t>Напоследок потянулись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ru-RU" sz="2400" b="1" i="0" u="none" strike="noStrike" kern="1200" cap="none" spc="30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Вверх и в стороны. Прогнулись.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lang="ru-RU" sz="2400" b="1" spc="300" baseline="0" dirty="0" smtClean="0">
                <a:solidFill>
                  <a:srgbClr val="FFC000"/>
                </a:solidFill>
              </a:rPr>
              <a:t>От разминки раскраснелись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ru-RU" sz="2400" b="1" i="0" u="none" strike="noStrike" kern="1200" cap="none" spc="30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на место снова сели.</a:t>
            </a:r>
            <a:endParaRPr kumimoji="0" lang="ru-RU" sz="2400" b="1" i="0" u="none" strike="noStrike" kern="1200" cap="none" spc="3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 descr="Сферы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pattFill prst="sphere">
            <a:fgClr>
              <a:srgbClr val="969696">
                <a:alpha val="89018"/>
              </a:srgbClr>
            </a:fgClr>
            <a:bgClr>
              <a:schemeClr val="bg1">
                <a:alpha val="89018"/>
              </a:schemeClr>
            </a:bgClr>
          </a:pattFill>
          <a:ln w="76200" cmpd="tri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692150"/>
            <a:ext cx="4568825" cy="5472113"/>
          </a:xfrm>
          <a:prstGeom prst="rect">
            <a:avLst/>
          </a:prstGeom>
          <a:noFill/>
          <a:ln w="76200" cmpd="tri">
            <a:solidFill>
              <a:srgbClr val="A73705"/>
            </a:solidFill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9750" y="1341438"/>
            <a:ext cx="8135938" cy="3671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Географическое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положение</a:t>
            </a:r>
          </a:p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   и природные условия 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  <a:p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        Древнего Рима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07950" y="188913"/>
            <a:ext cx="8928100" cy="6480175"/>
          </a:xfrm>
          <a:prstGeom prst="rect">
            <a:avLst/>
          </a:prstGeom>
          <a:solidFill>
            <a:srgbClr val="A73705"/>
          </a:solidFill>
          <a:ln w="76200" cmpd="tri" algn="ctr">
            <a:solidFill>
              <a:srgbClr val="FFFF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4" name="Picture 29" descr="Рисунок1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4813"/>
            <a:ext cx="4044950" cy="6048375"/>
          </a:xfrm>
          <a:prstGeom prst="rect">
            <a:avLst/>
          </a:prstGeom>
          <a:noFill/>
          <a:ln w="76200" cmpd="tri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804863"/>
            <a:ext cx="33131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/>
              <a:t>Как называется полуостров, на котором находится Рим?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 rot="2788112">
            <a:off x="4887119" y="2753519"/>
            <a:ext cx="3802063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Аппенинский полуостров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288" y="1452563"/>
            <a:ext cx="38115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/>
              <a:t>Какое море располагается </a:t>
            </a:r>
          </a:p>
          <a:p>
            <a:pPr algn="l">
              <a:spcBef>
                <a:spcPct val="0"/>
              </a:spcBef>
            </a:pPr>
            <a:r>
              <a:rPr lang="ru-RU"/>
              <a:t>к северо-востоку от полуострова?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 rot="2531561">
            <a:off x="6156325" y="2581275"/>
            <a:ext cx="29051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Адриатическое море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5288" y="2100263"/>
            <a:ext cx="3429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Какое море располагается </a:t>
            </a:r>
          </a:p>
          <a:p>
            <a:pPr algn="l">
              <a:spcBef>
                <a:spcPct val="0"/>
              </a:spcBef>
            </a:pPr>
            <a:r>
              <a:rPr lang="ru-RU" dirty="0"/>
              <a:t>к юго-западу от полуострова?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 rot="2658871">
            <a:off x="4979988" y="4094163"/>
            <a:ext cx="29051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Тирренское море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288" y="2749550"/>
            <a:ext cx="34782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Как называется остров на юге</a:t>
            </a:r>
          </a:p>
          <a:p>
            <a:pPr algn="l">
              <a:spcBef>
                <a:spcPct val="0"/>
              </a:spcBef>
            </a:pPr>
            <a:r>
              <a:rPr lang="ru-RU" dirty="0"/>
              <a:t>от </a:t>
            </a:r>
            <a:r>
              <a:rPr lang="ru-RU" dirty="0" err="1"/>
              <a:t>Аппенинского</a:t>
            </a:r>
            <a:r>
              <a:rPr lang="ru-RU" dirty="0"/>
              <a:t> полуострова?</a:t>
            </a:r>
          </a:p>
        </p:txBody>
      </p:sp>
      <p:sp>
        <p:nvSpPr>
          <p:cNvPr id="12" name="WordArt 14"/>
          <p:cNvSpPr>
            <a:spLocks noChangeArrowheads="1" noChangeShapeType="1" noTextEdit="1"/>
          </p:cNvSpPr>
          <p:nvPr/>
        </p:nvSpPr>
        <p:spPr bwMode="auto">
          <a:xfrm>
            <a:off x="7019925" y="5661025"/>
            <a:ext cx="15367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1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о. Сицилия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95288" y="3324225"/>
            <a:ext cx="3130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/>
              <a:t>Как называется река,</a:t>
            </a:r>
          </a:p>
          <a:p>
            <a:pPr algn="l">
              <a:spcBef>
                <a:spcPct val="0"/>
              </a:spcBef>
            </a:pPr>
            <a:r>
              <a:rPr lang="ru-RU"/>
              <a:t>на которой находится Рим?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5288" y="3973513"/>
            <a:ext cx="35147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Какая самая полноводная река</a:t>
            </a:r>
          </a:p>
          <a:p>
            <a:pPr algn="l">
              <a:spcBef>
                <a:spcPct val="0"/>
              </a:spcBef>
            </a:pPr>
            <a:r>
              <a:rPr lang="ru-RU" dirty="0"/>
              <a:t>на </a:t>
            </a:r>
            <a:r>
              <a:rPr lang="ru-RU" dirty="0" err="1"/>
              <a:t>Аппенинском</a:t>
            </a:r>
            <a:r>
              <a:rPr lang="ru-RU" dirty="0"/>
              <a:t> полуострове?</a:t>
            </a:r>
          </a:p>
        </p:txBody>
      </p:sp>
      <p:sp>
        <p:nvSpPr>
          <p:cNvPr id="15" name="WordArt 18"/>
          <p:cNvSpPr>
            <a:spLocks noChangeArrowheads="1" noChangeShapeType="1" noTextEdit="1"/>
          </p:cNvSpPr>
          <p:nvPr/>
        </p:nvSpPr>
        <p:spPr bwMode="auto">
          <a:xfrm>
            <a:off x="5724525" y="2924175"/>
            <a:ext cx="79216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1"/>
              </a:avLst>
            </a:prstTxWarp>
          </a:bodyPr>
          <a:lstStyle/>
          <a:p>
            <a:r>
              <a:rPr lang="ru-RU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р. Тибр</a:t>
            </a:r>
          </a:p>
        </p:txBody>
      </p:sp>
      <p:sp>
        <p:nvSpPr>
          <p:cNvPr id="16" name="WordArt 20"/>
          <p:cNvSpPr>
            <a:spLocks noChangeArrowheads="1" noChangeShapeType="1" noTextEdit="1"/>
          </p:cNvSpPr>
          <p:nvPr/>
        </p:nvSpPr>
        <p:spPr bwMode="auto">
          <a:xfrm>
            <a:off x="6011863" y="1196975"/>
            <a:ext cx="6477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р. По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95288" y="4648200"/>
            <a:ext cx="39608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Какие горы защищают </a:t>
            </a:r>
          </a:p>
          <a:p>
            <a:pPr algn="l">
              <a:spcBef>
                <a:spcPct val="0"/>
              </a:spcBef>
            </a:pPr>
            <a:r>
              <a:rPr lang="ru-RU" dirty="0" err="1"/>
              <a:t>Апеннинский</a:t>
            </a:r>
            <a:r>
              <a:rPr lang="ru-RU" dirty="0"/>
              <a:t> полуостров с севера?</a:t>
            </a: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 rot="20279494">
            <a:off x="4787900" y="836613"/>
            <a:ext cx="1703388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032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горы Альпы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95288" y="5380038"/>
            <a:ext cx="4248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Как называются горы, пересекающие</a:t>
            </a:r>
          </a:p>
          <a:p>
            <a:pPr algn="l">
              <a:spcBef>
                <a:spcPct val="0"/>
              </a:spcBef>
            </a:pPr>
            <a:r>
              <a:rPr lang="ru-RU" dirty="0"/>
              <a:t>полуостров с севера на юг?</a:t>
            </a:r>
          </a:p>
        </p:txBody>
      </p:sp>
      <p:sp>
        <p:nvSpPr>
          <p:cNvPr id="20" name="WordArt 28"/>
          <p:cNvSpPr>
            <a:spLocks noChangeArrowheads="1" noChangeShapeType="1" noTextEdit="1"/>
          </p:cNvSpPr>
          <p:nvPr/>
        </p:nvSpPr>
        <p:spPr bwMode="auto">
          <a:xfrm rot="2788112">
            <a:off x="4887120" y="3113881"/>
            <a:ext cx="3802062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Аппенинские горы</a:t>
            </a:r>
          </a:p>
        </p:txBody>
      </p:sp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46938" y="5894388"/>
            <a:ext cx="1512887" cy="509587"/>
          </a:xfrm>
          <a:prstGeom prst="actionButtonBlank">
            <a:avLst/>
          </a:prstGeom>
          <a:solidFill>
            <a:srgbClr val="A73705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Далее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8928100" cy="6480175"/>
          </a:xfrm>
          <a:prstGeom prst="rect">
            <a:avLst/>
          </a:prstGeom>
          <a:solidFill>
            <a:srgbClr val="A73705"/>
          </a:solidFill>
          <a:ln w="76200" cmpd="tri" algn="ctr">
            <a:solidFill>
              <a:srgbClr val="FFFF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4" name="Picture 3" descr="Рисунок1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330200"/>
            <a:ext cx="4284663" cy="6119812"/>
          </a:xfrm>
          <a:prstGeom prst="rect">
            <a:avLst/>
          </a:prstGeom>
          <a:noFill/>
          <a:ln w="76200" cmpd="tri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9738" y="655637"/>
            <a:ext cx="3816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Рим расположен на </a:t>
            </a:r>
            <a:r>
              <a:rPr lang="ru-RU" dirty="0" err="1"/>
              <a:t>Аппенинском</a:t>
            </a:r>
            <a:r>
              <a:rPr lang="ru-RU" dirty="0"/>
              <a:t> полуострове</a:t>
            </a:r>
            <a:r>
              <a:rPr lang="en-US" dirty="0"/>
              <a:t> </a:t>
            </a:r>
            <a:r>
              <a:rPr lang="ru-RU" dirty="0"/>
              <a:t>в Средиземноморье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 rot="2788112">
            <a:off x="4931569" y="2717006"/>
            <a:ext cx="3802063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Аппенинский полуостров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9738" y="1350962"/>
            <a:ext cx="35290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На севере страны находятся горы Альпы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2531561">
            <a:off x="6200775" y="2544762"/>
            <a:ext cx="29051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Адриатическое море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9738" y="2022475"/>
            <a:ext cx="417671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На востоке полуостров омывается Адриатическим морем, отделяющим его от Греции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 rot="2658871">
            <a:off x="5024438" y="4057650"/>
            <a:ext cx="29051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Тирренское море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9738" y="3071812"/>
            <a:ext cx="386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На юге находится остров Сицилия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208838" y="5697537"/>
            <a:ext cx="15367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1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о. Сицилия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39738" y="3535362"/>
            <a:ext cx="4032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/>
              <a:t>На западе полуостров омывается Тирренским морем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39738" y="4295775"/>
            <a:ext cx="4176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/>
              <a:t>По всей территории полуострова тянется гряда Аппенинских гор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5768975" y="2887662"/>
            <a:ext cx="79216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1"/>
              </a:avLst>
            </a:prstTxWarp>
          </a:bodyPr>
          <a:lstStyle/>
          <a:p>
            <a:r>
              <a:rPr lang="ru-RU" sz="1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р. Тибр</a:t>
            </a: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6056313" y="1160462"/>
            <a:ext cx="6477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р. По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39738" y="5037137"/>
            <a:ext cx="4176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В центральной части полуострова течет река Тибр</a:t>
            </a:r>
          </a:p>
        </p:txBody>
      </p:sp>
      <p:sp>
        <p:nvSpPr>
          <p:cNvPr id="18" name="WordArt 17"/>
          <p:cNvSpPr>
            <a:spLocks noChangeArrowheads="1" noChangeShapeType="1" noTextEdit="1"/>
          </p:cNvSpPr>
          <p:nvPr/>
        </p:nvSpPr>
        <p:spPr bwMode="auto">
          <a:xfrm rot="-1320506">
            <a:off x="4832350" y="800100"/>
            <a:ext cx="1703388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032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горы Альпы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39738" y="5846762"/>
            <a:ext cx="3671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На севере полуострова течет река По</a:t>
            </a:r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 rot="2788112">
            <a:off x="4931570" y="3077368"/>
            <a:ext cx="3802062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 err="1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Аппенинские</a:t>
            </a:r>
            <a:r>
              <a:rPr lang="ru-RU" sz="2800" kern="10" dirty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горы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55613" y="198437"/>
            <a:ext cx="958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Итак,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795</TotalTime>
  <Words>676</Words>
  <Application>Microsoft Office PowerPoint</Application>
  <PresentationFormat>Экран (4:3)</PresentationFormat>
  <Paragraphs>160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ЦЕЛИ УРОКА:</vt:lpstr>
      <vt:lpstr>ПЛАН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</cp:lastModifiedBy>
  <cp:revision>56</cp:revision>
  <dcterms:created xsi:type="dcterms:W3CDTF">2012-04-04T08:35:25Z</dcterms:created>
  <dcterms:modified xsi:type="dcterms:W3CDTF">2017-02-02T15:05:31Z</dcterms:modified>
</cp:coreProperties>
</file>